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71" r:id="rId4"/>
    <p:sldId id="257" r:id="rId5"/>
    <p:sldId id="258" r:id="rId6"/>
    <p:sldId id="259" r:id="rId7"/>
    <p:sldId id="260" r:id="rId8"/>
    <p:sldId id="272" r:id="rId9"/>
    <p:sldId id="261" r:id="rId10"/>
    <p:sldId id="262" r:id="rId11"/>
    <p:sldId id="263" r:id="rId12"/>
    <p:sldId id="264" r:id="rId13"/>
    <p:sldId id="267" r:id="rId14"/>
    <p:sldId id="274" r:id="rId15"/>
    <p:sldId id="269" r:id="rId16"/>
    <p:sldId id="273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5513013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b="0" dirty="0" smtClean="0"/>
                        <a:t>Bc.</a:t>
                      </a:r>
                      <a:r>
                        <a:rPr lang="cs-CZ" sz="2400" b="0" baseline="0" dirty="0" smtClean="0"/>
                        <a:t> Renáta </a:t>
                      </a:r>
                      <a:r>
                        <a:rPr lang="cs-CZ" sz="2400" b="0" baseline="0" dirty="0" smtClean="0"/>
                        <a:t>Bojarská</a:t>
                      </a:r>
                    </a:p>
                    <a:p>
                      <a:r>
                        <a:rPr lang="cs-CZ" sz="2400" b="1" baseline="0" dirty="0" smtClean="0"/>
                        <a:t>Datum</a:t>
                      </a:r>
                      <a:r>
                        <a:rPr lang="cs-CZ" sz="2400" b="1" baseline="0" dirty="0" smtClean="0"/>
                        <a:t>: </a:t>
                      </a:r>
                      <a:r>
                        <a:rPr lang="cs-CZ" sz="2400" b="0" baseline="0" dirty="0" smtClean="0"/>
                        <a:t>3.1.2012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Název: </a:t>
                      </a:r>
                      <a:r>
                        <a:rPr lang="cs-CZ" sz="2400" dirty="0" smtClean="0"/>
                        <a:t>VY_32_INOVACE_02_PŘ8_BO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Anatomie</a:t>
                      </a:r>
                      <a:r>
                        <a:rPr lang="cs-CZ" sz="2400" b="0" baseline="0" dirty="0" smtClean="0"/>
                        <a:t> a fyziologie </a:t>
                      </a:r>
                      <a:r>
                        <a:rPr lang="cs-CZ" sz="2400" b="0" baseline="0" dirty="0" smtClean="0"/>
                        <a:t>člověka - Kostra</a:t>
                      </a:r>
                      <a:r>
                        <a:rPr lang="cs-CZ" sz="2400" baseline="0" dirty="0" smtClean="0"/>
                        <a:t>  </a:t>
                      </a:r>
                    </a:p>
                    <a:p>
                      <a:r>
                        <a:rPr lang="cs-CZ" sz="2400" b="1" baseline="0" dirty="0" smtClean="0"/>
                        <a:t>Ročník</a:t>
                      </a:r>
                      <a:r>
                        <a:rPr lang="cs-CZ" sz="2400" b="1" baseline="0" dirty="0" smtClean="0"/>
                        <a:t>: </a:t>
                      </a:r>
                      <a:r>
                        <a:rPr lang="cs-CZ" sz="2400" baseline="0" dirty="0" smtClean="0"/>
                        <a:t>8.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KOSTRA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Kostra má opěrnou a ochrannou funkci.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Kostru člověka tvoří asi 220 kostí.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Kosti poskytují pevnou, ale pohyblivou oporu.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Kosti umožňují pohyb ve vzpřímené poloze.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 descr="MB900321150.JPG"/>
          <p:cNvPicPr>
            <a:picLocks noChangeAspect="1"/>
          </p:cNvPicPr>
          <p:nvPr/>
        </p:nvPicPr>
        <p:blipFill>
          <a:blip r:embed="rId2" cstate="print"/>
          <a:srcRect l="19687" r="17314"/>
          <a:stretch>
            <a:fillRect/>
          </a:stretch>
        </p:blipFill>
        <p:spPr>
          <a:xfrm>
            <a:off x="7020272" y="476672"/>
            <a:ext cx="1633119" cy="2592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rázek 4" descr="00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5281" b="15844"/>
          <a:stretch>
            <a:fillRect/>
          </a:stretch>
        </p:blipFill>
        <p:spPr>
          <a:xfrm>
            <a:off x="540000" y="385736"/>
            <a:ext cx="8052955" cy="5913291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Páteř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Páteř 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skládá se z 33-34 obratlů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tvoří osu vzpřímeného těla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obratle jsou krátké kosti    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nepravidelného tvaru s výběžky</a:t>
            </a:r>
          </a:p>
          <a:p>
            <a:pPr lvl="1"/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7 krčních, 12 hrudních, 6 bederních, </a:t>
            </a:r>
          </a:p>
          <a:p>
            <a:pPr lvl="1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5 křížových a 4-5 kostrčních, které</a:t>
            </a:r>
          </a:p>
          <a:p>
            <a:pPr lvl="1"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jsou spojené v kostrční kost  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 descr="MB900321116.JPG"/>
          <p:cNvPicPr>
            <a:picLocks noChangeAspect="1"/>
          </p:cNvPicPr>
          <p:nvPr/>
        </p:nvPicPr>
        <p:blipFill>
          <a:blip r:embed="rId2" cstate="print"/>
          <a:srcRect l="19687" r="21251"/>
          <a:stretch>
            <a:fillRect/>
          </a:stretch>
        </p:blipFill>
        <p:spPr>
          <a:xfrm>
            <a:off x="6444208" y="692696"/>
            <a:ext cx="2041398" cy="34563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Páteř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Otvory v obratlích tvoří páteřní kanál, kudy prochází mícha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 míchy odstupují míšní nervy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Páteř je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dvojesovitě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prohnuta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Prohnutí páteře se začínají vytvářet až po narození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Mezi obratli jsou pružné chrupavky – meziobratlové destičky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MB900182649.JPG"/>
          <p:cNvPicPr>
            <a:picLocks noChangeAspect="1"/>
          </p:cNvPicPr>
          <p:nvPr/>
        </p:nvPicPr>
        <p:blipFill>
          <a:blip r:embed="rId2" cstate="print"/>
          <a:srcRect l="23625" r="21251"/>
          <a:stretch>
            <a:fillRect/>
          </a:stretch>
        </p:blipFill>
        <p:spPr>
          <a:xfrm rot="3216949">
            <a:off x="6471246" y="1950645"/>
            <a:ext cx="1008112" cy="18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Kostra hrudníku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Žebra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– protáhlé obloukovité kosti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Pravá žebra – prvních 7 párů, vpředu připojena přímo k hrudní kosti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Nepravá žebra – další 3 páry, chrupavkami spojena s pravými žebry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Volná žebra - poslední 2 páry žeber končí mezi svaly břišní stěny</a:t>
            </a:r>
          </a:p>
          <a:p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Hrudní kost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– dlouhá plochá kost, má 3 části – rukověť, tělo a mečovitý výběžek  </a:t>
            </a:r>
          </a:p>
          <a:p>
            <a:endParaRPr lang="cs-CZ" dirty="0"/>
          </a:p>
        </p:txBody>
      </p:sp>
      <p:pic>
        <p:nvPicPr>
          <p:cNvPr id="4" name="Obrázek 3" descr="MB900385787.JPG"/>
          <p:cNvPicPr>
            <a:picLocks noChangeAspect="1"/>
          </p:cNvPicPr>
          <p:nvPr/>
        </p:nvPicPr>
        <p:blipFill>
          <a:blip r:embed="rId2" cstate="print"/>
          <a:srcRect l="15750" r="13376"/>
          <a:stretch>
            <a:fillRect/>
          </a:stretch>
        </p:blipFill>
        <p:spPr>
          <a:xfrm>
            <a:off x="7164288" y="332656"/>
            <a:ext cx="1296144" cy="18288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isometricOffAxis2Left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Lebka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Obličejová část: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Horní čelist – v jejím těle je dutina patřící k vedlejším dutinám nosním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Lícní kost – se spánkovou kostí vytváří jařmový oblouk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Dolní čelist – kloubem spojena s lebkou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Slzná kost, nosní kosti, patrová a radličná kost, jazylka – na ni je vazem zavěšen hrtan  </a:t>
            </a:r>
          </a:p>
          <a:p>
            <a:endParaRPr lang="cs-CZ" dirty="0"/>
          </a:p>
        </p:txBody>
      </p:sp>
      <p:pic>
        <p:nvPicPr>
          <p:cNvPr id="4" name="Obrázek 3" descr="MB900385784.JPG"/>
          <p:cNvPicPr>
            <a:picLocks noChangeAspect="1"/>
          </p:cNvPicPr>
          <p:nvPr/>
        </p:nvPicPr>
        <p:blipFill>
          <a:blip r:embed="rId2" cstate="print"/>
          <a:srcRect l="11813" t="18190" b="14874"/>
          <a:stretch>
            <a:fillRect/>
          </a:stretch>
        </p:blipFill>
        <p:spPr>
          <a:xfrm>
            <a:off x="5940152" y="188640"/>
            <a:ext cx="2548880" cy="19346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Zástupný symbol pro obrázek 6" descr="005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9453" b="9453"/>
          <a:stretch>
            <a:fillRect/>
          </a:stretch>
        </p:blipFill>
        <p:spPr>
          <a:xfrm>
            <a:off x="972000" y="612766"/>
            <a:ext cx="7296912" cy="5473556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Lebka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Mozková část lebky: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Tvoří kostěné pouzdro mozku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Kosti jsou většinou spojeny švy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Spodina lebeční – kost čichová, klínová, spánková, týlní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Klenba lebeční – kost čelní, dvě kosti temenní a kost týlní.</a:t>
            </a:r>
            <a:endParaRPr lang="cs-CZ" sz="2800" dirty="0"/>
          </a:p>
        </p:txBody>
      </p:sp>
      <p:pic>
        <p:nvPicPr>
          <p:cNvPr id="4" name="Obrázek 3" descr="MB900385808.JPG"/>
          <p:cNvPicPr>
            <a:picLocks noChangeAspect="1"/>
          </p:cNvPicPr>
          <p:nvPr/>
        </p:nvPicPr>
        <p:blipFill>
          <a:blip r:embed="rId2" cstate="print"/>
          <a:srcRect l="21787" r="17314" b="12600"/>
          <a:stretch>
            <a:fillRect/>
          </a:stretch>
        </p:blipFill>
        <p:spPr>
          <a:xfrm>
            <a:off x="6660232" y="260648"/>
            <a:ext cx="2088232" cy="29969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Kostra horní končetiny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Pletenec horní končetiny – lopatka, klíční kost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Ramenní kloub – jeden z nejpohyblivější kloubů těla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Kostra volné končetiny – pažní kost, vřetenní kost, loketní kost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Kostra zápěstí – tvoří ji 8 drobných kůstek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Kostra záprstí – tvoří ji 5 kostí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Kostra prstů – palec má 2 články, ostatní prsty 3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 descr="MB900385798.JPG"/>
          <p:cNvPicPr>
            <a:picLocks noChangeAspect="1"/>
          </p:cNvPicPr>
          <p:nvPr/>
        </p:nvPicPr>
        <p:blipFill>
          <a:blip r:embed="rId2" cstate="print"/>
          <a:srcRect l="-1187" t="18500" r="2751" b="14563"/>
          <a:stretch>
            <a:fillRect/>
          </a:stretch>
        </p:blipFill>
        <p:spPr>
          <a:xfrm>
            <a:off x="5508104" y="5085184"/>
            <a:ext cx="1800200" cy="1224136"/>
          </a:xfrm>
          <a:prstGeom prst="rect">
            <a:avLst/>
          </a:prstGeom>
        </p:spPr>
      </p:pic>
      <p:sp>
        <p:nvSpPr>
          <p:cNvPr id="7" name="Slunce 6"/>
          <p:cNvSpPr/>
          <p:nvPr/>
        </p:nvSpPr>
        <p:spPr>
          <a:xfrm>
            <a:off x="0" y="4437112"/>
            <a:ext cx="914400" cy="914400"/>
          </a:xfrm>
          <a:prstGeom prst="su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Slunce 7"/>
          <p:cNvSpPr/>
          <p:nvPr/>
        </p:nvSpPr>
        <p:spPr>
          <a:xfrm>
            <a:off x="0" y="3861048"/>
            <a:ext cx="914400" cy="914400"/>
          </a:xfrm>
          <a:prstGeom prst="su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Slunce 8"/>
          <p:cNvSpPr/>
          <p:nvPr/>
        </p:nvSpPr>
        <p:spPr>
          <a:xfrm>
            <a:off x="0" y="3356992"/>
            <a:ext cx="914400" cy="914400"/>
          </a:xfrm>
          <a:prstGeom prst="su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Slunce 9"/>
          <p:cNvSpPr/>
          <p:nvPr/>
        </p:nvSpPr>
        <p:spPr>
          <a:xfrm>
            <a:off x="0" y="2348880"/>
            <a:ext cx="914400" cy="914400"/>
          </a:xfrm>
          <a:prstGeom prst="su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Slunce 10"/>
          <p:cNvSpPr/>
          <p:nvPr/>
        </p:nvSpPr>
        <p:spPr>
          <a:xfrm>
            <a:off x="0" y="1916832"/>
            <a:ext cx="914400" cy="914400"/>
          </a:xfrm>
          <a:prstGeom prst="su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lunce 11"/>
          <p:cNvSpPr/>
          <p:nvPr/>
        </p:nvSpPr>
        <p:spPr>
          <a:xfrm>
            <a:off x="0" y="1268760"/>
            <a:ext cx="914400" cy="914400"/>
          </a:xfrm>
          <a:prstGeom prst="su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Kostra dolní končeti</a:t>
            </a:r>
            <a:r>
              <a:rPr lang="cs-CZ" dirty="0" smtClean="0">
                <a:solidFill>
                  <a:srgbClr val="FF0000"/>
                </a:solidFill>
              </a:rPr>
              <a:t>ny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Pánevní pletenec – pánevní kost vzniká srůstem kosti stydké, kyčelní a sedací kolem 15. roku života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Kostra volné dolní končetiny – stehenní kost, holenní kost, lýtková kost, kolenní kloub – nejsložitější kloub v těle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Kostra nohy – 7 zánártních kostí, 5 nártních a články prstů</a:t>
            </a:r>
          </a:p>
          <a:p>
            <a:endParaRPr lang="cs-CZ" dirty="0" smtClean="0"/>
          </a:p>
        </p:txBody>
      </p:sp>
      <p:pic>
        <p:nvPicPr>
          <p:cNvPr id="4" name="Obrázek 3" descr="MB900385815.JPG"/>
          <p:cNvPicPr>
            <a:picLocks noChangeAspect="1"/>
          </p:cNvPicPr>
          <p:nvPr/>
        </p:nvPicPr>
        <p:blipFill>
          <a:blip r:embed="rId2" cstate="print"/>
          <a:srcRect l="14563" t="2750" r="18500"/>
          <a:stretch>
            <a:fillRect/>
          </a:stretch>
        </p:blipFill>
        <p:spPr>
          <a:xfrm rot="5132075">
            <a:off x="4387399" y="4143647"/>
            <a:ext cx="1872208" cy="27200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PRVNÍ  POMOC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Důležité!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Při podezření na poranění páteře nikdy se zraněným nehýbej! Je nebezpečí poškození míchy. Nejdříve je nutné zabezpečit znehybnění zejména krční páteře!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Při podezření na zlomeninu kosti vždy fixujeme kloub nad a pod zlomeninou – např. přiložením dlahy.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 descr="MB900359035.JPG"/>
          <p:cNvPicPr>
            <a:picLocks noChangeAspect="1"/>
          </p:cNvPicPr>
          <p:nvPr/>
        </p:nvPicPr>
        <p:blipFill>
          <a:blip r:embed="rId2" cstate="print"/>
          <a:srcRect t="23625" r="1564" b="17314"/>
          <a:stretch>
            <a:fillRect/>
          </a:stretch>
        </p:blipFill>
        <p:spPr>
          <a:xfrm>
            <a:off x="2771800" y="4437112"/>
            <a:ext cx="3672408" cy="22034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Otázky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1. K čemu slouží kostra ?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2. Zjisti z internetu, kdy a proč se začíná zakřivovat páteř ?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3. Kde se na lebce nalézá kloub ?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4. Která kost v lidském těle je nejdelší a současně nejtěžší ?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5. Popiš postup první pomoci při podezření na poranění krční páteře.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Odpovědi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1. prezentace str. 2 – opěrná a ochranná funkce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prezentace str. 7 – dolní čelist je k lebce připojena kloubem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4. prezentace str. 11 – stehenní kost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5. prezentace str. 12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Cíl hodiny: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osvojení významu pojmů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zvládnutí základních vztahů v organismu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práce s prezentací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znalosti lze využít v dalších předmětech: výchově ke zdraví, první pomoci.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/>
        </p:nvSpPr>
        <p:spPr bwMode="auto">
          <a:xfrm>
            <a:off x="457200" y="503237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Použitá literatura, zdroje</a:t>
            </a: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 bwMode="auto">
          <a:xfrm>
            <a:off x="323528" y="1844824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LUDĚK  J. DOBROURUKA, BLANKA VACKOVÁ, REGINA KRÁLOVÁ, PAVEL BARTOŠ. </a:t>
            </a:r>
            <a:r>
              <a:rPr lang="cs-CZ" sz="2200" i="1" dirty="0" smtClean="0">
                <a:latin typeface="Times New Roman" pitchFamily="18" charset="0"/>
                <a:cs typeface="Times New Roman" pitchFamily="18" charset="0"/>
              </a:rPr>
              <a:t>Přírodopis III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Scientia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1999. ISBN 80-7183-246-4. 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IVAN DYLEVSKÝ. </a:t>
            </a:r>
            <a:r>
              <a:rPr lang="cs-CZ" sz="2200" i="1" dirty="0" smtClean="0">
                <a:latin typeface="Times New Roman" pitchFamily="18" charset="0"/>
                <a:cs typeface="Times New Roman" pitchFamily="18" charset="0"/>
              </a:rPr>
              <a:t>Anatomie a fyziologie člověka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Olomouc: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Epava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1998. ISBN 80-901 667-0-9. 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JAN KANTOREK, JAROSLAV JURČÁK,JIŘÍ FRONĚK A KOL. </a:t>
            </a:r>
            <a:r>
              <a:rPr lang="cs-CZ" sz="2200" i="1" dirty="0" smtClean="0">
                <a:latin typeface="Times New Roman" pitchFamily="18" charset="0"/>
                <a:cs typeface="Times New Roman" pitchFamily="18" charset="0"/>
              </a:rPr>
              <a:t>Přírodopis 8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Olomouc: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Prodos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1999. ISBN 80-7230-040-7.</a:t>
            </a:r>
          </a:p>
          <a:p>
            <a:pPr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EDUARD KOČÁREK, EDUARD KOČÁREK. </a:t>
            </a:r>
            <a:r>
              <a:rPr lang="cs-CZ" sz="2200" i="1" dirty="0" smtClean="0">
                <a:latin typeface="Times New Roman" pitchFamily="18" charset="0"/>
                <a:cs typeface="Times New Roman" pitchFamily="18" charset="0"/>
              </a:rPr>
              <a:t>Přírodopis pro </a:t>
            </a:r>
            <a:r>
              <a:rPr lang="cs-CZ" sz="2200" i="1" dirty="0" smtClean="0">
                <a:latin typeface="Monotype Corsiva" pitchFamily="66" charset="0"/>
                <a:cs typeface="Times New Roman" pitchFamily="18" charset="0"/>
              </a:rPr>
              <a:t>8</a:t>
            </a:r>
            <a:r>
              <a:rPr lang="cs-CZ" sz="2200" dirty="0" smtClean="0">
                <a:latin typeface="Monotype Corsiva" pitchFamily="66" charset="0"/>
                <a:cs typeface="Times New Roman" pitchFamily="18" charset="0"/>
              </a:rPr>
              <a:t>. ročník základní školy.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Praha: Jinan, 2000. 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JIŘÍ FRONĚK. </a:t>
            </a:r>
            <a:r>
              <a:rPr lang="cs-CZ" sz="2200" i="1" dirty="0" smtClean="0">
                <a:latin typeface="Times New Roman" pitchFamily="18" charset="0"/>
                <a:cs typeface="Times New Roman" pitchFamily="18" charset="0"/>
              </a:rPr>
              <a:t>Lidské tělo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Blug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1999. ISBN 80-85635-97-6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Zdroje : Vlastní tvorba</a:t>
            </a:r>
            <a:br>
              <a:rPr lang="cs-CZ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www. office.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703</Words>
  <Application>Microsoft Office PowerPoint</Application>
  <PresentationFormat>Předvádění na obrazovce (4:3)</PresentationFormat>
  <Paragraphs>93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Prezentace aplikace PowerPoint</vt:lpstr>
      <vt:lpstr>KOSTRA</vt:lpstr>
      <vt:lpstr>Prezentace aplikace PowerPoint</vt:lpstr>
      <vt:lpstr> Páteř  </vt:lpstr>
      <vt:lpstr>Páteř</vt:lpstr>
      <vt:lpstr>Kostra hrudníku</vt:lpstr>
      <vt:lpstr>Lebka</vt:lpstr>
      <vt:lpstr>Prezentace aplikace PowerPoint</vt:lpstr>
      <vt:lpstr>Lebka</vt:lpstr>
      <vt:lpstr>Kostra horní končetiny</vt:lpstr>
      <vt:lpstr>Kostra dolní končetiny</vt:lpstr>
      <vt:lpstr>PRVNÍ  POMOC</vt:lpstr>
      <vt:lpstr>Otázky</vt:lpstr>
      <vt:lpstr>Odpovědi</vt:lpstr>
      <vt:lpstr>ANOTACE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KOSTRA</dc:title>
  <dc:creator>Jarda</dc:creator>
  <cp:lastModifiedBy>Vesna202261</cp:lastModifiedBy>
  <cp:revision>25</cp:revision>
  <dcterms:created xsi:type="dcterms:W3CDTF">2011-12-12T09:29:43Z</dcterms:created>
  <dcterms:modified xsi:type="dcterms:W3CDTF">2012-03-05T11:24:22Z</dcterms:modified>
</cp:coreProperties>
</file>