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6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dirty="0" smtClean="0"/>
            <a:t>VY_32_INOVACE_17_VLASTIVĚDA 5.ROČNÍK_ČESKOMORAVSKÁ VRCHOVINA - ZAJÍMAVOSTI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Alena Darebná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Téma: ČESKOMORAVSKÁ VRCHOVINA – ZAJÍMAVOSTI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849D515F-0063-493D-9F5D-75919FE11D18}">
      <dgm:prSet/>
      <dgm:spPr/>
      <dgm:t>
        <a:bodyPr/>
        <a:lstStyle/>
        <a:p>
          <a:pPr algn="l" rtl="0"/>
          <a:r>
            <a:rPr lang="cs-CZ" dirty="0" smtClean="0"/>
            <a:t>Vytvořeno: listopad 2011</a:t>
          </a:r>
          <a:endParaRPr lang="cs-CZ" dirty="0"/>
        </a:p>
      </dgm:t>
    </dgm:pt>
    <dgm:pt modelId="{F5CDA494-40AF-4843-A1EA-7A09000D1147}" type="parTrans" cxnId="{C06EDDE0-2E52-4EF9-892B-F9141243C7E0}">
      <dgm:prSet/>
      <dgm:spPr/>
      <dgm:t>
        <a:bodyPr/>
        <a:lstStyle/>
        <a:p>
          <a:pPr algn="l"/>
          <a:endParaRPr lang="cs-CZ"/>
        </a:p>
      </dgm:t>
    </dgm:pt>
    <dgm:pt modelId="{0A6BD105-73A2-42B0-B1CC-480C371DB74A}" type="sibTrans" cxnId="{C06EDDE0-2E52-4EF9-892B-F9141243C7E0}">
      <dgm:prSet/>
      <dgm:spPr/>
      <dgm:t>
        <a:bodyPr/>
        <a:lstStyle/>
        <a:p>
          <a:pPr algn="l"/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4936D771-8429-4A85-9E12-EE2C4FD7AFA3}" type="pres">
      <dgm:prSet presAssocID="{849D515F-0063-493D-9F5D-75919FE11D18}" presName="vertSpace5" presStyleLbl="node1" presStyleIdx="3" presStyleCnt="6"/>
      <dgm:spPr/>
      <dgm:t>
        <a:bodyPr/>
        <a:lstStyle/>
        <a:p>
          <a:endParaRPr lang="cs-CZ"/>
        </a:p>
      </dgm:t>
    </dgm:pt>
    <dgm:pt modelId="{6B2C9A7F-4DAF-480E-A57C-29FEE3E9A608}" type="pres">
      <dgm:prSet presAssocID="{849D515F-0063-493D-9F5D-75919FE11D18}" presName="circle5" presStyleLbl="node1" presStyleIdx="4" presStyleCnt="6"/>
      <dgm:spPr/>
      <dgm:t>
        <a:bodyPr/>
        <a:lstStyle/>
        <a:p>
          <a:endParaRPr lang="cs-CZ"/>
        </a:p>
      </dgm:t>
    </dgm:pt>
    <dgm:pt modelId="{A7FDE131-7412-438B-8082-BF4AE7D47680}" type="pres">
      <dgm:prSet presAssocID="{849D515F-0063-493D-9F5D-75919FE11D18}" presName="rect5" presStyleLbl="alignAcc1" presStyleIdx="4" presStyleCnt="6"/>
      <dgm:spPr/>
      <dgm:t>
        <a:bodyPr/>
        <a:lstStyle/>
        <a:p>
          <a:endParaRPr lang="cs-CZ"/>
        </a:p>
      </dgm:t>
    </dgm:pt>
    <dgm:pt modelId="{F6CE11A5-31B7-4B35-8741-37EF9ED9CA20}" type="pres">
      <dgm:prSet presAssocID="{4C35D32F-0EAB-4CD7-82EE-45574DC2A586}" presName="vertSpace6" presStyleLbl="node1" presStyleIdx="4" presStyleCnt="6"/>
      <dgm:spPr/>
      <dgm:t>
        <a:bodyPr/>
        <a:lstStyle/>
        <a:p>
          <a:endParaRPr lang="cs-CZ"/>
        </a:p>
      </dgm:t>
    </dgm:pt>
    <dgm:pt modelId="{64FE429B-0248-4DA7-A708-0F4EBD3B1509}" type="pres">
      <dgm:prSet presAssocID="{4C35D32F-0EAB-4CD7-82EE-45574DC2A586}" presName="circle6" presStyleLbl="node1" presStyleIdx="5" presStyleCnt="6"/>
      <dgm:spPr/>
      <dgm:t>
        <a:bodyPr/>
        <a:lstStyle/>
        <a:p>
          <a:endParaRPr lang="cs-CZ"/>
        </a:p>
      </dgm:t>
    </dgm:pt>
    <dgm:pt modelId="{DADFFB94-207E-4577-B88D-39F8079D15AB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E5F8BF-6582-4315-B9C9-D2C4593E61FE}" type="pres">
      <dgm:prSet presAssocID="{849D515F-0063-493D-9F5D-75919FE11D18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50FC5B-2458-493F-BA41-5ADA40552E4A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100D081-C4A5-49B2-9233-C306413BE1A9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9CA1D027-E8D9-4D2D-BB81-EE877FD76619}" type="presOf" srcId="{D1D4F407-5343-4D3F-B5B9-D407B03CAEB4}" destId="{D005CE8C-CC26-4C3E-AC11-E15060ECD759}" srcOrd="0" destOrd="0" presId="urn:microsoft.com/office/officeart/2005/8/layout/target3"/>
    <dgm:cxn modelId="{3FD9C686-04AA-41B1-9AC6-6CA0834064E2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4EA6FC8-4D6D-490A-B327-1A3FFBEC13D2}" type="presOf" srcId="{4C35D32F-0EAB-4CD7-82EE-45574DC2A586}" destId="{DADFFB94-207E-4577-B88D-39F8079D15AB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040EBE9-4291-48E4-B30D-BE24A38D53E3}" type="presOf" srcId="{D8197B8C-B260-4A16-BDF4-0947B075E274}" destId="{5A5FFA88-C948-4069-8E93-59FA12366E83}" srcOrd="1" destOrd="0" presId="urn:microsoft.com/office/officeart/2005/8/layout/target3"/>
    <dgm:cxn modelId="{93134A9C-6524-4AD1-A8D7-C2EC2ECD89E0}" type="presOf" srcId="{B651F6E3-6281-48DB-9319-2AEAFDAE7572}" destId="{6BB5E863-4638-4E1D-BFDE-399D028AC4ED}" srcOrd="1" destOrd="0" presId="urn:microsoft.com/office/officeart/2005/8/layout/target3"/>
    <dgm:cxn modelId="{C06EDDE0-2E52-4EF9-892B-F9141243C7E0}" srcId="{757F3AB3-0718-4624-B441-E567A8F0AB56}" destId="{849D515F-0063-493D-9F5D-75919FE11D18}" srcOrd="4" destOrd="0" parTransId="{F5CDA494-40AF-4843-A1EA-7A09000D1147}" sibTransId="{0A6BD105-73A2-42B0-B1CC-480C371DB74A}"/>
    <dgm:cxn modelId="{66CDA969-8030-410B-B65D-67A3E3A25A9E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55F4790-AD68-4137-95D7-46495DF957A5}" type="presOf" srcId="{D1B46980-6531-4606-95E6-44980827E919}" destId="{2BE915AB-18AA-4053-B92C-3BFC9ED204BB}" srcOrd="1" destOrd="0" presId="urn:microsoft.com/office/officeart/2005/8/layout/target3"/>
    <dgm:cxn modelId="{D60BD06D-9C1F-4676-A270-4E8D71087317}" type="presOf" srcId="{4C35D32F-0EAB-4CD7-82EE-45574DC2A586}" destId="{C750FC5B-2458-493F-BA41-5ADA40552E4A}" srcOrd="1" destOrd="0" presId="urn:microsoft.com/office/officeart/2005/8/layout/target3"/>
    <dgm:cxn modelId="{8DFCA70E-B8AD-4DE1-B4E0-C30308C9F4CF}" type="presOf" srcId="{849D515F-0063-493D-9F5D-75919FE11D18}" destId="{7BE5F8BF-6582-4315-B9C9-D2C4593E61FE}" srcOrd="1" destOrd="0" presId="urn:microsoft.com/office/officeart/2005/8/layout/target3"/>
    <dgm:cxn modelId="{726A013F-2B58-4790-B0DB-93472E258D3A}" type="presOf" srcId="{D1B46980-6531-4606-95E6-44980827E919}" destId="{6140AFEC-043D-4C43-A2F9-D0F5331DF3A3}" srcOrd="0" destOrd="0" presId="urn:microsoft.com/office/officeart/2005/8/layout/target3"/>
    <dgm:cxn modelId="{2FB5804A-1957-4058-B14B-CDB87A807118}" type="presOf" srcId="{D1D4F407-5343-4D3F-B5B9-D407B03CAEB4}" destId="{AED2198E-93D5-4001-81B4-73124B309672}" srcOrd="1" destOrd="0" presId="urn:microsoft.com/office/officeart/2005/8/layout/target3"/>
    <dgm:cxn modelId="{D0A77EBF-C3D9-493C-96FC-EDD0A17E1923}" type="presOf" srcId="{849D515F-0063-493D-9F5D-75919FE11D18}" destId="{A7FDE131-7412-438B-8082-BF4AE7D47680}" srcOrd="0" destOrd="0" presId="urn:microsoft.com/office/officeart/2005/8/layout/target3"/>
    <dgm:cxn modelId="{14575A77-6715-4FAE-B7EA-135F041C1654}" type="presParOf" srcId="{333A1088-737F-45CB-B68E-254E46348037}" destId="{F5ABB229-8D3B-4694-996A-96F23CF14429}" srcOrd="0" destOrd="0" presId="urn:microsoft.com/office/officeart/2005/8/layout/target3"/>
    <dgm:cxn modelId="{E37AB2C7-6850-467F-AEE0-9E1EF0F70836}" type="presParOf" srcId="{333A1088-737F-45CB-B68E-254E46348037}" destId="{F41139FD-01EE-4571-8B17-4FB00FC51163}" srcOrd="1" destOrd="0" presId="urn:microsoft.com/office/officeart/2005/8/layout/target3"/>
    <dgm:cxn modelId="{0794578C-F1C8-4DDB-B7B0-7918D982C3AB}" type="presParOf" srcId="{333A1088-737F-45CB-B68E-254E46348037}" destId="{D005CE8C-CC26-4C3E-AC11-E15060ECD759}" srcOrd="2" destOrd="0" presId="urn:microsoft.com/office/officeart/2005/8/layout/target3"/>
    <dgm:cxn modelId="{3BF9F124-879A-4B99-8174-D72389A15C14}" type="presParOf" srcId="{333A1088-737F-45CB-B68E-254E46348037}" destId="{2C702D82-9B77-49B7-9568-BB8EB47C3372}" srcOrd="3" destOrd="0" presId="urn:microsoft.com/office/officeart/2005/8/layout/target3"/>
    <dgm:cxn modelId="{9529E0E4-787F-40FE-A6D0-B782A5459FC6}" type="presParOf" srcId="{333A1088-737F-45CB-B68E-254E46348037}" destId="{A52A0455-90FF-4808-ABD0-F02540D31D5A}" srcOrd="4" destOrd="0" presId="urn:microsoft.com/office/officeart/2005/8/layout/target3"/>
    <dgm:cxn modelId="{03A59728-8D96-4679-A9DC-95722DC1CA4A}" type="presParOf" srcId="{333A1088-737F-45CB-B68E-254E46348037}" destId="{6140AFEC-043D-4C43-A2F9-D0F5331DF3A3}" srcOrd="5" destOrd="0" presId="urn:microsoft.com/office/officeart/2005/8/layout/target3"/>
    <dgm:cxn modelId="{B9FD9843-EDBC-4EA1-B163-A8AC4EF82DEB}" type="presParOf" srcId="{333A1088-737F-45CB-B68E-254E46348037}" destId="{9358AC05-5D7D-4327-9F80-1AD486AEA664}" srcOrd="6" destOrd="0" presId="urn:microsoft.com/office/officeart/2005/8/layout/target3"/>
    <dgm:cxn modelId="{06F9CFAC-3F69-457B-B493-B29981C3A4C9}" type="presParOf" srcId="{333A1088-737F-45CB-B68E-254E46348037}" destId="{313FC574-E1CD-4FB4-B054-0B805CE0447D}" srcOrd="7" destOrd="0" presId="urn:microsoft.com/office/officeart/2005/8/layout/target3"/>
    <dgm:cxn modelId="{16752B7A-53F7-42A4-B8D7-8CF441912E97}" type="presParOf" srcId="{333A1088-737F-45CB-B68E-254E46348037}" destId="{619D679B-A015-4ECF-8348-D1034C574F40}" srcOrd="8" destOrd="0" presId="urn:microsoft.com/office/officeart/2005/8/layout/target3"/>
    <dgm:cxn modelId="{53AF548E-6AE9-4B13-B183-84BCDB9962FC}" type="presParOf" srcId="{333A1088-737F-45CB-B68E-254E46348037}" destId="{322283A8-4A27-4CDA-BAE3-F381106A9174}" srcOrd="9" destOrd="0" presId="urn:microsoft.com/office/officeart/2005/8/layout/target3"/>
    <dgm:cxn modelId="{E9BE0CBD-F219-48D6-8DE8-2DA08C1DC3C5}" type="presParOf" srcId="{333A1088-737F-45CB-B68E-254E46348037}" destId="{FFC9F71D-1B4F-4AD9-A4A6-86ADEFC8AF5C}" srcOrd="10" destOrd="0" presId="urn:microsoft.com/office/officeart/2005/8/layout/target3"/>
    <dgm:cxn modelId="{79C610F2-4C19-4EFD-B457-6FAE02B44420}" type="presParOf" srcId="{333A1088-737F-45CB-B68E-254E46348037}" destId="{25B08C86-7E15-44DC-BE7F-FFB55DD49D12}" srcOrd="11" destOrd="0" presId="urn:microsoft.com/office/officeart/2005/8/layout/target3"/>
    <dgm:cxn modelId="{287C06D7-ABCA-4980-B724-EDC6F0BC4AF0}" type="presParOf" srcId="{333A1088-737F-45CB-B68E-254E46348037}" destId="{4936D771-8429-4A85-9E12-EE2C4FD7AFA3}" srcOrd="12" destOrd="0" presId="urn:microsoft.com/office/officeart/2005/8/layout/target3"/>
    <dgm:cxn modelId="{AC7E8863-81E9-4551-B5AC-A03F735D3ED7}" type="presParOf" srcId="{333A1088-737F-45CB-B68E-254E46348037}" destId="{6B2C9A7F-4DAF-480E-A57C-29FEE3E9A608}" srcOrd="13" destOrd="0" presId="urn:microsoft.com/office/officeart/2005/8/layout/target3"/>
    <dgm:cxn modelId="{1D4F502D-958D-427D-9B1B-5BB42943E6B0}" type="presParOf" srcId="{333A1088-737F-45CB-B68E-254E46348037}" destId="{A7FDE131-7412-438B-8082-BF4AE7D47680}" srcOrd="14" destOrd="0" presId="urn:microsoft.com/office/officeart/2005/8/layout/target3"/>
    <dgm:cxn modelId="{E73B480F-6AF0-4274-938F-91CF9C566D37}" type="presParOf" srcId="{333A1088-737F-45CB-B68E-254E46348037}" destId="{F6CE11A5-31B7-4B35-8741-37EF9ED9CA20}" srcOrd="15" destOrd="0" presId="urn:microsoft.com/office/officeart/2005/8/layout/target3"/>
    <dgm:cxn modelId="{A6F07094-E9DD-4781-B11E-C5CDEA0F9514}" type="presParOf" srcId="{333A1088-737F-45CB-B68E-254E46348037}" destId="{64FE429B-0248-4DA7-A708-0F4EBD3B1509}" srcOrd="16" destOrd="0" presId="urn:microsoft.com/office/officeart/2005/8/layout/target3"/>
    <dgm:cxn modelId="{C24C37AF-19DB-4EEB-A51D-01AB39671E90}" type="presParOf" srcId="{333A1088-737F-45CB-B68E-254E46348037}" destId="{DADFFB94-207E-4577-B88D-39F8079D15AB}" srcOrd="17" destOrd="0" presId="urn:microsoft.com/office/officeart/2005/8/layout/target3"/>
    <dgm:cxn modelId="{D3051EA6-BE0D-4693-9508-0E1C1F56D56F}" type="presParOf" srcId="{333A1088-737F-45CB-B68E-254E46348037}" destId="{AED2198E-93D5-4001-81B4-73124B309672}" srcOrd="18" destOrd="0" presId="urn:microsoft.com/office/officeart/2005/8/layout/target3"/>
    <dgm:cxn modelId="{112FCCFC-5A2F-448F-AC79-BFF68049AFF9}" type="presParOf" srcId="{333A1088-737F-45CB-B68E-254E46348037}" destId="{2BE915AB-18AA-4053-B92C-3BFC9ED204BB}" srcOrd="19" destOrd="0" presId="urn:microsoft.com/office/officeart/2005/8/layout/target3"/>
    <dgm:cxn modelId="{57493935-5E27-4AC8-A270-3387AF432F02}" type="presParOf" srcId="{333A1088-737F-45CB-B68E-254E46348037}" destId="{6BB5E863-4638-4E1D-BFDE-399D028AC4ED}" srcOrd="20" destOrd="0" presId="urn:microsoft.com/office/officeart/2005/8/layout/target3"/>
    <dgm:cxn modelId="{8E5AA02B-2F86-499C-953A-A5E4603A2330}" type="presParOf" srcId="{333A1088-737F-45CB-B68E-254E46348037}" destId="{5A5FFA88-C948-4069-8E93-59FA12366E83}" srcOrd="21" destOrd="0" presId="urn:microsoft.com/office/officeart/2005/8/layout/target3"/>
    <dgm:cxn modelId="{A87D50C1-4979-4B48-A34C-20AE71DFFDC1}" type="presParOf" srcId="{333A1088-737F-45CB-B68E-254E46348037}" destId="{7BE5F8BF-6582-4315-B9C9-D2C4593E61FE}" srcOrd="22" destOrd="0" presId="urn:microsoft.com/office/officeart/2005/8/layout/target3"/>
    <dgm:cxn modelId="{B4C7FE20-DA6F-47DE-9A98-D83F454772AD}" type="presParOf" srcId="{333A1088-737F-45CB-B68E-254E46348037}" destId="{C750FC5B-2458-493F-BA41-5ADA40552E4A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dirty="0" smtClean="0"/>
            <a:t>ZŠ Týnec nad Labem</a:t>
          </a:r>
          <a:endParaRPr lang="cs-CZ" sz="9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dirty="0" smtClean="0"/>
            <a:t>AUTOR: Alena Darebná</a:t>
          </a:r>
          <a:endParaRPr lang="cs-CZ" sz="9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dirty="0" smtClean="0"/>
            <a:t>VY_32_INOVACE_17_VLASTIVĚDA 5.ROČNÍK_ČESKOMORAVSKÁ VRCHOVINA - ZAJÍMAVOSTI</a:t>
          </a:r>
          <a:endParaRPr lang="cs-CZ" sz="9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dirty="0" smtClean="0"/>
            <a:t>Téma: ČESKOMORAVSKÁ VRCHOVINA – ZAJÍMAVOSTI</a:t>
          </a:r>
          <a:endParaRPr lang="cs-CZ" sz="900" kern="1200" dirty="0"/>
        </a:p>
      </dsp:txBody>
      <dsp:txXfrm>
        <a:off x="1273857" y="955392"/>
        <a:ext cx="5350878" cy="318465"/>
      </dsp:txXfrm>
    </dsp:sp>
    <dsp:sp modelId="{6B2C9A7F-4DAF-480E-A57C-29FEE3E9A608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7FDE131-7412-438B-8082-BF4AE7D47680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dirty="0" smtClean="0"/>
            <a:t>Vytvořeno: listopad 2011</a:t>
          </a:r>
          <a:endParaRPr lang="cs-CZ" sz="900" kern="1200" dirty="0"/>
        </a:p>
      </dsp:txBody>
      <dsp:txXfrm>
        <a:off x="1273857" y="1273857"/>
        <a:ext cx="5350878" cy="318465"/>
      </dsp:txXfrm>
    </dsp:sp>
    <dsp:sp modelId="{64FE429B-0248-4DA7-A708-0F4EBD3B1509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ADFFB94-207E-4577-B88D-39F8079D15AB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dirty="0" smtClean="0"/>
            <a:t>CZ.1.07/1.4.00/21.1921</a:t>
          </a:r>
          <a:endParaRPr lang="cs-CZ" sz="9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3BDFBE-3102-47DD-9710-A895B66225A4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3C4390-104E-4C88-A1DA-48D04806614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3C4390-104E-4C88-A1DA-48D04806614C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D41742-D521-4C14-8116-894FF117DFCD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2C90D-0625-45AC-800C-836BDAC3BB2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2A8B0E3-986C-4C8D-BEEF-C2E1A7D782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2C90D-0625-45AC-800C-836BDAC3BB2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2A8B0E3-986C-4C8D-BEEF-C2E1A7D782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2C90D-0625-45AC-800C-836BDAC3BB2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8B0E3-986C-4C8D-BEEF-C2E1A7D782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2C90D-0625-45AC-800C-836BDAC3BB2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8B0E3-986C-4C8D-BEEF-C2E1A7D782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2C90D-0625-45AC-800C-836BDAC3BB2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2A8B0E3-986C-4C8D-BEEF-C2E1A7D782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2C90D-0625-45AC-800C-836BDAC3BB2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8B0E3-986C-4C8D-BEEF-C2E1A7D782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2C90D-0625-45AC-800C-836BDAC3BB2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8B0E3-986C-4C8D-BEEF-C2E1A7D782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2C90D-0625-45AC-800C-836BDAC3BB2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8B0E3-986C-4C8D-BEEF-C2E1A7D782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2C90D-0625-45AC-800C-836BDAC3BB2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8B0E3-986C-4C8D-BEEF-C2E1A7D782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2C90D-0625-45AC-800C-836BDAC3BB2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8B0E3-986C-4C8D-BEEF-C2E1A7D782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2C90D-0625-45AC-800C-836BDAC3BB2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8B0E3-986C-4C8D-BEEF-C2E1A7D782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FB2C90D-0625-45AC-800C-836BDAC3BB2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2A8B0E3-986C-4C8D-BEEF-C2E1A7D782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zemepis.com/images/mapycr/krajecr.jpg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uristik.cz/cz/kraje/kategorie/krajina/prirodni-zajimavosti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upload.wikimedia.org/wikipedia/commons/a/a5/Church_of_St_John_of_Nepomuk_at_Zelena_aora_CZ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0/09/Jan_Santini_Aichel_-_Zelen%C3%A1_Hora_ground_plan_1.jp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6/60/Stvo%C5%99idla1.jpg/800px-Stvo%C5%99idla1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826360072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Prezentace je určena žákům 5.tříd.</a:t>
            </a:r>
          </a:p>
          <a:p>
            <a:r>
              <a:rPr lang="cs-CZ" dirty="0" smtClean="0"/>
              <a:t>Seznámí je se základními údaji o </a:t>
            </a:r>
            <a:r>
              <a:rPr lang="cs-CZ" b="1" smtClean="0"/>
              <a:t>Českomoravské vrchovině </a:t>
            </a:r>
            <a:r>
              <a:rPr lang="cs-CZ" b="1" dirty="0" smtClean="0"/>
              <a:t>– kulturními a přírodními památkami.</a:t>
            </a:r>
          </a:p>
          <a:p>
            <a:r>
              <a:rPr lang="cs-CZ" dirty="0" smtClean="0"/>
              <a:t>Prezentace je obohacena o aktuální informace z internetových zdrojů.</a:t>
            </a:r>
          </a:p>
          <a:p>
            <a:r>
              <a:rPr lang="cs-CZ" dirty="0" smtClean="0"/>
              <a:t>Prezentace je zpracována jako doplňkový materiál k učebnici Vlastivědy – Putování po České republice (Alter)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Mapa ČR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Kulturní zajímavosti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hlinkClick r:id="rId2"/>
              </a:rPr>
              <a:t>kulturní zajímavosti</a:t>
            </a:r>
            <a:endParaRPr lang="cs-CZ" dirty="0" smtClean="0"/>
          </a:p>
          <a:p>
            <a:endParaRPr lang="cs-CZ" dirty="0" smtClean="0"/>
          </a:p>
          <a:p>
            <a:r>
              <a:rPr lang="cs-CZ" b="1" dirty="0" smtClean="0">
                <a:solidFill>
                  <a:srgbClr val="C00000"/>
                </a:solidFill>
              </a:rPr>
              <a:t>Telč</a:t>
            </a:r>
            <a:r>
              <a:rPr lang="cs-CZ" dirty="0" smtClean="0"/>
              <a:t> – historické město, zámek a opravené náměstí tvoří celek – evropský význam</a:t>
            </a:r>
          </a:p>
          <a:p>
            <a:pPr>
              <a:buNone/>
            </a:pPr>
            <a:r>
              <a:rPr lang="cs-CZ" dirty="0" smtClean="0"/>
              <a:t>			-okolní rybníky slouží k rekreaci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Jihlava</a:t>
            </a:r>
            <a:r>
              <a:rPr lang="cs-CZ" dirty="0" smtClean="0"/>
              <a:t> – historické město, podzemní chodby, malá ZOO</a:t>
            </a:r>
          </a:p>
          <a:p>
            <a:endParaRPr lang="cs-CZ" dirty="0"/>
          </a:p>
        </p:txBody>
      </p:sp>
      <p:grpSp>
        <p:nvGrpSpPr>
          <p:cNvPr id="4" name="Skupina 3"/>
          <p:cNvGrpSpPr/>
          <p:nvPr/>
        </p:nvGrpSpPr>
        <p:grpSpPr>
          <a:xfrm>
            <a:off x="5004048" y="1412776"/>
            <a:ext cx="914400" cy="914400"/>
            <a:chOff x="4499992" y="3140968"/>
            <a:chExt cx="914400" cy="914400"/>
          </a:xfrm>
        </p:grpSpPr>
        <p:sp>
          <p:nvSpPr>
            <p:cNvPr id="5" name="Pěticípá hvězda 4"/>
            <p:cNvSpPr/>
            <p:nvPr/>
          </p:nvSpPr>
          <p:spPr>
            <a:xfrm rot="19182432">
              <a:off x="4499992" y="3140968"/>
              <a:ext cx="914400" cy="914400"/>
            </a:xfrm>
            <a:prstGeom prst="star5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Pěticípá hvězda 5"/>
            <p:cNvSpPr/>
            <p:nvPr/>
          </p:nvSpPr>
          <p:spPr>
            <a:xfrm>
              <a:off x="4499992" y="3140968"/>
              <a:ext cx="914400" cy="914400"/>
            </a:xfrm>
            <a:prstGeom prst="star5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Tlačítko akce: Informace 6">
              <a:hlinkClick r:id="" action="ppaction://noaction" highlightClick="1"/>
            </p:cNvPr>
            <p:cNvSpPr/>
            <p:nvPr/>
          </p:nvSpPr>
          <p:spPr>
            <a:xfrm>
              <a:off x="4788024" y="3501008"/>
              <a:ext cx="360040" cy="360040"/>
            </a:xfrm>
            <a:prstGeom prst="actionButtonInformation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Místa vhodná pro rekreaci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	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rgbClr val="0070C0"/>
                </a:solidFill>
              </a:rPr>
              <a:t>v </a:t>
            </a:r>
            <a:r>
              <a:rPr lang="cs-CZ" dirty="0" smtClean="0">
                <a:solidFill>
                  <a:srgbClr val="0070C0"/>
                </a:solidFill>
              </a:rPr>
              <a:t>zimě lyžařské trasy</a:t>
            </a:r>
            <a:r>
              <a:rPr lang="cs-CZ" dirty="0" smtClean="0">
                <a:solidFill>
                  <a:schemeClr val="tx1"/>
                </a:solidFill>
              </a:rPr>
              <a:t> kolem měst</a:t>
            </a:r>
            <a:endParaRPr lang="cs-CZ" dirty="0" smtClean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C00000"/>
              </a:solidFill>
            </a:endParaRPr>
          </a:p>
          <a:p>
            <a:r>
              <a:rPr lang="cs-CZ" b="1" dirty="0" smtClean="0">
                <a:solidFill>
                  <a:srgbClr val="C00000"/>
                </a:solidFill>
              </a:rPr>
              <a:t>Žďár </a:t>
            </a:r>
            <a:r>
              <a:rPr lang="cs-CZ" b="1" dirty="0" smtClean="0">
                <a:solidFill>
                  <a:srgbClr val="C00000"/>
                </a:solidFill>
              </a:rPr>
              <a:t>nad Sázavou </a:t>
            </a:r>
            <a:r>
              <a:rPr lang="cs-CZ" dirty="0" smtClean="0"/>
              <a:t>– zámek, poutní kostel sv. Jana Nepomuckého na kopci </a:t>
            </a:r>
            <a:r>
              <a:rPr lang="cs-CZ" dirty="0" smtClean="0">
                <a:hlinkClick r:id="rId2"/>
              </a:rPr>
              <a:t>Zelená hora     </a:t>
            </a:r>
            <a:endParaRPr lang="cs-CZ" dirty="0" smtClean="0"/>
          </a:p>
          <a:p>
            <a:endParaRPr lang="cs-CZ" b="1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b="1" dirty="0" smtClean="0">
              <a:solidFill>
                <a:srgbClr val="C00000"/>
              </a:solidFill>
            </a:endParaRPr>
          </a:p>
          <a:p>
            <a:r>
              <a:rPr lang="cs-CZ" b="1" dirty="0" smtClean="0">
                <a:solidFill>
                  <a:srgbClr val="C00000"/>
                </a:solidFill>
              </a:rPr>
              <a:t>Nové Město na Moravě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1029" name="Picture 5" descr="C:\Users\Alena\AppData\Local\Microsoft\Windows\Temporary Internet Files\Content.IE5\A9ZSFYU1\MP90040258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404664"/>
            <a:ext cx="1567036" cy="23494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Žďár nad </a:t>
            </a:r>
            <a:r>
              <a:rPr lang="cs-CZ" dirty="0" err="1" smtClean="0">
                <a:solidFill>
                  <a:srgbClr val="7030A0"/>
                </a:solidFill>
              </a:rPr>
              <a:t>sázavou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smtClean="0"/>
              <a:t>- zámek</a:t>
            </a:r>
            <a:endParaRPr lang="cs-CZ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Zelená hora </a:t>
            </a:r>
            <a:r>
              <a:rPr lang="cs-CZ" dirty="0" smtClean="0"/>
              <a:t>– kostel sv. </a:t>
            </a:r>
            <a:r>
              <a:rPr lang="cs-CZ" dirty="0" err="1" smtClean="0"/>
              <a:t>jana</a:t>
            </a:r>
            <a:r>
              <a:rPr lang="cs-CZ" dirty="0" smtClean="0"/>
              <a:t> Nepomuckého 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1556792"/>
            <a:ext cx="3394472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7cípá hvězda 4"/>
          <p:cNvSpPr/>
          <p:nvPr/>
        </p:nvSpPr>
        <p:spPr>
          <a:xfrm>
            <a:off x="1259632" y="2060848"/>
            <a:ext cx="1728192" cy="1706488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899592" y="5229200"/>
            <a:ext cx="2592288" cy="9144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hlinkClick r:id="rId3"/>
              </a:rPr>
              <a:t>Půdorys kostela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Přírodní zajímavosti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Horní tok Sázavy –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  <a:hlinkClick r:id="rId3"/>
              </a:rPr>
              <a:t>Stvořidla</a:t>
            </a:r>
            <a:r>
              <a:rPr lang="cs-CZ" dirty="0" smtClean="0">
                <a:hlinkClick r:id="rId3"/>
              </a:rPr>
              <a:t> </a:t>
            </a:r>
            <a:r>
              <a:rPr lang="cs-CZ" dirty="0" smtClean="0"/>
              <a:t>– přírodní rezervace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PHDR.CHALUPA, Petr, CSc. </a:t>
            </a:r>
            <a:r>
              <a:rPr lang="cs-CZ" i="1" dirty="0" smtClean="0"/>
              <a:t>Vlastivěda</a:t>
            </a:r>
            <a:r>
              <a:rPr lang="cs-CZ" dirty="0" smtClean="0"/>
              <a:t>: </a:t>
            </a:r>
            <a:r>
              <a:rPr lang="cs-CZ" i="1" dirty="0" smtClean="0"/>
              <a:t>Putování po České republice</a:t>
            </a:r>
            <a:r>
              <a:rPr lang="cs-CZ" dirty="0" smtClean="0"/>
              <a:t>. </a:t>
            </a:r>
            <a:r>
              <a:rPr lang="cs-CZ" dirty="0" err="1" smtClean="0"/>
              <a:t>Vyd</a:t>
            </a:r>
            <a:r>
              <a:rPr lang="cs-CZ" dirty="0" smtClean="0"/>
              <a:t>. 2. </a:t>
            </a:r>
            <a:r>
              <a:rPr lang="cs-CZ" dirty="0" err="1" smtClean="0"/>
              <a:t>Všeň</a:t>
            </a:r>
            <a:r>
              <a:rPr lang="cs-CZ" dirty="0" smtClean="0"/>
              <a:t>: Alter, 1998c1996, 62 s. ISBN 80-857-7591-3.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hlinkClick r:id="rId3"/>
              </a:rPr>
              <a:t>http://microsoft.com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Foto - archiv autorky</a:t>
            </a:r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276</TotalTime>
  <Words>162</Words>
  <Application>Microsoft Office PowerPoint</Application>
  <PresentationFormat>Předvádění na obrazovce (4:3)</PresentationFormat>
  <Paragraphs>38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Snímek 1</vt:lpstr>
      <vt:lpstr>ANOTACE</vt:lpstr>
      <vt:lpstr>Mapa ČR</vt:lpstr>
      <vt:lpstr>Kulturní zajímavosti</vt:lpstr>
      <vt:lpstr>Místa vhodná pro rekreaci</vt:lpstr>
      <vt:lpstr>Žďár nad sázavou - zámek</vt:lpstr>
      <vt:lpstr>Zelená hora – kostel sv. jana Nepomuckého </vt:lpstr>
      <vt:lpstr>Přírodní zajímavosti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</dc:creator>
  <cp:lastModifiedBy>Alena</cp:lastModifiedBy>
  <cp:revision>27</cp:revision>
  <dcterms:created xsi:type="dcterms:W3CDTF">2012-04-16T13:10:15Z</dcterms:created>
  <dcterms:modified xsi:type="dcterms:W3CDTF">2012-06-21T16:59:01Z</dcterms:modified>
</cp:coreProperties>
</file>