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63" r:id="rId4"/>
    <p:sldId id="264" r:id="rId5"/>
    <p:sldId id="265" r:id="rId6"/>
    <p:sldId id="259" r:id="rId7"/>
    <p:sldId id="266" r:id="rId8"/>
    <p:sldId id="262" r:id="rId9"/>
    <p:sldId id="267" r:id="rId10"/>
    <p:sldId id="258" r:id="rId11"/>
    <p:sldId id="269" r:id="rId12"/>
    <p:sldId id="268" r:id="rId13"/>
    <p:sldId id="271" r:id="rId14"/>
    <p:sldId id="272" r:id="rId15"/>
    <p:sldId id="273" r:id="rId16"/>
    <p:sldId id="270" r:id="rId17"/>
    <p:sldId id="260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571796-913A-4214-99F0-DFD1799876A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30768A03-C82E-426B-B68F-03BF5B3593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A623F-241A-4C79-9773-F38221B1EAD0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pPr>
              <a:defRPr/>
            </a:pPr>
            <a:fld id="{AFE5EAF6-342E-47FC-866E-66F3752898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B3E7CE4-247E-4A64-A61A-C28ACC16545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EA1F1CB-4521-4208-9333-E658E3B8EEF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363E757-8012-44A3-B3B0-8CA899637E83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CE44CC-513A-42B8-A576-4BF131E3F3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8472EE-FF06-442F-AFA6-D452334870AC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pPr>
              <a:defRPr/>
            </a:pPr>
            <a:fld id="{45B23C7B-9877-4A8F-AF01-22C58C9ED28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C44DD7-43DC-4520-80EE-5F5A702A6380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8DBA684-C9E8-4287-B494-D6A8620463D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189BB8-098C-4490-97BC-C1A3210F5FA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405336-A5AC-4900-9B03-60F6BC8956B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382D2-A2C7-4635-8002-22A27A1E9141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7275E7-5CDC-4ADF-9F0B-55B12EA46C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58B691F-E7DA-4E7B-8ED3-0035865F11DD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DDF4BA-5800-4EF5-9685-4D0562FC57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8234D3D-0FCC-4D2C-88D4-28C8FF003FE4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FCB876-7236-4354-A29B-8E1881500A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DDEC54-523C-4436-9E12-4C59E6330CC9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579C2A-B7EF-45AA-80CA-B1F4028FFC7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0B8170EB-4ADE-49AF-867D-7FB7D5ECCB76}" type="datetimeFigureOut">
              <a:rPr lang="cs-CZ" smtClean="0"/>
              <a:pPr>
                <a:defRPr/>
              </a:pPr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E83CC7A3-92EA-4564-BDAA-34EEE6E474D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mtClean="0"/>
              <a:t>Výukový materiál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4868862"/>
          </a:xfrm>
        </p:spPr>
        <p:txBody>
          <a:bodyPr rtlCol="0">
            <a:no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VY_52_INOVACE_03_3_KYSELOST–ZÁSADITOST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>
              <a:solidFill>
                <a:schemeClr val="accent2"/>
              </a:solidFill>
            </a:endParaRP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Číslo skupiny: 2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Vzdělávací oblast/Předmět/Téma: ČLOVĚK A PŘÍRODA / CHEMIE / </a:t>
            </a:r>
            <a:r>
              <a:rPr lang="cs-CZ" sz="1200" cap="all" dirty="0" smtClean="0"/>
              <a:t>kyselé, zásadité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/>
              <a:t>Metodický list:	 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Anotace: Seznámení s pojmy zásadité, kyselé. Indikátory a jejich použití, prezentace slouží jako procvičení nově probírané látky i jako podklad pro zápis do sešitu.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Ověřeno ve třídě: IX. </a:t>
            </a:r>
            <a:r>
              <a:rPr lang="cs-CZ" sz="1200" smtClean="0"/>
              <a:t>A.</a:t>
            </a: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 ověření: 22.9. 2011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Datum:	 22.9. 2011		Podpis: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kyselé x zásadité</a:t>
            </a:r>
          </a:p>
        </p:txBody>
      </p:sp>
      <p:sp>
        <p:nvSpPr>
          <p:cNvPr id="14338" name="Zástupný symbol pro obsah 3"/>
          <p:cNvSpPr>
            <a:spLocks noGrp="1"/>
          </p:cNvSpPr>
          <p:nvPr>
            <p:ph sz="half" idx="1"/>
          </p:nvPr>
        </p:nvSpPr>
        <p:spPr>
          <a:xfrm>
            <a:off x="395288" y="3573463"/>
            <a:ext cx="40386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kyseliny</a:t>
            </a:r>
          </a:p>
          <a:p>
            <a:r>
              <a:rPr lang="cs-CZ" dirty="0" smtClean="0"/>
              <a:t>látky ve vodě uvolňují kationty vodíku H</a:t>
            </a:r>
            <a:r>
              <a:rPr lang="cs-CZ" baseline="30000" dirty="0" smtClean="0"/>
              <a:t>+</a:t>
            </a:r>
            <a:r>
              <a:rPr lang="cs-CZ" dirty="0" smtClean="0"/>
              <a:t> </a:t>
            </a:r>
          </a:p>
        </p:txBody>
      </p:sp>
      <p:sp>
        <p:nvSpPr>
          <p:cNvPr id="14339" name="Zástupný symbol pro obsah 4"/>
          <p:cNvSpPr>
            <a:spLocks noGrp="1"/>
          </p:cNvSpPr>
          <p:nvPr>
            <p:ph sz="half" idx="2"/>
          </p:nvPr>
        </p:nvSpPr>
        <p:spPr>
          <a:xfrm>
            <a:off x="4643438" y="3644900"/>
            <a:ext cx="4038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dirty="0" smtClean="0"/>
              <a:t>zásady (hydroxidy)</a:t>
            </a:r>
          </a:p>
          <a:p>
            <a:r>
              <a:rPr lang="cs-CZ" dirty="0" smtClean="0"/>
              <a:t>obsahují hydroxidové anionty OH</a:t>
            </a:r>
            <a:r>
              <a:rPr lang="cs-CZ" baseline="30000" dirty="0" smtClean="0"/>
              <a:t>-</a:t>
            </a:r>
            <a:r>
              <a:rPr lang="cs-CZ" dirty="0" smtClean="0"/>
              <a:t> (popř. amonný kation NH</a:t>
            </a:r>
            <a:r>
              <a:rPr lang="cs-CZ" baseline="30000" dirty="0" smtClean="0"/>
              <a:t>4+</a:t>
            </a:r>
            <a:r>
              <a:rPr lang="cs-CZ" dirty="0" smtClean="0"/>
              <a:t>)</a:t>
            </a:r>
          </a:p>
          <a:p>
            <a:endParaRPr lang="cs-CZ" dirty="0" smtClean="0"/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628775"/>
            <a:ext cx="7500937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ovéPole 6"/>
          <p:cNvSpPr txBox="1">
            <a:spLocks noChangeArrowheads="1"/>
          </p:cNvSpPr>
          <p:nvPr/>
        </p:nvSpPr>
        <p:spPr bwMode="auto">
          <a:xfrm>
            <a:off x="6804025" y="3141663"/>
            <a:ext cx="8683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obr. č.1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0"/>
            <a:ext cx="3696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cap="all" dirty="0" smtClean="0">
                <a:solidFill>
                  <a:srgbClr val="FF0000"/>
                </a:solidFill>
              </a:rPr>
              <a:t>zápis do sešitu</a:t>
            </a:r>
            <a:endParaRPr lang="cs-CZ" sz="3200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Kyselost i zásaditost patří mezi vlastnosti, které lze určit i lidskými smysly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Kterým smyslem?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Proč není vhodné využívat pro zjišťování kyselosti (</a:t>
            </a:r>
            <a:r>
              <a:rPr lang="cs-CZ" dirty="0" smtClean="0">
                <a:solidFill>
                  <a:srgbClr val="FF0000"/>
                </a:solidFill>
              </a:rPr>
              <a:t>zásaditosti</a:t>
            </a:r>
            <a:r>
              <a:rPr lang="cs-CZ" dirty="0" smtClean="0">
                <a:solidFill>
                  <a:srgbClr val="FF0000"/>
                </a:solidFill>
              </a:rPr>
              <a:t>) právě chuť?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Proč není vhodné využívat pro zjišťování kyselosti (</a:t>
            </a:r>
            <a:r>
              <a:rPr lang="cs-CZ" dirty="0" smtClean="0"/>
              <a:t>zásaditosti</a:t>
            </a:r>
            <a:r>
              <a:rPr lang="cs-CZ" dirty="0" smtClean="0"/>
              <a:t>) 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132856"/>
            <a:ext cx="8820472" cy="4525963"/>
          </a:xfrm>
        </p:spPr>
        <p:txBody>
          <a:bodyPr/>
          <a:lstStyle/>
          <a:p>
            <a:r>
              <a:rPr lang="cs-CZ" dirty="0" smtClean="0"/>
              <a:t>Lidská chuť je individuální, nelze hodnoty kvantifikovat</a:t>
            </a:r>
          </a:p>
          <a:p>
            <a:endParaRPr lang="cs-CZ" dirty="0" smtClean="0"/>
          </a:p>
          <a:p>
            <a:r>
              <a:rPr lang="cs-CZ" dirty="0" smtClean="0"/>
              <a:t>Ne vždy víme o jakou chemickou látku se jedná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Téměř všechny kyseliny i zásady jsou nebezpečné (žíravé, leptavé)</a:t>
            </a:r>
          </a:p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…a mnohé navíc jedy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míru </a:t>
            </a:r>
            <a:r>
              <a:rPr lang="cs-CZ" dirty="0" smtClean="0"/>
              <a:t>kyselosti (</a:t>
            </a:r>
            <a:r>
              <a:rPr lang="cs-CZ" dirty="0" smtClean="0"/>
              <a:t>zásaditosti</a:t>
            </a:r>
            <a:r>
              <a:rPr lang="cs-CZ" dirty="0" smtClean="0"/>
              <a:t>) bylo třeba stanovit a číselně vyjádřit</a:t>
            </a:r>
          </a:p>
          <a:p>
            <a:pPr>
              <a:buNone/>
            </a:pPr>
            <a:r>
              <a:rPr lang="cs-CZ" dirty="0" smtClean="0"/>
              <a:t>							</a:t>
            </a:r>
            <a:r>
              <a:rPr lang="cs-CZ" dirty="0" smtClean="0">
                <a:solidFill>
                  <a:srgbClr val="FF0000"/>
                </a:solidFill>
              </a:rPr>
              <a:t>Proč?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kyseliny, látky neutrální, zásady mají jiné vlastnosti, jinak </a:t>
            </a:r>
            <a:r>
              <a:rPr lang="cs-CZ" dirty="0" smtClean="0"/>
              <a:t>reagují</a:t>
            </a:r>
          </a:p>
          <a:p>
            <a:pPr lvl="1">
              <a:buNone/>
            </a:pPr>
            <a:endParaRPr lang="cs-CZ" dirty="0" smtClean="0"/>
          </a:p>
          <a:p>
            <a:pPr lvl="1"/>
            <a:r>
              <a:rPr lang="cs-CZ" dirty="0" smtClean="0"/>
              <a:t>abychom věděli jaká bezpečnostní pravidla máme při manipulaci s látkou uplatňovat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</a:t>
            </a:r>
            <a:r>
              <a:rPr lang="cs-CZ" dirty="0" smtClean="0"/>
              <a:t>H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určuje míru kyselosti či zásaditosti</a:t>
            </a:r>
          </a:p>
          <a:p>
            <a:endParaRPr lang="cs-CZ" smtClean="0"/>
          </a:p>
          <a:p>
            <a:r>
              <a:rPr lang="cs-CZ" smtClean="0"/>
              <a:t>je vyjádřeno jako záporně vzatý dekadický logaritmus koncentrace oxoniových kationtů v roztoku</a:t>
            </a:r>
          </a:p>
          <a:p>
            <a:endParaRPr lang="cs-CZ" smtClean="0"/>
          </a:p>
        </p:txBody>
      </p:sp>
      <p:sp>
        <p:nvSpPr>
          <p:cNvPr id="15363" name="Obdélník 6"/>
          <p:cNvSpPr>
            <a:spLocks noChangeArrowheads="1"/>
          </p:cNvSpPr>
          <p:nvPr/>
        </p:nvSpPr>
        <p:spPr bwMode="auto">
          <a:xfrm>
            <a:off x="611188" y="5445125"/>
            <a:ext cx="8208962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...</a:t>
            </a:r>
            <a:r>
              <a:rPr lang="cs-CZ" b="1">
                <a:latin typeface="Calibri" pitchFamily="34" charset="0"/>
              </a:rPr>
              <a:t>c</a:t>
            </a:r>
            <a:r>
              <a:rPr lang="cs-CZ">
                <a:latin typeface="Calibri" pitchFamily="34" charset="0"/>
              </a:rPr>
              <a:t> značí koncentraci iontu (H</a:t>
            </a:r>
            <a:r>
              <a:rPr lang="cs-CZ" baseline="-25000">
                <a:latin typeface="Calibri" pitchFamily="34" charset="0"/>
              </a:rPr>
              <a:t>3</a:t>
            </a:r>
            <a:r>
              <a:rPr lang="cs-CZ">
                <a:latin typeface="Calibri" pitchFamily="34" charset="0"/>
              </a:rPr>
              <a:t>O</a:t>
            </a:r>
            <a:r>
              <a:rPr lang="cs-CZ" baseline="30000">
                <a:latin typeface="Calibri" pitchFamily="34" charset="0"/>
              </a:rPr>
              <a:t>+</a:t>
            </a:r>
            <a:r>
              <a:rPr lang="cs-CZ">
                <a:latin typeface="Calibri" pitchFamily="34" charset="0"/>
              </a:rPr>
              <a:t>). </a:t>
            </a:r>
          </a:p>
          <a:p>
            <a:r>
              <a:rPr lang="cs-CZ">
                <a:latin typeface="Calibri" pitchFamily="34" charset="0"/>
              </a:rPr>
              <a:t>pH nabývá hodnot od 0 do 14 (platí pro vodné roztoky). Chemicky čistá voda má při pokojové teplotě pH 7 (při 100 °C zhruba 6), kyseliny od 0 do 7, zásady od 7 do 14.</a:t>
            </a:r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4508500"/>
            <a:ext cx="463391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rozdělení hodnot kyselosti – </a:t>
            </a:r>
            <a:r>
              <a:rPr lang="cs-CZ" dirty="0" smtClean="0"/>
              <a:t>zásaditosti </a:t>
            </a:r>
            <a:r>
              <a:rPr lang="cs-CZ" dirty="0" smtClean="0"/>
              <a:t>byla přiřazena barevná škála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kyseliny jsou značeny červeně</a:t>
            </a:r>
          </a:p>
          <a:p>
            <a:r>
              <a:rPr lang="cs-CZ" dirty="0" smtClean="0"/>
              <a:t>neutrální látky zeleně</a:t>
            </a:r>
          </a:p>
          <a:p>
            <a:r>
              <a:rPr lang="cs-CZ" dirty="0" smtClean="0"/>
              <a:t>zásady modře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0" y="1557338"/>
            <a:ext cx="9144000" cy="4525962"/>
          </a:xfrm>
        </p:spPr>
        <p:txBody>
          <a:bodyPr/>
          <a:lstStyle/>
          <a:p>
            <a:r>
              <a:rPr lang="cs-CZ" dirty="0" smtClean="0"/>
              <a:t>příklady látek, jejich 			</a:t>
            </a:r>
            <a:endParaRPr lang="cs-CZ" dirty="0" smtClean="0"/>
          </a:p>
          <a:p>
            <a:pPr>
              <a:buFont typeface="Arial" charset="0"/>
              <a:buNone/>
            </a:pPr>
            <a:r>
              <a:rPr lang="cs-CZ" dirty="0" smtClean="0"/>
              <a:t>	hodnoty pH					</a:t>
            </a:r>
            <a:endParaRPr lang="cs-CZ" dirty="0" smtClean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-1"/>
            <a:ext cx="3600400" cy="6891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5"/>
          <p:cNvSpPr txBox="1">
            <a:spLocks noChangeArrowheads="1"/>
          </p:cNvSpPr>
          <p:nvPr/>
        </p:nvSpPr>
        <p:spPr bwMode="auto">
          <a:xfrm>
            <a:off x="8275637" y="5949280"/>
            <a:ext cx="868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latin typeface="Calibri" pitchFamily="34" charset="0"/>
              </a:rPr>
              <a:t>obr. č.2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4400" dirty="0" smtClean="0"/>
              <a:t>   Toto barevné rozdělení nebylo náhodné, ale vychází z reálných zabarvení </a:t>
            </a:r>
            <a:r>
              <a:rPr lang="cs-CZ" sz="4400" dirty="0" smtClean="0"/>
              <a:t>indikátoru.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indikátory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indikátor = ukazatel</a:t>
            </a:r>
          </a:p>
          <a:p>
            <a:endParaRPr lang="cs-CZ" dirty="0" smtClean="0"/>
          </a:p>
          <a:p>
            <a:r>
              <a:rPr lang="cs-CZ" dirty="0" smtClean="0"/>
              <a:t>indikátor je látka, která umožňuje důkaz přítomnosti jiných látek tím, že mění barvu</a:t>
            </a: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861048"/>
            <a:ext cx="2520950" cy="260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0" y="0"/>
            <a:ext cx="3696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cap="all" dirty="0" smtClean="0">
                <a:solidFill>
                  <a:srgbClr val="FF0000"/>
                </a:solidFill>
              </a:rPr>
              <a:t>zápis do sešitu</a:t>
            </a:r>
            <a:endParaRPr lang="cs-CZ" sz="3200" cap="all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6488668"/>
            <a:ext cx="941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nejběžnější indikátory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Lakmus</a:t>
            </a:r>
          </a:p>
          <a:p>
            <a:r>
              <a:rPr lang="cs-CZ" dirty="0" smtClean="0"/>
              <a:t>reaguje k kyselinami červeným zbarvením</a:t>
            </a:r>
          </a:p>
          <a:p>
            <a:r>
              <a:rPr lang="cs-CZ" dirty="0" smtClean="0"/>
              <a:t>reaguje se zásadami modrým </a:t>
            </a:r>
            <a:r>
              <a:rPr lang="cs-CZ" dirty="0" smtClean="0"/>
              <a:t>zabarvením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err="1" smtClean="0"/>
              <a:t>Fenoftalein</a:t>
            </a:r>
            <a:endParaRPr lang="cs-CZ" dirty="0" smtClean="0"/>
          </a:p>
          <a:p>
            <a:r>
              <a:rPr lang="cs-CZ" dirty="0" smtClean="0"/>
              <a:t>reaguje s kyselinami bez změny zabarvení</a:t>
            </a:r>
          </a:p>
          <a:p>
            <a:r>
              <a:rPr lang="cs-CZ" dirty="0" smtClean="0"/>
              <a:t>reaguje s hydroxidy </a:t>
            </a:r>
            <a:r>
              <a:rPr lang="cs-CZ" dirty="0" smtClean="0"/>
              <a:t>fialovým </a:t>
            </a:r>
            <a:r>
              <a:rPr lang="cs-CZ" dirty="0" smtClean="0"/>
              <a:t>zabarvením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696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cap="all" dirty="0" smtClean="0">
                <a:solidFill>
                  <a:srgbClr val="FF0000"/>
                </a:solidFill>
              </a:rPr>
              <a:t>zápis do sešitu</a:t>
            </a:r>
            <a:endParaRPr lang="cs-CZ" sz="3200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-1"/>
            <a:ext cx="3528392" cy="66586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56176" y="6488668"/>
            <a:ext cx="9413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č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FF0000"/>
                </a:solidFill>
              </a:rPr>
              <a:t>Ze zabarvení kterého z indikátorů vychází barevná škála?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cap="all" dirty="0" smtClean="0"/>
              <a:t>lakmus				</a:t>
            </a:r>
          </a:p>
          <a:p>
            <a:pPr algn="ctr">
              <a:buNone/>
            </a:pPr>
            <a:r>
              <a:rPr lang="cs-CZ" cap="all" dirty="0" smtClean="0"/>
              <a:t>					</a:t>
            </a:r>
            <a:r>
              <a:rPr lang="cs-CZ" cap="all" dirty="0" err="1" smtClean="0"/>
              <a:t>fenoftalein</a:t>
            </a:r>
            <a:endParaRPr lang="cs-CZ" cap="all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467 -0.00232 L 0.1033 -0.0023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Kde v běžném životě je možné se s použitím lakmusu – </a:t>
            </a:r>
            <a:r>
              <a:rPr lang="cs-CZ" sz="4000" dirty="0" smtClean="0">
                <a:solidFill>
                  <a:srgbClr val="FF0000"/>
                </a:solidFill>
              </a:rPr>
              <a:t>ve formě tzv</a:t>
            </a:r>
            <a:r>
              <a:rPr lang="cs-CZ" sz="4000" dirty="0" smtClean="0">
                <a:solidFill>
                  <a:srgbClr val="FF0000"/>
                </a:solidFill>
              </a:rPr>
              <a:t>. lakmusových papírků setkat?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u lékaře pro orientační změření pH moči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hodnoty pH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lakmusové papírky</a:t>
            </a:r>
          </a:p>
          <a:p>
            <a:r>
              <a:rPr lang="cs-CZ" dirty="0" smtClean="0"/>
              <a:t>vhodné pro měření, kde nepotřebujeme přesné hodnoty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pH-metry</a:t>
            </a:r>
          </a:p>
          <a:p>
            <a:r>
              <a:rPr lang="cs-CZ" dirty="0" smtClean="0"/>
              <a:t>přístroje na měření hodnost pH (vysoká přesnost)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0"/>
            <a:ext cx="3696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cap="all" dirty="0" smtClean="0">
                <a:solidFill>
                  <a:srgbClr val="FF0000"/>
                </a:solidFill>
              </a:rPr>
              <a:t>zápis do sešitu</a:t>
            </a:r>
            <a:endParaRPr lang="cs-CZ" sz="3200" cap="all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látky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kyselé		neutrální		zásadité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 smtClean="0"/>
              <a:t>		neochucená voda</a:t>
            </a:r>
          </a:p>
          <a:p>
            <a:pPr>
              <a:buNone/>
            </a:pPr>
            <a:r>
              <a:rPr lang="cs-CZ" dirty="0" smtClean="0"/>
              <a:t>			jedlá soda</a:t>
            </a:r>
          </a:p>
          <a:p>
            <a:pPr>
              <a:buNone/>
            </a:pPr>
            <a:r>
              <a:rPr lang="cs-CZ" dirty="0" smtClean="0"/>
              <a:t>				citronová šťáva	</a:t>
            </a:r>
          </a:p>
          <a:p>
            <a:pPr>
              <a:buNone/>
            </a:pPr>
            <a:r>
              <a:rPr lang="cs-CZ" dirty="0" smtClean="0"/>
              <a:t>						kyselina sírová</a:t>
            </a:r>
          </a:p>
          <a:p>
            <a:pPr>
              <a:buNone/>
            </a:pPr>
            <a:r>
              <a:rPr lang="cs-CZ" dirty="0" smtClean="0"/>
              <a:t>								 vápno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09983 -0.183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" y="-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6216 -0.34653 " pathEditMode="relative" ptsTypes="AA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038 -0.0074 L -0.30607 -0.427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-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51979 -0.36736 " pathEditMode="relative" ptsTypes="AA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07407E-6 L -0.10173 -0.4613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1" y="-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cs-CZ" dirty="0" smtClean="0"/>
              <a:t>obr. č. 1, 3, 4</a:t>
            </a:r>
          </a:p>
          <a:p>
            <a:pPr algn="just">
              <a:lnSpc>
                <a:spcPct val="90000"/>
              </a:lnSpc>
            </a:pPr>
            <a:r>
              <a:rPr lang="cs-CZ" b="1" dirty="0" err="1" smtClean="0"/>
              <a:t>Beneš.P</a:t>
            </a:r>
            <a:r>
              <a:rPr lang="cs-CZ" b="1" dirty="0" smtClean="0"/>
              <a:t>, </a:t>
            </a:r>
            <a:r>
              <a:rPr lang="cs-CZ" b="1" dirty="0" err="1" smtClean="0"/>
              <a:t>Pumpr</a:t>
            </a:r>
            <a:r>
              <a:rPr lang="cs-CZ" b="1" dirty="0" smtClean="0"/>
              <a:t> V., </a:t>
            </a:r>
            <a:r>
              <a:rPr lang="cs-CZ" b="1" dirty="0" err="1" smtClean="0"/>
              <a:t>Banýr</a:t>
            </a:r>
            <a:r>
              <a:rPr lang="cs-CZ" b="1" dirty="0" smtClean="0"/>
              <a:t> J</a:t>
            </a:r>
            <a:r>
              <a:rPr lang="cs-CZ" dirty="0" smtClean="0"/>
              <a:t>.: </a:t>
            </a:r>
            <a:r>
              <a:rPr lang="cs-CZ" i="1" dirty="0" smtClean="0"/>
              <a:t>Základy chemie 1.díl pro 2. stupeň základní školy, nižší ročníky víceletých gymnázií a střední školy. </a:t>
            </a:r>
            <a:r>
              <a:rPr lang="cs-CZ" dirty="0" smtClean="0"/>
              <a:t>Praha: Fortuna, 2005. 144 s. ISBN 80-7168-720-0 </a:t>
            </a:r>
          </a:p>
          <a:p>
            <a:pPr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obr. č. 2</a:t>
            </a:r>
          </a:p>
          <a:p>
            <a:pPr algn="just">
              <a:lnSpc>
                <a:spcPct val="90000"/>
              </a:lnSpc>
            </a:pPr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online</a:t>
            </a:r>
            <a:r>
              <a:rPr lang="en-US" dirty="0" smtClean="0"/>
              <a:t>]</a:t>
            </a:r>
            <a:r>
              <a:rPr lang="cs-CZ" dirty="0" smtClean="0"/>
              <a:t>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5. 12. 2004, last </a:t>
            </a:r>
            <a:r>
              <a:rPr lang="cs-CZ" dirty="0" err="1" smtClean="0"/>
              <a:t>modifakated</a:t>
            </a:r>
            <a:r>
              <a:rPr lang="cs-CZ" dirty="0" smtClean="0"/>
              <a:t> on 1. 8. 2011 </a:t>
            </a:r>
            <a:r>
              <a:rPr lang="en-US" dirty="0" smtClean="0"/>
              <a:t>[</a:t>
            </a:r>
            <a:r>
              <a:rPr lang="cs-CZ" dirty="0" smtClean="0"/>
              <a:t>cit.9.9.2011</a:t>
            </a:r>
            <a:r>
              <a:rPr lang="en-US" dirty="0" smtClean="0"/>
              <a:t>]</a:t>
            </a:r>
            <a:r>
              <a:rPr lang="cs-CZ" dirty="0" smtClean="0"/>
              <a:t>. Dostupné </a:t>
            </a:r>
            <a:r>
              <a:rPr lang="cs-CZ" dirty="0" smtClean="0"/>
              <a:t>z WWW: </a:t>
            </a:r>
            <a:r>
              <a:rPr lang="cs-CZ" dirty="0" smtClean="0">
                <a:hlinkClick r:id="rId2"/>
              </a:rPr>
              <a:t>http://cs.wikipedia.org/wiki/PH</a:t>
            </a:r>
            <a:endParaRPr lang="cs-CZ" dirty="0" smtClean="0">
              <a:latin typeface="Arial" charset="0"/>
            </a:endParaRPr>
          </a:p>
          <a:p>
            <a:pPr>
              <a:buClr>
                <a:schemeClr val="accent1"/>
              </a:buClr>
              <a:buSzPct val="70000"/>
              <a:buFont typeface="Wingdings 2" pitchFamily="18" charset="2"/>
              <a:buChar char="Ò"/>
            </a:pPr>
            <a:endParaRPr lang="cs-CZ" dirty="0" smtClean="0"/>
          </a:p>
          <a:p>
            <a:pPr>
              <a:buClr>
                <a:schemeClr val="accent1"/>
              </a:buClr>
              <a:buSzPct val="70000"/>
              <a:buFont typeface="Wingdings 2" pitchFamily="18" charset="2"/>
              <a:buChar char="Ò"/>
            </a:pPr>
            <a:r>
              <a:rPr lang="cs-CZ" dirty="0" smtClean="0"/>
              <a:t>Autorem materiálu a všech jeho částí, není-li uvedeno jinak, je Ing. Stanislava Kolářová.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dirty="0" smtClean="0">
              <a:latin typeface="Arial" charset="0"/>
            </a:endParaRPr>
          </a:p>
          <a:p>
            <a:pPr>
              <a:lnSpc>
                <a:spcPct val="9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93</TotalTime>
  <Words>494</Words>
  <Application>Microsoft Office PowerPoint</Application>
  <PresentationFormat>Předvádění na obrazovce (4:3)</PresentationFormat>
  <Paragraphs>113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  Základní škola Ústí nad Labem, Anežky České 702/17, příspěvková organizace   Číslo projektu: CZ.1.07/1.4.00/21.2887     Název projektu: „Učíme lépe a moderněji“  OP VK 1.4                   Výukový materiál</vt:lpstr>
      <vt:lpstr>kyselé x zásadité</vt:lpstr>
      <vt:lpstr>Snímek 3</vt:lpstr>
      <vt:lpstr>Proč není vhodné využívat pro zjišťování kyselosti (zásaditosti) chuť</vt:lpstr>
      <vt:lpstr>Snímek 5</vt:lpstr>
      <vt:lpstr>pH</vt:lpstr>
      <vt:lpstr>Snímek 7</vt:lpstr>
      <vt:lpstr>Snímek 8</vt:lpstr>
      <vt:lpstr>Snímek 9</vt:lpstr>
      <vt:lpstr>indikátory</vt:lpstr>
      <vt:lpstr>nejběžnější indikátory</vt:lpstr>
      <vt:lpstr>Snímek 12</vt:lpstr>
      <vt:lpstr>Snímek 13</vt:lpstr>
      <vt:lpstr>Snímek 14</vt:lpstr>
      <vt:lpstr>měření hodnoty pH</vt:lpstr>
      <vt:lpstr>přiřaď látky 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PC Chemie</cp:lastModifiedBy>
  <cp:revision>14</cp:revision>
  <dcterms:created xsi:type="dcterms:W3CDTF">2011-09-09T18:35:49Z</dcterms:created>
  <dcterms:modified xsi:type="dcterms:W3CDTF">2012-06-21T11:50:37Z</dcterms:modified>
</cp:coreProperties>
</file>