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62" r:id="rId4"/>
    <p:sldId id="263" r:id="rId5"/>
    <p:sldId id="265" r:id="rId6"/>
    <p:sldId id="272" r:id="rId7"/>
    <p:sldId id="273" r:id="rId8"/>
    <p:sldId id="274" r:id="rId9"/>
    <p:sldId id="275" r:id="rId10"/>
    <p:sldId id="261" r:id="rId11"/>
    <p:sldId id="260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F18D6CD-9143-43D6-AE8F-21CED6CA98A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7E17FF-840B-4BD5-888D-4FFE71D977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0243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824"/>
            <a:ext cx="9144000" cy="486886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VY_52_INOVACE_11_3_OPAKOVÁNÍ </a:t>
            </a:r>
            <a:r>
              <a:rPr lang="cs-CZ" sz="1200" cap="all" dirty="0" smtClean="0"/>
              <a:t>kyselin a hydroxidů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Číslo skupiny:  3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Autor: Ing. Stanislava Kolářová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Vzdělávací oblast/Předmět/Téma: ČLOVĚK A PŘÍRODA / CHEMIE / </a:t>
            </a:r>
            <a:r>
              <a:rPr lang="cs-CZ" sz="1200" cap="all" dirty="0"/>
              <a:t>kyseliny, hydroxidy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None/>
            </a:pPr>
            <a:r>
              <a:rPr lang="cs-CZ" sz="1200" dirty="0" smtClean="0"/>
              <a:t>Druh učebního materiálu: PREZENTACE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Metodický list:	</a:t>
            </a:r>
            <a:r>
              <a:rPr lang="cs-CZ" sz="1200" cap="all" dirty="0" err="1" smtClean="0"/>
              <a:t>nE</a:t>
            </a:r>
            <a:endParaRPr lang="cs-CZ" sz="1200" cap="all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Anotace: Procvičování postupů při tvorbě vzorců a názvů kyselin a hydroxidů. Prezentace může sloužit jako podklad pro samostatné procvičení tvorby kyselin a hydroxidů. Součástí prezentace je test (řešení uvedeno na následujícím snímku).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Ověřeno ve třídě: IX. A.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Datum ověření: 21.10. 2011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</a:t>
            </a:r>
            <a:r>
              <a:rPr lang="cs-CZ" sz="1200" dirty="0" smtClean="0"/>
              <a:t>                           k </a:t>
            </a:r>
            <a:r>
              <a:rPr lang="cs-CZ" sz="1200" dirty="0" smtClean="0"/>
              <a:t>uvedeným účelům může být kýmkoliv zveřejňováno, používáno, upravováno a uchováváno.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None/>
            </a:pPr>
            <a:r>
              <a:rPr lang="cs-CZ" sz="1200" dirty="0" smtClean="0"/>
              <a:t>Datum:	 21.10. 2011 		Podpis: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8924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kyseliny</a:t>
            </a:r>
          </a:p>
          <a:p>
            <a:r>
              <a:rPr lang="cs-CZ" dirty="0" smtClean="0"/>
              <a:t>sloučeniny, které ve vodných roztocích odštěpují kation vodíku 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hydroxidy</a:t>
            </a:r>
          </a:p>
          <a:p>
            <a:r>
              <a:rPr lang="cs-CZ" dirty="0" smtClean="0"/>
              <a:t>sloučeniny, které obsahují hydroxidové anionty OH   vázané na kationty kovu (popřípadě na kation NH   )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75856" y="2636912"/>
            <a:ext cx="32092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 smtClean="0">
                <a:latin typeface="Franklin Gothic Book"/>
              </a:rPr>
              <a:t>+</a:t>
            </a:r>
            <a:endParaRPr lang="cs-CZ" b="1" dirty="0">
              <a:latin typeface="Franklin Gothic Book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67744" y="5373216"/>
            <a:ext cx="45397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 smtClean="0">
                <a:latin typeface="Franklin Gothic Book"/>
              </a:rPr>
              <a:t>4+</a:t>
            </a:r>
            <a:endParaRPr lang="cs-CZ" b="1" dirty="0">
              <a:latin typeface="Franklin Gothic Book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87624" y="4725144"/>
            <a:ext cx="30008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Franklin Gothic Book"/>
              </a:rPr>
              <a:t>-</a:t>
            </a:r>
            <a:endParaRPr lang="cs-CZ" sz="3600" dirty="0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4"/>
          <p:cNvSpPr>
            <a:spLocks noChangeArrowheads="1"/>
          </p:cNvSpPr>
          <p:nvPr/>
        </p:nvSpPr>
        <p:spPr bwMode="auto">
          <a:xfrm>
            <a:off x="4284663" y="2997200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</p:txBody>
      </p:sp>
      <p:sp>
        <p:nvSpPr>
          <p:cNvPr id="16386" name="Obdélník 6"/>
          <p:cNvSpPr>
            <a:spLocks noChangeArrowheads="1"/>
          </p:cNvSpPr>
          <p:nvPr/>
        </p:nvSpPr>
        <p:spPr bwMode="auto">
          <a:xfrm>
            <a:off x="0" y="1556792"/>
            <a:ext cx="805380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>
                <a:latin typeface="Franklin Gothic Book"/>
              </a:rPr>
              <a:t>Úkol: </a:t>
            </a:r>
            <a:r>
              <a:rPr lang="cs-CZ" sz="3000" b="1" dirty="0">
                <a:latin typeface="Franklin Gothic Book"/>
              </a:rPr>
              <a:t>napsat vzorec pro kyselinu </a:t>
            </a:r>
            <a:endParaRPr lang="cs-CZ" sz="3000" b="1" dirty="0" smtClean="0">
              <a:latin typeface="Franklin Gothic Book"/>
            </a:endParaRPr>
          </a:p>
          <a:p>
            <a:r>
              <a:rPr lang="cs-CZ" sz="3000" b="1" dirty="0" smtClean="0">
                <a:latin typeface="Franklin Gothic Book"/>
              </a:rPr>
              <a:t> </a:t>
            </a:r>
            <a:r>
              <a:rPr lang="cs-CZ" sz="3000" b="1" dirty="0" smtClean="0">
                <a:latin typeface="Franklin Gothic Book"/>
              </a:rPr>
              <a:t>                                        </a:t>
            </a:r>
            <a:r>
              <a:rPr lang="cs-CZ" sz="3000" b="1" dirty="0" err="1" smtClean="0">
                <a:latin typeface="Franklin Gothic Book"/>
              </a:rPr>
              <a:t>trihydrogenboritou</a:t>
            </a:r>
            <a:endParaRPr lang="cs-CZ" sz="3000" dirty="0">
              <a:latin typeface="Franklin Gothic Book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2420888"/>
            <a:ext cx="91440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 dirty="0">
                <a:latin typeface="Franklin Gothic Book"/>
              </a:rPr>
              <a:t>… nejprve si </a:t>
            </a:r>
            <a:r>
              <a:rPr lang="cs-CZ" sz="3000" dirty="0" smtClean="0">
                <a:latin typeface="Franklin Gothic Book"/>
              </a:rPr>
              <a:t>napíšeme, </a:t>
            </a:r>
            <a:r>
              <a:rPr lang="cs-CZ" sz="3000" dirty="0">
                <a:latin typeface="Franklin Gothic Book"/>
              </a:rPr>
              <a:t>že jde o sloučeninu složenou z </a:t>
            </a:r>
            <a:r>
              <a:rPr lang="cs-CZ" sz="3000" dirty="0" smtClean="0">
                <a:latin typeface="Franklin Gothic Book"/>
              </a:rPr>
              <a:t>vodíku (3x), boru </a:t>
            </a:r>
            <a:r>
              <a:rPr lang="cs-CZ" sz="3000" dirty="0">
                <a:latin typeface="Franklin Gothic Book"/>
              </a:rPr>
              <a:t>a kyslíku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4005064"/>
            <a:ext cx="914400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 dirty="0">
                <a:latin typeface="Franklin Gothic Book"/>
              </a:rPr>
              <a:t>… přidáme oxidační čísla. </a:t>
            </a:r>
          </a:p>
          <a:p>
            <a:endParaRPr lang="cs-CZ" sz="3000" dirty="0">
              <a:latin typeface="Franklin Gothic Book"/>
            </a:endParaRPr>
          </a:p>
          <a:p>
            <a:r>
              <a:rPr lang="cs-CZ" sz="3000" dirty="0">
                <a:latin typeface="Franklin Gothic Book"/>
              </a:rPr>
              <a:t>Víme, že kyslík má vždy -II, vodík I a z názvu plyne, že </a:t>
            </a:r>
            <a:r>
              <a:rPr lang="cs-CZ" sz="3000" dirty="0" smtClean="0">
                <a:latin typeface="Franklin Gothic Book"/>
              </a:rPr>
              <a:t>bor </a:t>
            </a:r>
            <a:r>
              <a:rPr lang="cs-CZ" sz="3000" dirty="0">
                <a:latin typeface="Franklin Gothic Book"/>
              </a:rPr>
              <a:t>má oxidační  číslo </a:t>
            </a:r>
            <a:r>
              <a:rPr lang="cs-CZ" sz="3000" dirty="0" smtClean="0">
                <a:latin typeface="Franklin Gothic Book"/>
              </a:rPr>
              <a:t>III </a:t>
            </a:r>
            <a:r>
              <a:rPr lang="cs-CZ" sz="3000" dirty="0">
                <a:latin typeface="Franklin Gothic Book"/>
              </a:rPr>
              <a:t>(</a:t>
            </a:r>
            <a:r>
              <a:rPr lang="cs-CZ" sz="3000" dirty="0" smtClean="0">
                <a:latin typeface="Franklin Gothic Book"/>
              </a:rPr>
              <a:t>koncovka kyseliny </a:t>
            </a:r>
            <a:r>
              <a:rPr lang="cs-CZ" sz="3000" dirty="0">
                <a:latin typeface="Franklin Gothic Book"/>
              </a:rPr>
              <a:t>-</a:t>
            </a:r>
            <a:r>
              <a:rPr lang="cs-CZ" sz="3000" dirty="0" err="1" smtClean="0">
                <a:latin typeface="Franklin Gothic Book"/>
              </a:rPr>
              <a:t>itá</a:t>
            </a:r>
            <a:r>
              <a:rPr lang="cs-CZ" sz="3000" dirty="0">
                <a:latin typeface="Franklin Gothic Book"/>
              </a:rPr>
              <a:t>):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7019925" y="6092825"/>
            <a:ext cx="156485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 smtClean="0">
                <a:latin typeface="Franklin Gothic Book"/>
              </a:rPr>
              <a:t>H</a:t>
            </a:r>
            <a:r>
              <a:rPr lang="cs-CZ" sz="3000" baseline="-25000" dirty="0" smtClean="0">
                <a:latin typeface="Franklin Gothic Book"/>
              </a:rPr>
              <a:t>3</a:t>
            </a:r>
            <a:r>
              <a:rPr lang="cs-CZ" sz="3000" baseline="30000" dirty="0" smtClean="0">
                <a:latin typeface="Franklin Gothic Book"/>
              </a:rPr>
              <a:t>I</a:t>
            </a:r>
            <a:r>
              <a:rPr lang="cs-CZ" sz="3000" dirty="0" smtClean="0">
                <a:latin typeface="Franklin Gothic Book"/>
              </a:rPr>
              <a:t>B</a:t>
            </a:r>
            <a:r>
              <a:rPr lang="cs-CZ" sz="3000" baseline="30000" dirty="0" smtClean="0">
                <a:latin typeface="Franklin Gothic Book"/>
              </a:rPr>
              <a:t>III</a:t>
            </a:r>
            <a:r>
              <a:rPr lang="cs-CZ" sz="3000" dirty="0" smtClean="0">
                <a:latin typeface="Franklin Gothic Book"/>
              </a:rPr>
              <a:t>O</a:t>
            </a:r>
            <a:r>
              <a:rPr lang="cs-CZ" sz="1400" dirty="0" smtClean="0">
                <a:latin typeface="Franklin Gothic Book"/>
              </a:rPr>
              <a:t> </a:t>
            </a:r>
            <a:r>
              <a:rPr lang="cs-CZ" sz="3200" baseline="30000" dirty="0">
                <a:latin typeface="Franklin Gothic Book"/>
              </a:rPr>
              <a:t>-II</a:t>
            </a:r>
            <a:endParaRPr lang="cs-CZ" dirty="0">
              <a:latin typeface="Franklin Gothic Book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7164288" y="3789040"/>
            <a:ext cx="111761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Franklin Gothic Book"/>
              </a:rPr>
              <a:t>H</a:t>
            </a:r>
            <a:r>
              <a:rPr lang="cs-CZ" sz="3200" baseline="-25000" dirty="0" smtClean="0">
                <a:latin typeface="Franklin Gothic Book"/>
              </a:rPr>
              <a:t>3</a:t>
            </a:r>
            <a:r>
              <a:rPr lang="cs-CZ" sz="3200" dirty="0" smtClean="0">
                <a:latin typeface="Franklin Gothic Book"/>
              </a:rPr>
              <a:t>BO</a:t>
            </a:r>
            <a:endParaRPr lang="cs-CZ" sz="3200" dirty="0">
              <a:latin typeface="Franklin Gothic Book"/>
            </a:endParaRP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názvosloví kyselin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0" y="1124744"/>
            <a:ext cx="91440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 dirty="0">
                <a:latin typeface="Franklin Gothic Book"/>
              </a:rPr>
              <a:t>… součet kladných oxidačních </a:t>
            </a:r>
            <a:r>
              <a:rPr lang="cs-CZ" sz="3000" dirty="0" smtClean="0">
                <a:latin typeface="Franklin Gothic Book"/>
              </a:rPr>
              <a:t>čísel (u vodíku násobený počtem atomů) se musí rovnat součinu počtu atomů a oxidačního čísla kyslíku  </a:t>
            </a:r>
            <a:endParaRPr lang="cs-CZ" sz="3000" dirty="0">
              <a:latin typeface="Franklin Gothic Book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0" y="3789040"/>
            <a:ext cx="9144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 dirty="0">
                <a:latin typeface="Franklin Gothic Book"/>
              </a:rPr>
              <a:t>… </a:t>
            </a:r>
            <a:r>
              <a:rPr lang="cs-CZ" sz="3000" dirty="0" smtClean="0">
                <a:latin typeface="Franklin Gothic Book"/>
              </a:rPr>
              <a:t>hledaný počet atomů je 3, proto za kyslík dopíšeme malou 3 a zkontrolujeme: </a:t>
            </a:r>
            <a:endParaRPr lang="cs-CZ" sz="3000" dirty="0">
              <a:latin typeface="Franklin Gothic Book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5004048" y="3140968"/>
            <a:ext cx="379142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 smtClean="0">
                <a:latin typeface="Franklin Gothic Book"/>
              </a:rPr>
              <a:t>3*I+1*III+ ? *(-</a:t>
            </a:r>
            <a:r>
              <a:rPr lang="cs-CZ" sz="3000" dirty="0">
                <a:latin typeface="Franklin Gothic Book"/>
              </a:rPr>
              <a:t>II) = 0 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0" y="6021288"/>
            <a:ext cx="8092472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>
                <a:latin typeface="Franklin Gothic Book"/>
              </a:rPr>
              <a:t>Kyselina </a:t>
            </a:r>
            <a:r>
              <a:rPr lang="cs-CZ" sz="3000" dirty="0" err="1" smtClean="0">
                <a:latin typeface="Franklin Gothic Book"/>
              </a:rPr>
              <a:t>trihydrogenboritá</a:t>
            </a:r>
            <a:r>
              <a:rPr lang="cs-CZ" sz="3000" dirty="0" smtClean="0">
                <a:latin typeface="Franklin Gothic Book"/>
              </a:rPr>
              <a:t> </a:t>
            </a:r>
            <a:r>
              <a:rPr lang="cs-CZ" sz="3000" dirty="0">
                <a:latin typeface="Franklin Gothic Book"/>
              </a:rPr>
              <a:t>má tedy vzorec </a:t>
            </a:r>
            <a:r>
              <a:rPr lang="cs-CZ" sz="3000" b="1" dirty="0" smtClean="0">
                <a:latin typeface="Franklin Gothic Book"/>
              </a:rPr>
              <a:t>H</a:t>
            </a:r>
            <a:r>
              <a:rPr lang="cs-CZ" sz="3000" b="1" baseline="-25000" dirty="0" smtClean="0">
                <a:latin typeface="Franklin Gothic Book"/>
              </a:rPr>
              <a:t>3</a:t>
            </a:r>
            <a:r>
              <a:rPr lang="cs-CZ" sz="3000" b="1" dirty="0" smtClean="0">
                <a:latin typeface="Franklin Gothic Book"/>
              </a:rPr>
              <a:t>BO</a:t>
            </a:r>
            <a:r>
              <a:rPr lang="cs-CZ" sz="3000" b="1" baseline="-25000" dirty="0">
                <a:latin typeface="Franklin Gothic Book"/>
              </a:rPr>
              <a:t>3</a:t>
            </a:r>
            <a:r>
              <a:rPr lang="cs-CZ" dirty="0">
                <a:latin typeface="Franklin Gothic Book"/>
              </a:rPr>
              <a:t>.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732240" y="2492896"/>
            <a:ext cx="162256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 smtClean="0">
                <a:latin typeface="Franklin Gothic Book"/>
              </a:rPr>
              <a:t>H</a:t>
            </a:r>
            <a:r>
              <a:rPr lang="cs-CZ" sz="3000" baseline="-25000" dirty="0" smtClean="0">
                <a:latin typeface="Franklin Gothic Book"/>
              </a:rPr>
              <a:t>3</a:t>
            </a:r>
            <a:r>
              <a:rPr lang="cs-CZ" sz="3000" baseline="30000" dirty="0" smtClean="0">
                <a:latin typeface="Franklin Gothic Book"/>
              </a:rPr>
              <a:t>I</a:t>
            </a:r>
            <a:r>
              <a:rPr lang="cs-CZ" sz="3000" dirty="0" smtClean="0">
                <a:latin typeface="Franklin Gothic Book"/>
              </a:rPr>
              <a:t>B</a:t>
            </a:r>
            <a:r>
              <a:rPr lang="cs-CZ" sz="3000" baseline="30000" dirty="0" smtClean="0">
                <a:latin typeface="Franklin Gothic Book"/>
              </a:rPr>
              <a:t>III</a:t>
            </a:r>
            <a:r>
              <a:rPr lang="cs-CZ" sz="3000" dirty="0" smtClean="0">
                <a:latin typeface="Franklin Gothic Book"/>
              </a:rPr>
              <a:t>O</a:t>
            </a:r>
            <a:r>
              <a:rPr lang="cs-CZ" sz="1400" dirty="0" smtClean="0">
                <a:latin typeface="Franklin Gothic Book"/>
              </a:rPr>
              <a:t> </a:t>
            </a:r>
            <a:r>
              <a:rPr lang="cs-CZ" sz="3200" baseline="30000" dirty="0">
                <a:latin typeface="Franklin Gothic Book"/>
              </a:rPr>
              <a:t>-II</a:t>
            </a:r>
            <a:r>
              <a:rPr lang="cs-CZ" dirty="0">
                <a:latin typeface="Franklin Gothic Book"/>
              </a:rPr>
              <a:t> 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6516216" y="4653136"/>
            <a:ext cx="1792478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 smtClean="0">
                <a:latin typeface="Franklin Gothic Book"/>
              </a:rPr>
              <a:t>H</a:t>
            </a:r>
            <a:r>
              <a:rPr lang="cs-CZ" sz="3000" baseline="-25000" dirty="0" smtClean="0">
                <a:latin typeface="Franklin Gothic Book"/>
              </a:rPr>
              <a:t>3</a:t>
            </a:r>
            <a:r>
              <a:rPr lang="cs-CZ" sz="3000" baseline="30000" dirty="0" smtClean="0">
                <a:latin typeface="Franklin Gothic Book"/>
              </a:rPr>
              <a:t>I</a:t>
            </a:r>
            <a:r>
              <a:rPr lang="cs-CZ" sz="3000" dirty="0" smtClean="0">
                <a:latin typeface="Franklin Gothic Book"/>
              </a:rPr>
              <a:t>B</a:t>
            </a:r>
            <a:r>
              <a:rPr lang="cs-CZ" sz="3000" baseline="30000" dirty="0" smtClean="0">
                <a:latin typeface="Franklin Gothic Book"/>
              </a:rPr>
              <a:t>III</a:t>
            </a:r>
            <a:r>
              <a:rPr lang="cs-CZ" sz="3000" dirty="0" smtClean="0">
                <a:latin typeface="Franklin Gothic Book"/>
              </a:rPr>
              <a:t>O</a:t>
            </a:r>
            <a:r>
              <a:rPr lang="cs-CZ" sz="3000" baseline="-25000" dirty="0">
                <a:latin typeface="Franklin Gothic Book"/>
              </a:rPr>
              <a:t>3 </a:t>
            </a:r>
            <a:r>
              <a:rPr lang="cs-CZ" sz="3200" baseline="30000" dirty="0">
                <a:latin typeface="Franklin Gothic Book"/>
              </a:rPr>
              <a:t>-II</a:t>
            </a:r>
            <a:r>
              <a:rPr lang="cs-CZ" dirty="0">
                <a:latin typeface="Franklin Gothic Book"/>
              </a:rPr>
              <a:t> 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5148064" y="5301208"/>
            <a:ext cx="379142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 smtClean="0">
                <a:latin typeface="Franklin Gothic Book"/>
              </a:rPr>
              <a:t>3*I+1*III+ 3*(-</a:t>
            </a:r>
            <a:r>
              <a:rPr lang="cs-CZ" sz="3000" dirty="0">
                <a:latin typeface="Franklin Gothic Book"/>
              </a:rPr>
              <a:t>II) = 0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260350"/>
            <a:ext cx="565276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dirty="0">
                <a:latin typeface="Franklin Gothic Book"/>
              </a:rPr>
              <a:t>Úkol: </a:t>
            </a:r>
            <a:r>
              <a:rPr lang="cs-CZ" sz="4400" b="1" dirty="0">
                <a:latin typeface="Franklin Gothic Book"/>
              </a:rPr>
              <a:t>pojmenovat </a:t>
            </a:r>
            <a:r>
              <a:rPr lang="cs-CZ" sz="4400" b="1" dirty="0" smtClean="0">
                <a:latin typeface="Franklin Gothic Book"/>
              </a:rPr>
              <a:t> HIO</a:t>
            </a:r>
            <a:r>
              <a:rPr lang="cs-CZ" sz="4400" b="1" baseline="-25000" dirty="0" smtClean="0">
                <a:latin typeface="Franklin Gothic Book"/>
              </a:rPr>
              <a:t>4</a:t>
            </a:r>
            <a:endParaRPr lang="cs-CZ" sz="4400" b="1" baseline="-25000" dirty="0">
              <a:latin typeface="Franklin Gothic Book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355976" y="1700808"/>
            <a:ext cx="16557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 smtClean="0">
                <a:latin typeface="Franklin Gothic Book"/>
              </a:rPr>
              <a:t>H</a:t>
            </a:r>
            <a:r>
              <a:rPr lang="cs-CZ" sz="3200" b="1" baseline="30000" dirty="0" smtClean="0">
                <a:latin typeface="Franklin Gothic Book"/>
              </a:rPr>
              <a:t>I</a:t>
            </a:r>
            <a:r>
              <a:rPr lang="cs-CZ" sz="3200" b="1" dirty="0" smtClean="0">
                <a:latin typeface="Franklin Gothic Book"/>
              </a:rPr>
              <a:t>IO</a:t>
            </a:r>
            <a:r>
              <a:rPr lang="cs-CZ" sz="3200" b="1" baseline="30000" dirty="0" smtClean="0">
                <a:latin typeface="Franklin Gothic Book"/>
              </a:rPr>
              <a:t>-II</a:t>
            </a:r>
            <a:r>
              <a:rPr lang="cs-CZ" sz="3200" b="1" baseline="-25000" dirty="0" smtClean="0">
                <a:latin typeface="Franklin Gothic Book"/>
              </a:rPr>
              <a:t>4</a:t>
            </a:r>
            <a:endParaRPr lang="cs-CZ" sz="3200" b="1" baseline="-25000" dirty="0">
              <a:latin typeface="Franklin Gothic Book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4356100" y="5516563"/>
            <a:ext cx="2855269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Franklin Gothic Book"/>
              </a:rPr>
              <a:t>kyselina jodistá</a:t>
            </a:r>
            <a:endParaRPr lang="cs-CZ" sz="3200" b="1" baseline="-25000" dirty="0">
              <a:latin typeface="Franklin Gothic Book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4355976" y="3645024"/>
            <a:ext cx="1800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 smtClean="0">
                <a:latin typeface="Franklin Gothic Book"/>
              </a:rPr>
              <a:t>H</a:t>
            </a:r>
            <a:r>
              <a:rPr lang="cs-CZ" sz="3200" b="1" baseline="30000" dirty="0" smtClean="0">
                <a:latin typeface="Franklin Gothic Book"/>
              </a:rPr>
              <a:t>I</a:t>
            </a:r>
            <a:r>
              <a:rPr lang="cs-CZ" sz="3200" b="1" dirty="0" smtClean="0">
                <a:latin typeface="Franklin Gothic Book"/>
              </a:rPr>
              <a:t>I</a:t>
            </a:r>
            <a:r>
              <a:rPr lang="cs-CZ" sz="3200" b="1" baseline="30000" dirty="0" smtClean="0">
                <a:latin typeface="Franklin Gothic Book"/>
              </a:rPr>
              <a:t>VII</a:t>
            </a:r>
            <a:r>
              <a:rPr lang="cs-CZ" sz="3200" b="1" dirty="0" smtClean="0">
                <a:latin typeface="Franklin Gothic Book"/>
              </a:rPr>
              <a:t>O</a:t>
            </a:r>
            <a:r>
              <a:rPr lang="cs-CZ" sz="3200" b="1" baseline="30000" dirty="0" smtClean="0">
                <a:latin typeface="Franklin Gothic Book"/>
              </a:rPr>
              <a:t>-II</a:t>
            </a:r>
            <a:r>
              <a:rPr lang="cs-CZ" sz="3200" b="1" baseline="-25000" dirty="0" smtClean="0">
                <a:latin typeface="Franklin Gothic Book"/>
              </a:rPr>
              <a:t>4</a:t>
            </a:r>
            <a:endParaRPr lang="cs-CZ" sz="3200" b="1" baseline="-25000" dirty="0">
              <a:latin typeface="Franklin Gothic Book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Názvosloví hydroxidů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dirty="0" smtClean="0"/>
              <a:t>názvosloví hydroxidů je srovnatelné </a:t>
            </a:r>
            <a:r>
              <a:rPr lang="cs-CZ" dirty="0" smtClean="0"/>
              <a:t>                          s </a:t>
            </a:r>
            <a:r>
              <a:rPr lang="cs-CZ" dirty="0" smtClean="0"/>
              <a:t>názvoslovím dvouprvkových sloučenin</a:t>
            </a:r>
          </a:p>
          <a:p>
            <a:endParaRPr lang="cs-CZ" dirty="0"/>
          </a:p>
          <a:p>
            <a:r>
              <a:rPr lang="cs-CZ" dirty="0" smtClean="0"/>
              <a:t>zásadotvorný prvek je však místo na prvek (O, S, halogen) vázán na hydroxidovou skupinu (OH)</a:t>
            </a:r>
            <a:r>
              <a:rPr lang="cs-CZ" sz="4800" baseline="30000" dirty="0" smtClean="0"/>
              <a:t>-</a:t>
            </a:r>
          </a:p>
          <a:p>
            <a:endParaRPr lang="cs-CZ" sz="4800" baseline="30000" dirty="0"/>
          </a:p>
          <a:p>
            <a:endParaRPr lang="cs-CZ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 název hydroxidu	P(OH)</a:t>
            </a:r>
            <a:r>
              <a:rPr lang="cs-CZ" baseline="-25000" dirty="0" smtClean="0"/>
              <a:t>5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66124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víme, že skupina (OH)</a:t>
            </a:r>
            <a:r>
              <a:rPr lang="cs-CZ" baseline="30000" dirty="0" smtClean="0"/>
              <a:t>-</a:t>
            </a:r>
            <a:r>
              <a:rPr lang="cs-CZ" dirty="0" smtClean="0"/>
              <a:t> má náboj -1 (náboj odpovídá oxidačnímu číslu –I)</a:t>
            </a:r>
          </a:p>
          <a:p>
            <a:pPr>
              <a:buNone/>
            </a:pPr>
            <a:r>
              <a:rPr lang="cs-CZ" dirty="0" smtClean="0"/>
              <a:t>								P(OH)</a:t>
            </a:r>
            <a:r>
              <a:rPr lang="cs-CZ" baseline="30000" dirty="0" smtClean="0"/>
              <a:t>-I</a:t>
            </a:r>
            <a:r>
              <a:rPr lang="cs-CZ" baseline="-25000" dirty="0" smtClean="0"/>
              <a:t>5</a:t>
            </a:r>
          </a:p>
          <a:p>
            <a:pPr>
              <a:buNone/>
            </a:pPr>
            <a:endParaRPr lang="cs-CZ" sz="1200" baseline="-25000" dirty="0" smtClean="0"/>
          </a:p>
          <a:p>
            <a:r>
              <a:rPr lang="cs-CZ" dirty="0" smtClean="0"/>
              <a:t>můžeme tedy rovnou použít křížové pravidlo a zjistit oxidační číslo vázaného prvku</a:t>
            </a:r>
          </a:p>
          <a:p>
            <a:pPr>
              <a:buNone/>
            </a:pPr>
            <a:r>
              <a:rPr lang="cs-CZ" dirty="0" smtClean="0"/>
              <a:t>								</a:t>
            </a:r>
            <a:r>
              <a:rPr lang="cs-CZ" dirty="0" smtClean="0">
                <a:solidFill>
                  <a:srgbClr val="7030A0"/>
                </a:solidFill>
              </a:rPr>
              <a:t>P</a:t>
            </a:r>
            <a:r>
              <a:rPr lang="cs-CZ" baseline="30000" dirty="0" smtClean="0">
                <a:solidFill>
                  <a:srgbClr val="00B050"/>
                </a:solidFill>
              </a:rPr>
              <a:t>V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FF0000"/>
                </a:solidFill>
              </a:rPr>
              <a:t>OH</a:t>
            </a:r>
            <a:r>
              <a:rPr lang="cs-CZ" dirty="0" smtClean="0"/>
              <a:t>)</a:t>
            </a:r>
            <a:r>
              <a:rPr lang="cs-CZ" baseline="-25000" dirty="0" smtClean="0"/>
              <a:t> </a:t>
            </a:r>
            <a:r>
              <a:rPr lang="cs-CZ" baseline="-25000" dirty="0" smtClean="0">
                <a:solidFill>
                  <a:srgbClr val="00B050"/>
                </a:solidFill>
              </a:rPr>
              <a:t>5</a:t>
            </a:r>
            <a:r>
              <a:rPr lang="cs-CZ" baseline="30000" dirty="0" smtClean="0"/>
              <a:t>-I</a:t>
            </a:r>
          </a:p>
          <a:p>
            <a:endParaRPr lang="cs-CZ" sz="900" dirty="0" smtClean="0"/>
          </a:p>
          <a:p>
            <a:r>
              <a:rPr lang="cs-CZ" dirty="0" smtClean="0"/>
              <a:t>prvek (fosfor) má v tomto případě oxidační číslo V (-</a:t>
            </a:r>
            <a:r>
              <a:rPr lang="cs-CZ" dirty="0" err="1" smtClean="0"/>
              <a:t>ičný</a:t>
            </a:r>
            <a:r>
              <a:rPr lang="cs-CZ" dirty="0" smtClean="0"/>
              <a:t>, -</a:t>
            </a:r>
            <a:r>
              <a:rPr lang="cs-CZ" dirty="0" err="1" smtClean="0"/>
              <a:t>ečný</a:t>
            </a:r>
            <a:r>
              <a:rPr lang="cs-CZ" dirty="0" smtClean="0"/>
              <a:t>) a lze již vytvořit celý název			</a:t>
            </a:r>
          </a:p>
          <a:p>
            <a:pPr>
              <a:buNone/>
            </a:pPr>
            <a:r>
              <a:rPr lang="cs-CZ" b="1" dirty="0" smtClean="0"/>
              <a:t>						</a:t>
            </a:r>
            <a:r>
              <a:rPr lang="cs-CZ" b="1" dirty="0" smtClean="0">
                <a:solidFill>
                  <a:srgbClr val="FF0000"/>
                </a:solidFill>
              </a:rPr>
              <a:t>hydroxid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fosfor</a:t>
            </a:r>
            <a:r>
              <a:rPr lang="cs-CZ" b="1" dirty="0" smtClean="0">
                <a:solidFill>
                  <a:srgbClr val="00B050"/>
                </a:solidFill>
              </a:rPr>
              <a:t>ečný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vzorec hydroxidu </a:t>
            </a:r>
            <a:r>
              <a:rPr lang="cs-CZ" dirty="0" err="1" smtClean="0"/>
              <a:t>litného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napíšeme, že se jedná o </a:t>
            </a:r>
            <a:r>
              <a:rPr lang="cs-CZ" dirty="0" smtClean="0">
                <a:solidFill>
                  <a:srgbClr val="FF0000"/>
                </a:solidFill>
              </a:rPr>
              <a:t>hydroxid</a:t>
            </a:r>
          </a:p>
          <a:p>
            <a:pPr>
              <a:buNone/>
            </a:pPr>
            <a:r>
              <a:rPr lang="cs-CZ" dirty="0" smtClean="0"/>
              <a:t>								(OH)</a:t>
            </a:r>
            <a:r>
              <a:rPr lang="cs-CZ" baseline="30000" dirty="0" smtClean="0"/>
              <a:t>-I	</a:t>
            </a:r>
            <a:r>
              <a:rPr lang="cs-CZ" dirty="0" smtClean="0"/>
              <a:t>	</a:t>
            </a:r>
          </a:p>
          <a:p>
            <a:r>
              <a:rPr lang="cs-CZ" dirty="0" smtClean="0"/>
              <a:t>vázaným prvkem je </a:t>
            </a:r>
            <a:r>
              <a:rPr lang="cs-CZ" dirty="0" smtClean="0">
                <a:solidFill>
                  <a:srgbClr val="7030A0"/>
                </a:solidFill>
              </a:rPr>
              <a:t>lithium</a:t>
            </a:r>
            <a:r>
              <a:rPr lang="cs-CZ" dirty="0" smtClean="0"/>
              <a:t>, jeho oxidační číslo (určené křížovým pravidlem) je +I (</a:t>
            </a:r>
            <a:r>
              <a:rPr lang="cs-CZ" dirty="0" err="1" smtClean="0">
                <a:solidFill>
                  <a:srgbClr val="00B050"/>
                </a:solidFill>
              </a:rPr>
              <a:t>ný</a:t>
            </a:r>
            <a:r>
              <a:rPr lang="cs-CZ" dirty="0" smtClean="0"/>
              <a:t>), proto </a:t>
            </a:r>
            <a:r>
              <a:rPr lang="cs-CZ" dirty="0" smtClean="0"/>
              <a:t>nepíšeme </a:t>
            </a:r>
            <a:r>
              <a:rPr lang="cs-CZ" dirty="0" smtClean="0"/>
              <a:t>nic za skupinu (OH)</a:t>
            </a:r>
            <a:r>
              <a:rPr lang="cs-CZ" b="1" baseline="30000" dirty="0" smtClean="0"/>
              <a:t>-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		Li</a:t>
            </a:r>
            <a:r>
              <a:rPr lang="cs-CZ" baseline="30000" dirty="0" smtClean="0">
                <a:solidFill>
                  <a:srgbClr val="00B050"/>
                </a:solidFill>
              </a:rPr>
              <a:t>+I</a:t>
            </a:r>
            <a:r>
              <a:rPr lang="cs-CZ" dirty="0" smtClean="0"/>
              <a:t>(OH)</a:t>
            </a:r>
            <a:r>
              <a:rPr lang="cs-CZ" baseline="30000" dirty="0" smtClean="0"/>
              <a:t>-I</a:t>
            </a:r>
          </a:p>
          <a:p>
            <a:r>
              <a:rPr lang="cs-CZ" dirty="0" smtClean="0"/>
              <a:t>vzorec hydroxidu </a:t>
            </a:r>
            <a:r>
              <a:rPr lang="cs-CZ" dirty="0" err="1" smtClean="0"/>
              <a:t>litného</a:t>
            </a:r>
            <a:r>
              <a:rPr lang="cs-CZ" dirty="0" smtClean="0"/>
              <a:t> je </a:t>
            </a:r>
            <a:r>
              <a:rPr lang="cs-CZ" b="1" dirty="0" err="1" smtClean="0">
                <a:solidFill>
                  <a:srgbClr val="7030A0"/>
                </a:solidFill>
              </a:rPr>
              <a:t>Li</a:t>
            </a:r>
            <a:r>
              <a:rPr lang="cs-CZ" b="1" dirty="0" err="1" smtClean="0">
                <a:solidFill>
                  <a:srgbClr val="FF0000"/>
                </a:solidFill>
              </a:rPr>
              <a:t>OH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 hydroxidů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Cu</a:t>
            </a:r>
            <a:r>
              <a:rPr lang="cs-CZ" b="1" dirty="0" smtClean="0"/>
              <a:t>(OH)</a:t>
            </a:r>
            <a:r>
              <a:rPr lang="cs-CZ" b="1" baseline="-25000" dirty="0" smtClean="0"/>
              <a:t>2</a:t>
            </a:r>
          </a:p>
          <a:p>
            <a:pPr>
              <a:buNone/>
            </a:pPr>
            <a:r>
              <a:rPr lang="cs-CZ" dirty="0" smtClean="0"/>
              <a:t>					hydroxid mědnatý</a:t>
            </a:r>
          </a:p>
          <a:p>
            <a:r>
              <a:rPr lang="cs-CZ" b="1" dirty="0" err="1" smtClean="0"/>
              <a:t>HgOH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					hydroxid rtuťnatý</a:t>
            </a:r>
          </a:p>
          <a:p>
            <a:r>
              <a:rPr lang="cs-CZ" dirty="0" smtClean="0"/>
              <a:t>hydroxid hlinitý</a:t>
            </a: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b="1" dirty="0" err="1" smtClean="0"/>
              <a:t>Al</a:t>
            </a:r>
            <a:r>
              <a:rPr lang="cs-CZ" b="1" dirty="0" smtClean="0"/>
              <a:t>(OH)</a:t>
            </a:r>
            <a:r>
              <a:rPr lang="cs-CZ" b="1" baseline="-25000" dirty="0" smtClean="0"/>
              <a:t>3</a:t>
            </a:r>
          </a:p>
          <a:p>
            <a:r>
              <a:rPr lang="cs-CZ" dirty="0" smtClean="0"/>
              <a:t>hydroxid osmičelý</a:t>
            </a: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b="1" dirty="0" smtClean="0"/>
              <a:t>Os(OH)</a:t>
            </a:r>
            <a:r>
              <a:rPr lang="cs-CZ" b="1" baseline="-25000" dirty="0" smtClean="0"/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	pojmenuj vzorce, utvoř názvy</a:t>
            </a:r>
            <a:br>
              <a:rPr lang="cs-CZ" dirty="0" smtClean="0"/>
            </a:br>
            <a:r>
              <a:rPr lang="cs-CZ" dirty="0" smtClean="0"/>
              <a:t>A					B</a:t>
            </a:r>
            <a:endParaRPr lang="cs-CZ" dirty="0"/>
          </a:p>
        </p:txBody>
      </p:sp>
      <p:sp>
        <p:nvSpPr>
          <p:cNvPr id="26626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SO</a:t>
            </a:r>
            <a:r>
              <a:rPr lang="cs-CZ" sz="3200" baseline="-25000" dirty="0" smtClean="0"/>
              <a:t>3</a:t>
            </a:r>
          </a:p>
          <a:p>
            <a:pPr eaLnBrk="1" hangingPunct="1"/>
            <a:r>
              <a:rPr lang="cs-CZ" sz="3200" dirty="0" smtClean="0"/>
              <a:t>H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(PO</a:t>
            </a:r>
            <a:r>
              <a:rPr lang="cs-CZ" sz="3200" baseline="-25000" dirty="0" smtClean="0"/>
              <a:t>4</a:t>
            </a:r>
            <a:r>
              <a:rPr lang="cs-CZ" sz="3200" dirty="0" smtClean="0"/>
              <a:t>)</a:t>
            </a:r>
            <a:r>
              <a:rPr lang="cs-CZ" sz="3200" baseline="-25000" dirty="0" smtClean="0"/>
              <a:t>2</a:t>
            </a:r>
          </a:p>
          <a:p>
            <a:pPr eaLnBrk="1" hangingPunct="1"/>
            <a:r>
              <a:rPr lang="cs-CZ" sz="3200" dirty="0" smtClean="0"/>
              <a:t>Au(OH)</a:t>
            </a:r>
            <a:r>
              <a:rPr lang="cs-CZ" sz="3200" baseline="-25000" dirty="0" smtClean="0"/>
              <a:t>3</a:t>
            </a:r>
          </a:p>
          <a:p>
            <a:pPr eaLnBrk="1" hangingPunct="1"/>
            <a:r>
              <a:rPr lang="cs-CZ" sz="3200" dirty="0" smtClean="0"/>
              <a:t>KOH</a:t>
            </a:r>
            <a:endParaRPr lang="cs-CZ" sz="3200" dirty="0" smtClean="0">
              <a:latin typeface="Bell MT"/>
            </a:endParaRPr>
          </a:p>
          <a:p>
            <a:pPr eaLnBrk="1" hangingPunct="1"/>
            <a:r>
              <a:rPr lang="cs-CZ" sz="3200" dirty="0" smtClean="0">
                <a:latin typeface="Calibri" pitchFamily="34" charset="0"/>
              </a:rPr>
              <a:t>kyselina sodná</a:t>
            </a:r>
          </a:p>
          <a:p>
            <a:r>
              <a:rPr lang="cs-CZ" dirty="0" smtClean="0">
                <a:latin typeface="Calibri" pitchFamily="34" charset="0"/>
              </a:rPr>
              <a:t>kyselina křemičit</a:t>
            </a:r>
            <a:r>
              <a:rPr lang="cs-CZ" sz="3200" dirty="0" smtClean="0">
                <a:latin typeface="Calibri" pitchFamily="34" charset="0"/>
              </a:rPr>
              <a:t>á</a:t>
            </a:r>
          </a:p>
          <a:p>
            <a:pPr eaLnBrk="1" hangingPunct="1"/>
            <a:r>
              <a:rPr lang="cs-CZ" sz="3200" dirty="0" smtClean="0">
                <a:latin typeface="Calibri" pitchFamily="34" charset="0"/>
              </a:rPr>
              <a:t>hydroxid fosforečný</a:t>
            </a:r>
          </a:p>
          <a:p>
            <a:r>
              <a:rPr lang="cs-CZ" dirty="0">
                <a:latin typeface="Calibri" pitchFamily="34" charset="0"/>
              </a:rPr>
              <a:t>hydroxid </a:t>
            </a:r>
            <a:r>
              <a:rPr lang="cs-CZ" sz="3200" dirty="0" smtClean="0">
                <a:latin typeface="Calibri" pitchFamily="34" charset="0"/>
              </a:rPr>
              <a:t>vápenatý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4800600" y="1600200"/>
            <a:ext cx="4343400" cy="52578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SO</a:t>
            </a:r>
            <a:r>
              <a:rPr lang="cs-CZ" sz="3200" baseline="-25000" dirty="0" smtClean="0"/>
              <a:t>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CO</a:t>
            </a:r>
            <a:r>
              <a:rPr lang="cs-CZ" sz="3200" baseline="-25000" dirty="0" smtClean="0"/>
              <a:t>3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C</a:t>
            </a:r>
            <a:r>
              <a:rPr lang="cs-CZ" sz="3200" dirty="0" smtClean="0">
                <a:latin typeface="Bell MT" pitchFamily="18" charset="0"/>
              </a:rPr>
              <a:t>l</a:t>
            </a:r>
            <a:r>
              <a:rPr lang="cs-CZ" dirty="0" smtClean="0"/>
              <a:t>(OH)</a:t>
            </a:r>
            <a:r>
              <a:rPr lang="cs-CZ" baseline="-25000" dirty="0"/>
              <a:t>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err="1" smtClean="0"/>
              <a:t>AgOH</a:t>
            </a:r>
            <a:endParaRPr lang="cs-CZ" sz="3200" baseline="-25000" dirty="0" smtClean="0"/>
          </a:p>
          <a:p>
            <a:pPr>
              <a:buFont typeface="Wingdings 2"/>
              <a:buChar char=""/>
              <a:defRPr/>
            </a:pPr>
            <a:r>
              <a:rPr lang="cs-CZ" dirty="0"/>
              <a:t>kyselina </a:t>
            </a:r>
            <a:r>
              <a:rPr lang="cs-CZ" sz="3200" dirty="0" smtClean="0"/>
              <a:t>dusičná</a:t>
            </a:r>
          </a:p>
          <a:p>
            <a:pPr>
              <a:buFont typeface="Wingdings 2"/>
              <a:buChar char=""/>
              <a:defRPr/>
            </a:pPr>
            <a:r>
              <a:rPr lang="cs-CZ" dirty="0"/>
              <a:t>kyselina </a:t>
            </a:r>
            <a:r>
              <a:rPr lang="cs-CZ" sz="3200" dirty="0" smtClean="0"/>
              <a:t>osmičelá</a:t>
            </a:r>
          </a:p>
          <a:p>
            <a:pPr>
              <a:buFont typeface="Wingdings 2"/>
              <a:buChar char=""/>
              <a:defRPr/>
            </a:pPr>
            <a:r>
              <a:rPr lang="cs-CZ" dirty="0"/>
              <a:t>hydroxid </a:t>
            </a:r>
            <a:r>
              <a:rPr lang="cs-CZ" sz="3200" dirty="0" err="1" smtClean="0"/>
              <a:t>chromný</a:t>
            </a:r>
            <a:endParaRPr lang="cs-CZ" sz="3200" dirty="0" smtClean="0"/>
          </a:p>
          <a:p>
            <a:pPr>
              <a:buFont typeface="Wingdings 2"/>
              <a:buChar char=""/>
              <a:defRPr/>
            </a:pPr>
            <a:r>
              <a:rPr lang="cs-CZ" dirty="0"/>
              <a:t>hydroxid </a:t>
            </a:r>
            <a:r>
              <a:rPr lang="cs-CZ" sz="3200" dirty="0" smtClean="0"/>
              <a:t>železitý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109959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řešení testu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					B</a:t>
            </a:r>
            <a:endParaRPr lang="cs-CZ" dirty="0"/>
          </a:p>
        </p:txBody>
      </p:sp>
      <p:sp>
        <p:nvSpPr>
          <p:cNvPr id="26626" name="Zástupný symbol pro obsah 4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5257800"/>
          </a:xfrm>
        </p:spPr>
        <p:txBody>
          <a:bodyPr/>
          <a:lstStyle/>
          <a:p>
            <a:r>
              <a:rPr lang="cs-CZ" sz="3200" dirty="0" smtClean="0"/>
              <a:t>kyselina siřičitá</a:t>
            </a:r>
          </a:p>
          <a:p>
            <a:r>
              <a:rPr lang="cs-CZ" sz="3200" dirty="0" smtClean="0"/>
              <a:t>kyselina fosforečná</a:t>
            </a:r>
          </a:p>
          <a:p>
            <a:r>
              <a:rPr lang="cs-CZ" sz="3200" dirty="0" smtClean="0"/>
              <a:t>hydroxid zlatitý</a:t>
            </a:r>
            <a:endParaRPr lang="cs-CZ" sz="3200" baseline="-25000" dirty="0" smtClean="0"/>
          </a:p>
          <a:p>
            <a:r>
              <a:rPr lang="cs-CZ" sz="3200" dirty="0" smtClean="0"/>
              <a:t>hydroxid draselný</a:t>
            </a:r>
          </a:p>
          <a:p>
            <a:pPr eaLnBrk="1" hangingPunct="1"/>
            <a:r>
              <a:rPr lang="cs-CZ" sz="3200" dirty="0" err="1" smtClean="0">
                <a:latin typeface="Calibri" pitchFamily="34" charset="0"/>
              </a:rPr>
              <a:t>HNaO</a:t>
            </a:r>
            <a:endParaRPr lang="cs-CZ" sz="3200" dirty="0" smtClean="0">
              <a:latin typeface="Calibri" pitchFamily="34" charset="0"/>
            </a:endParaRPr>
          </a:p>
          <a:p>
            <a:pPr eaLnBrk="1" hangingPunct="1"/>
            <a:r>
              <a:rPr lang="cs-CZ" sz="3200" dirty="0" smtClean="0">
                <a:latin typeface="Calibri" pitchFamily="34" charset="0"/>
              </a:rPr>
              <a:t>H2SiO3</a:t>
            </a:r>
          </a:p>
          <a:p>
            <a:pPr eaLnBrk="1" hangingPunct="1"/>
            <a:r>
              <a:rPr lang="cs-CZ" sz="3200" dirty="0" smtClean="0">
                <a:latin typeface="Calibri" pitchFamily="34" charset="0"/>
              </a:rPr>
              <a:t>P(OH)5</a:t>
            </a:r>
          </a:p>
          <a:p>
            <a:pPr eaLnBrk="1" hangingPunct="1"/>
            <a:r>
              <a:rPr lang="cs-CZ" sz="3200" dirty="0" smtClean="0">
                <a:latin typeface="Calibri" pitchFamily="34" charset="0"/>
              </a:rPr>
              <a:t>Ca(OH)2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5257800"/>
          </a:xfrm>
        </p:spPr>
        <p:txBody>
          <a:bodyPr>
            <a:normAutofit/>
          </a:bodyPr>
          <a:lstStyle/>
          <a:p>
            <a:pPr>
              <a:buFont typeface="Wingdings 2"/>
              <a:buChar char=""/>
              <a:defRPr/>
            </a:pPr>
            <a:r>
              <a:rPr lang="cs-CZ" sz="3200" dirty="0"/>
              <a:t>kyselina </a:t>
            </a:r>
            <a:r>
              <a:rPr lang="cs-CZ" sz="3200" dirty="0" smtClean="0"/>
              <a:t>sírová</a:t>
            </a:r>
          </a:p>
          <a:p>
            <a:pPr>
              <a:buFont typeface="Wingdings 2"/>
              <a:buChar char=""/>
              <a:defRPr/>
            </a:pPr>
            <a:r>
              <a:rPr lang="cs-CZ" sz="3200" dirty="0"/>
              <a:t>kyselina </a:t>
            </a:r>
            <a:r>
              <a:rPr lang="cs-CZ" sz="3200" dirty="0" smtClean="0"/>
              <a:t>uhličitá</a:t>
            </a:r>
          </a:p>
          <a:p>
            <a:pPr>
              <a:buFont typeface="Wingdings 2"/>
              <a:buChar char=""/>
              <a:defRPr/>
            </a:pPr>
            <a:r>
              <a:rPr lang="cs-CZ" sz="3200" dirty="0" smtClean="0"/>
              <a:t>hydroxid chloričitý</a:t>
            </a:r>
            <a:endParaRPr lang="cs-CZ" sz="3200" dirty="0"/>
          </a:p>
          <a:p>
            <a:pPr>
              <a:buFont typeface="Wingdings 2"/>
              <a:buChar char=""/>
              <a:defRPr/>
            </a:pPr>
            <a:r>
              <a:rPr lang="cs-CZ" sz="3200" dirty="0" smtClean="0"/>
              <a:t>hydroxid stříbrný</a:t>
            </a:r>
            <a:endParaRPr lang="cs-CZ" sz="3200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HNO3</a:t>
            </a:r>
          </a:p>
          <a:p>
            <a:pPr>
              <a:buFont typeface="Wingdings 2"/>
              <a:buChar char=""/>
              <a:defRPr/>
            </a:pPr>
            <a:r>
              <a:rPr lang="cs-CZ" sz="3200" dirty="0"/>
              <a:t>H2OsO5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err="1" smtClean="0"/>
              <a:t>CrOH</a:t>
            </a:r>
            <a:endParaRPr lang="cs-CZ" sz="32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err="1" smtClean="0"/>
              <a:t>Fe</a:t>
            </a:r>
            <a:r>
              <a:rPr lang="cs-CZ" sz="3200" dirty="0" smtClean="0"/>
              <a:t>(OH)3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Ing. Stanislava Kolářová.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312576</TotalTime>
  <Words>344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Opakování názvosloví kyselin</vt:lpstr>
      <vt:lpstr>Snímek 4</vt:lpstr>
      <vt:lpstr>Snímek 5</vt:lpstr>
      <vt:lpstr>Názvosloví hydroxidů</vt:lpstr>
      <vt:lpstr>utvoř název hydroxidu P(OH)5 </vt:lpstr>
      <vt:lpstr>vytvoř vzorec hydroxidu litného</vt:lpstr>
      <vt:lpstr>procvičení hydroxidů</vt:lpstr>
      <vt:lpstr> pojmenuj vzorce, utvoř názvy A     B</vt:lpstr>
      <vt:lpstr> řešení testu A     B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Morden</dc:creator>
  <cp:lastModifiedBy>Dum</cp:lastModifiedBy>
  <cp:revision>14</cp:revision>
  <dcterms:created xsi:type="dcterms:W3CDTF">2011-10-15T16:28:47Z</dcterms:created>
  <dcterms:modified xsi:type="dcterms:W3CDTF">2012-06-21T19:45:40Z</dcterms:modified>
</cp:coreProperties>
</file>