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68" r:id="rId3"/>
    <p:sldId id="269" r:id="rId4"/>
    <p:sldId id="270" r:id="rId5"/>
    <p:sldId id="257" r:id="rId6"/>
    <p:sldId id="276" r:id="rId7"/>
    <p:sldId id="258" r:id="rId8"/>
    <p:sldId id="259" r:id="rId9"/>
    <p:sldId id="260" r:id="rId10"/>
    <p:sldId id="261" r:id="rId11"/>
    <p:sldId id="272" r:id="rId12"/>
    <p:sldId id="262" r:id="rId13"/>
    <p:sldId id="263" r:id="rId14"/>
    <p:sldId id="264" r:id="rId15"/>
    <p:sldId id="265" r:id="rId16"/>
    <p:sldId id="267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D7BBF6-2635-4A93-A42D-56F5ADCB03AF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62C3B0-5A66-4E96-A1E2-E8CC0CF6758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62C3B0-5A66-4E96-A1E2-E8CC0CF67580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Náhrobek Přemysla Otakara II. z </a:t>
            </a:r>
            <a:r>
              <a:rPr lang="cs-CZ" dirty="0" err="1" smtClean="0"/>
              <a:t>parléřovské</a:t>
            </a:r>
            <a:r>
              <a:rPr lang="cs-CZ" dirty="0" smtClean="0"/>
              <a:t> huti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62C3B0-5A66-4E96-A1E2-E8CC0CF67580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62C3B0-5A66-4E96-A1E2-E8CC0CF67580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4581-1B48-4379-813C-E0C37A602D6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DB311-00B2-41EF-9AC1-0350022416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4581-1B48-4379-813C-E0C37A602D6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DB311-00B2-41EF-9AC1-0350022416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4581-1B48-4379-813C-E0C37A602D6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DB311-00B2-41EF-9AC1-0350022416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4581-1B48-4379-813C-E0C37A602D6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DB311-00B2-41EF-9AC1-0350022416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4581-1B48-4379-813C-E0C37A602D6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DB311-00B2-41EF-9AC1-0350022416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4581-1B48-4379-813C-E0C37A602D6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DB311-00B2-41EF-9AC1-0350022416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4581-1B48-4379-813C-E0C37A602D6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DB311-00B2-41EF-9AC1-0350022416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4581-1B48-4379-813C-E0C37A602D6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DB311-00B2-41EF-9AC1-0350022416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4581-1B48-4379-813C-E0C37A602D6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DB311-00B2-41EF-9AC1-0350022416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4581-1B48-4379-813C-E0C37A602D6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DB311-00B2-41EF-9AC1-0350022416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4581-1B48-4379-813C-E0C37A602D6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DB311-00B2-41EF-9AC1-0350022416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E4581-1B48-4379-813C-E0C37A602D6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9DB311-00B2-41EF-9AC1-0350022416A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132856"/>
            <a:ext cx="7772400" cy="1800200"/>
          </a:xfrm>
          <a:noFill/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5400" dirty="0" smtClean="0"/>
              <a:t>Poslední Přemyslovci</a:t>
            </a:r>
            <a:endParaRPr lang="cs-CZ" sz="5400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5" y="333338"/>
            <a:ext cx="5781824" cy="144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0" y="6488668"/>
            <a:ext cx="25922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VY_32_INOVACE_10_33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547664" y="4509120"/>
            <a:ext cx="576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Tato práce je šířena pod licencí CC BY-SA 3.0. Odkazy a citace jsou platné k datu vytvoření této práce.</a:t>
            </a:r>
          </a:p>
          <a:p>
            <a:r>
              <a:rPr lang="cs-CZ" b="1" smtClean="0"/>
              <a:t>Texty jsou </a:t>
            </a:r>
            <a:r>
              <a:rPr lang="cs-CZ" b="1" dirty="0" smtClean="0"/>
              <a:t>vlastní originální </a:t>
            </a:r>
            <a:r>
              <a:rPr lang="cs-CZ" b="1" smtClean="0"/>
              <a:t>tvorbou autora.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3933056"/>
            <a:ext cx="9144000" cy="25922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1400" dirty="0" smtClean="0"/>
              <a:t>	</a:t>
            </a:r>
          </a:p>
          <a:p>
            <a:pPr>
              <a:buNone/>
            </a:pPr>
            <a:r>
              <a:rPr lang="cs-CZ" sz="1400" dirty="0" smtClean="0"/>
              <a:t> </a:t>
            </a:r>
            <a:endParaRPr lang="cs-CZ" sz="14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755576" y="1844824"/>
            <a:ext cx="7704856" cy="4104456"/>
          </a:xfrm>
        </p:spPr>
        <p:txBody>
          <a:bodyPr>
            <a:noAutofit/>
          </a:bodyPr>
          <a:lstStyle/>
          <a:p>
            <a:pPr algn="l"/>
            <a:r>
              <a:rPr lang="cs-CZ" sz="1800" dirty="0" smtClean="0"/>
              <a:t>Škola: Základní škola Trávníky Otrokovice, příspěvková organizace</a:t>
            </a:r>
            <a:br>
              <a:rPr lang="cs-CZ" sz="1800" dirty="0" smtClean="0"/>
            </a:br>
            <a:r>
              <a:rPr lang="cs-CZ" sz="1800" dirty="0" smtClean="0"/>
              <a:t>Číslo projektu: CZ.1.07/1.4.00/21.2637</a:t>
            </a:r>
            <a:br>
              <a:rPr lang="cs-CZ" sz="1800" dirty="0" smtClean="0"/>
            </a:br>
            <a:r>
              <a:rPr lang="cs-CZ" sz="1800" dirty="0" smtClean="0"/>
              <a:t>Název výukového materiálu: Poslední Přemyslovci</a:t>
            </a:r>
            <a:br>
              <a:rPr lang="cs-CZ" sz="1800" dirty="0" smtClean="0"/>
            </a:br>
            <a:r>
              <a:rPr lang="cs-CZ" sz="1800" dirty="0" smtClean="0"/>
              <a:t>Autor: Mgr. Oldřiška Vobrová</a:t>
            </a:r>
            <a:br>
              <a:rPr lang="cs-CZ" sz="1800" dirty="0" smtClean="0"/>
            </a:br>
            <a:r>
              <a:rPr lang="cs-CZ" sz="1800" dirty="0" smtClean="0"/>
              <a:t>Vytvořeno: 12. 2. 2012</a:t>
            </a:r>
            <a:br>
              <a:rPr lang="cs-CZ" sz="1800" dirty="0" smtClean="0"/>
            </a:br>
            <a:r>
              <a:rPr lang="cs-CZ" sz="1800" dirty="0" smtClean="0"/>
              <a:t>Ročník: sedmý</a:t>
            </a:r>
            <a:br>
              <a:rPr lang="cs-CZ" sz="1800" dirty="0" smtClean="0"/>
            </a:br>
            <a:r>
              <a:rPr lang="cs-CZ" sz="1800" dirty="0" smtClean="0"/>
              <a:t>Vzdělávací oblast: Člověk a společnost</a:t>
            </a:r>
            <a:br>
              <a:rPr lang="cs-CZ" sz="1800" dirty="0" smtClean="0"/>
            </a:br>
            <a:r>
              <a:rPr lang="cs-CZ" sz="1800" dirty="0" smtClean="0"/>
              <a:t>Vzdělávací obor: Dějepis</a:t>
            </a:r>
            <a:br>
              <a:rPr lang="cs-CZ" sz="1800" dirty="0" smtClean="0"/>
            </a:br>
            <a:r>
              <a:rPr lang="cs-CZ" sz="1800" dirty="0" smtClean="0"/>
              <a:t>Tematický okruh: Vrcholný a pozdní středověk</a:t>
            </a:r>
            <a:br>
              <a:rPr lang="cs-CZ" sz="1800" dirty="0" smtClean="0"/>
            </a:br>
            <a:r>
              <a:rPr lang="cs-CZ" sz="1800" dirty="0" smtClean="0"/>
              <a:t>Téma: Poslední Přemyslovci</a:t>
            </a:r>
            <a:br>
              <a:rPr lang="cs-CZ" sz="1800" dirty="0" smtClean="0"/>
            </a:br>
            <a:r>
              <a:rPr lang="cs-CZ" sz="1800" dirty="0" smtClean="0"/>
              <a:t>Pomůcky: notebook, </a:t>
            </a:r>
            <a:r>
              <a:rPr lang="cs-CZ" sz="1800" dirty="0" err="1" smtClean="0"/>
              <a:t>dataprojektor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Anotace: Žáci se pomocí prezentace seznámí s obdobím vlády posledních Přemyslovců  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 </a:t>
            </a:r>
            <a:br>
              <a:rPr lang="cs-CZ" sz="1400" dirty="0" smtClean="0"/>
            </a:br>
            <a:r>
              <a:rPr lang="cs-CZ" sz="1400" dirty="0" smtClean="0"/>
              <a:t> </a:t>
            </a:r>
            <a:br>
              <a:rPr lang="cs-CZ" sz="1400" dirty="0" smtClean="0"/>
            </a:b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630932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6309320"/>
            <a:ext cx="25922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VY_32_INOVACE_10_33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619672" y="9807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11" name="Picture 2" descr="Y:\Lo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0"/>
            <a:ext cx="5781675" cy="1447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b="1" dirty="0" smtClean="0"/>
              <a:t>obr.</a:t>
            </a:r>
            <a:endParaRPr lang="cs-CZ" b="1" dirty="0"/>
          </a:p>
        </p:txBody>
      </p:sp>
      <p:pic>
        <p:nvPicPr>
          <p:cNvPr id="1026" name="Picture 2" descr="C:\Documents and Settings\Mamka\Plocha\Skenování\Poslední Přemyslovci\Skenování\9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60648"/>
            <a:ext cx="6120680" cy="584428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B05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5" name="TextovéPole 4"/>
          <p:cNvSpPr txBox="1"/>
          <p:nvPr/>
        </p:nvSpPr>
        <p:spPr>
          <a:xfrm>
            <a:off x="1691680" y="6381328"/>
            <a:ext cx="5760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 1</a:t>
            </a:r>
            <a:endParaRPr lang="cs-CZ" sz="12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Poslední Přemyslovci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2050" name="Picture 2" descr="C:\Documents and Settings\Mamka\Plocha\Skenování\Poslední Přemyslovci\Skenování\1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628800"/>
            <a:ext cx="8784976" cy="4392488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4" name="TextovéPole 3"/>
          <p:cNvSpPr txBox="1"/>
          <p:nvPr/>
        </p:nvSpPr>
        <p:spPr>
          <a:xfrm>
            <a:off x="611560" y="6237312"/>
            <a:ext cx="11521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 2</a:t>
            </a:r>
            <a:endParaRPr lang="cs-CZ" sz="12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cs-CZ" dirty="0" smtClean="0">
                <a:solidFill>
                  <a:srgbClr val="FF0000"/>
                </a:solidFill>
              </a:rPr>
              <a:t>král </a:t>
            </a:r>
            <a:r>
              <a:rPr lang="cs-CZ" dirty="0">
                <a:solidFill>
                  <a:srgbClr val="FF0000"/>
                </a:solidFill>
              </a:rPr>
              <a:t>železný a zlatý </a:t>
            </a:r>
          </a:p>
          <a:p>
            <a:pPr lvl="0"/>
            <a:r>
              <a:rPr lang="cs-CZ" dirty="0" smtClean="0"/>
              <a:t>rozšíření </a:t>
            </a:r>
            <a:r>
              <a:rPr lang="cs-CZ" dirty="0"/>
              <a:t>českého státu až k Jaderskému </a:t>
            </a:r>
            <a:r>
              <a:rPr lang="cs-CZ" dirty="0" smtClean="0"/>
              <a:t>moři (Rakousy</a:t>
            </a:r>
            <a:r>
              <a:rPr lang="cs-CZ" dirty="0"/>
              <a:t>, Štýrsko, </a:t>
            </a:r>
            <a:r>
              <a:rPr lang="cs-CZ" dirty="0" smtClean="0"/>
              <a:t>Korutany</a:t>
            </a:r>
            <a:r>
              <a:rPr lang="cs-CZ" dirty="0"/>
              <a:t>, </a:t>
            </a:r>
            <a:r>
              <a:rPr lang="cs-CZ" dirty="0" smtClean="0"/>
              <a:t>Kraňsko, Chebsko)</a:t>
            </a:r>
            <a:endParaRPr lang="cs-CZ" dirty="0"/>
          </a:p>
          <a:p>
            <a:pPr lvl="0"/>
            <a:r>
              <a:rPr lang="cs-CZ" dirty="0"/>
              <a:t>založil asi 25 měst</a:t>
            </a:r>
          </a:p>
          <a:p>
            <a:pPr lvl="0"/>
            <a:r>
              <a:rPr lang="cs-CZ" dirty="0"/>
              <a:t>ucházel se o královskou korunu Svaté říše římské – spor s Rudolfem </a:t>
            </a:r>
            <a:r>
              <a:rPr lang="cs-CZ" dirty="0" smtClean="0"/>
              <a:t>Habsburským</a:t>
            </a:r>
            <a:endParaRPr lang="cs-CZ" dirty="0"/>
          </a:p>
          <a:p>
            <a:r>
              <a:rPr lang="cs-CZ" b="1" dirty="0"/>
              <a:t>1278</a:t>
            </a:r>
            <a:r>
              <a:rPr lang="cs-CZ" dirty="0"/>
              <a:t> – </a:t>
            </a:r>
            <a:r>
              <a:rPr lang="cs-CZ" b="1" i="1" dirty="0"/>
              <a:t>bitva na Moravském poli</a:t>
            </a:r>
            <a:r>
              <a:rPr lang="cs-CZ" dirty="0"/>
              <a:t>, PO II. zabit, správcem českého státu Ota Braniborský </a:t>
            </a:r>
            <a:r>
              <a:rPr lang="cs-CZ" dirty="0" smtClean="0"/>
              <a:t>(za </a:t>
            </a:r>
            <a:r>
              <a:rPr lang="cs-CZ" dirty="0"/>
              <a:t>Václava II</a:t>
            </a:r>
            <a:r>
              <a:rPr lang="cs-CZ" dirty="0" smtClean="0"/>
              <a:t>.)</a:t>
            </a:r>
            <a:endParaRPr lang="cs-CZ" dirty="0"/>
          </a:p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cs-CZ" dirty="0" smtClean="0">
                <a:solidFill>
                  <a:srgbClr val="00B0F0"/>
                </a:solidFill>
              </a:rPr>
              <a:t>Přemysl Otakar II. </a:t>
            </a:r>
            <a:r>
              <a:rPr lang="cs-CZ" sz="3600" dirty="0" smtClean="0"/>
              <a:t>(1253-1278)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Mamka\Plocha\Skenování\Poslední Přemyslovci\Skenování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765" y="188640"/>
            <a:ext cx="7566471" cy="6480720"/>
          </a:xfrm>
          <a:prstGeom prst="rect">
            <a:avLst/>
          </a:prstGeom>
          <a:noFill/>
          <a:ln>
            <a:solidFill>
              <a:srgbClr val="00206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4" name="TextovéPole 3"/>
          <p:cNvSpPr txBox="1"/>
          <p:nvPr/>
        </p:nvSpPr>
        <p:spPr>
          <a:xfrm>
            <a:off x="107504" y="6453336"/>
            <a:ext cx="7200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 3</a:t>
            </a:r>
            <a:endParaRPr lang="cs-CZ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Náhrobek Přemysla Otakara II.  </a:t>
            </a:r>
            <a:br>
              <a:rPr lang="cs-CZ" dirty="0" smtClean="0">
                <a:solidFill>
                  <a:srgbClr val="7030A0"/>
                </a:solidFill>
              </a:rPr>
            </a:br>
            <a:r>
              <a:rPr lang="cs-CZ" dirty="0" smtClean="0">
                <a:solidFill>
                  <a:srgbClr val="7030A0"/>
                </a:solidFill>
              </a:rPr>
              <a:t>z </a:t>
            </a:r>
            <a:r>
              <a:rPr lang="cs-CZ" dirty="0" err="1" smtClean="0">
                <a:solidFill>
                  <a:srgbClr val="7030A0"/>
                </a:solidFill>
              </a:rPr>
              <a:t>parléřovské</a:t>
            </a:r>
            <a:r>
              <a:rPr lang="cs-CZ" dirty="0" smtClean="0">
                <a:solidFill>
                  <a:srgbClr val="7030A0"/>
                </a:solidFill>
              </a:rPr>
              <a:t> huti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 descr="http://upload.wikimedia.org/wikipedia/commons/3/30/Premysl2_nahrobe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700808"/>
            <a:ext cx="7200800" cy="458263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1043608" y="6488668"/>
            <a:ext cx="10801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  4</a:t>
            </a:r>
            <a:endParaRPr lang="cs-CZ" sz="12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899592" y="404664"/>
            <a:ext cx="6192688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Koruna nalezená v Přemyslově hrobě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6" name="Obrázek 5" descr="Soubor:Crown of Ottokar II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0451" y="1268760"/>
            <a:ext cx="7023099" cy="4763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971600" y="6237312"/>
            <a:ext cx="24482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 5</a:t>
            </a:r>
            <a:endParaRPr lang="cs-CZ" sz="12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Přemysl Otakar II. po bitvě na Moravském poli</a:t>
            </a:r>
            <a:endParaRPr lang="cs-CZ" sz="3200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340768"/>
            <a:ext cx="7644282" cy="4960906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4" name="TextovéPole 3"/>
          <p:cNvSpPr txBox="1"/>
          <p:nvPr/>
        </p:nvSpPr>
        <p:spPr>
          <a:xfrm>
            <a:off x="683568" y="6381328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 6</a:t>
            </a:r>
            <a:endParaRPr lang="cs-CZ" sz="12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8229600" cy="1008112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914400" indent="-914400" algn="l"/>
            <a:r>
              <a:rPr lang="cs-CZ" sz="4800" dirty="0" smtClean="0">
                <a:solidFill>
                  <a:srgbClr val="00B050"/>
                </a:solidFill>
              </a:rPr>
              <a:t>Václav II. </a:t>
            </a:r>
            <a:r>
              <a:rPr lang="cs-CZ" sz="3600" dirty="0" smtClean="0"/>
              <a:t>(1283 – 1305)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132856"/>
            <a:ext cx="8229600" cy="4525963"/>
          </a:xfrm>
          <a:solidFill>
            <a:schemeClr val="bg1"/>
          </a:solidFill>
        </p:spPr>
        <p:txBody>
          <a:bodyPr/>
          <a:lstStyle/>
          <a:p>
            <a:pPr lvl="0"/>
            <a:r>
              <a:rPr lang="cs-CZ" dirty="0" smtClean="0"/>
              <a:t>hospodářský a politický rozvoj státu</a:t>
            </a:r>
          </a:p>
          <a:p>
            <a:pPr lvl="0"/>
            <a:r>
              <a:rPr lang="cs-CZ" dirty="0" smtClean="0"/>
              <a:t>přísun peněz do státní pokladny z Kutné Hory </a:t>
            </a:r>
          </a:p>
          <a:p>
            <a:pPr lvl="0"/>
            <a:r>
              <a:rPr lang="cs-CZ" b="1" dirty="0" smtClean="0"/>
              <a:t>1300</a:t>
            </a:r>
            <a:r>
              <a:rPr lang="cs-CZ" dirty="0" smtClean="0"/>
              <a:t> –</a:t>
            </a:r>
            <a:r>
              <a:rPr lang="cs-CZ" b="1" i="1" dirty="0" smtClean="0"/>
              <a:t> </a:t>
            </a:r>
            <a:r>
              <a:rPr lang="cs-CZ" b="1" i="1" dirty="0" smtClean="0"/>
              <a:t>horní zákoník, pražské groše</a:t>
            </a:r>
          </a:p>
          <a:p>
            <a:pPr lvl="0"/>
            <a:r>
              <a:rPr lang="cs-CZ" dirty="0" smtClean="0"/>
              <a:t>založil Zbraslavský klášter</a:t>
            </a:r>
          </a:p>
          <a:p>
            <a:pPr lvl="0"/>
            <a:r>
              <a:rPr lang="cs-CZ" dirty="0" smtClean="0"/>
              <a:t>přijal </a:t>
            </a:r>
            <a:r>
              <a:rPr lang="cs-CZ" dirty="0" smtClean="0">
                <a:solidFill>
                  <a:srgbClr val="0070C0"/>
                </a:solidFill>
              </a:rPr>
              <a:t>korunu polskou </a:t>
            </a:r>
            <a:r>
              <a:rPr lang="cs-CZ" dirty="0" smtClean="0"/>
              <a:t>a pro svého syna </a:t>
            </a:r>
            <a:r>
              <a:rPr lang="cs-CZ" dirty="0" smtClean="0">
                <a:solidFill>
                  <a:srgbClr val="0070C0"/>
                </a:solidFill>
              </a:rPr>
              <a:t>korunu uherskou </a:t>
            </a:r>
            <a:r>
              <a:rPr lang="cs-CZ" dirty="0" smtClean="0"/>
              <a:t>(největší rozmach státu)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187624" y="1268760"/>
            <a:ext cx="7056784" cy="5472608"/>
          </a:xfrm>
          <a:prstGeom prst="rect">
            <a:avLst/>
          </a:prstGeom>
          <a:solidFill>
            <a:srgbClr val="002060"/>
          </a:solidFill>
          <a:ln>
            <a:solidFill>
              <a:srgbClr val="7030A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Václav II.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20" y="6453336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</a:t>
            </a:r>
            <a:r>
              <a:rPr lang="cs-CZ" dirty="0" smtClean="0"/>
              <a:t>. </a:t>
            </a:r>
            <a:r>
              <a:rPr lang="cs-CZ" sz="1200" dirty="0" smtClean="0"/>
              <a:t>7</a:t>
            </a:r>
            <a:endParaRPr lang="cs-CZ" sz="1200" dirty="0"/>
          </a:p>
        </p:txBody>
      </p:sp>
      <p:pic>
        <p:nvPicPr>
          <p:cNvPr id="13314" name="Picture 2" descr="http://upload.wikimedia.org/wikipedia/commons/e/e7/Codex_Manesse_Wenzel_II._von_B%C3%B6hm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1340768"/>
            <a:ext cx="3625639" cy="529664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Václavova miniatura ve Zbraslavské kronice</a:t>
            </a:r>
            <a:endParaRPr lang="cs-CZ" sz="2800" dirty="0">
              <a:solidFill>
                <a:srgbClr val="0070C0"/>
              </a:solidFill>
            </a:endParaRPr>
          </a:p>
        </p:txBody>
      </p:sp>
      <p:pic>
        <p:nvPicPr>
          <p:cNvPr id="4" name="Zástupný symbol pro obsah 3" descr="http://upload.wikimedia.org/wikipedia/commons/c/c1/Vaclav2Zbraslkron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124744"/>
            <a:ext cx="5112568" cy="5472608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5" name="TextovéPole 4"/>
          <p:cNvSpPr txBox="1"/>
          <p:nvPr/>
        </p:nvSpPr>
        <p:spPr>
          <a:xfrm>
            <a:off x="755576" y="6309320"/>
            <a:ext cx="5447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 8</a:t>
            </a:r>
            <a:endParaRPr lang="cs-CZ" sz="1200" i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683568" y="1412776"/>
            <a:ext cx="7776864" cy="489654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  <a:solidFill>
            <a:schemeClr val="bg1"/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algn="l"/>
            <a:r>
              <a:rPr lang="cs-CZ" sz="2800" b="1" dirty="0" smtClean="0">
                <a:solidFill>
                  <a:srgbClr val="00B050"/>
                </a:solidFill>
              </a:rPr>
              <a:t>Václav II. uděluje kutnohorským dolům horní řád</a:t>
            </a:r>
            <a:endParaRPr lang="cs-CZ" sz="2800" b="1" dirty="0">
              <a:solidFill>
                <a:srgbClr val="00B050"/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9536" y="1700808"/>
            <a:ext cx="7264928" cy="4658547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611560" y="6453336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 9</a:t>
            </a:r>
            <a:endParaRPr lang="cs-CZ" sz="12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>
            <a:solidFill>
              <a:schemeClr val="bg1"/>
            </a:solidFill>
          </a:ln>
        </p:spPr>
        <p:txBody>
          <a:bodyPr/>
          <a:lstStyle/>
          <a:p>
            <a:pPr algn="just"/>
            <a:r>
              <a:rPr lang="cs-CZ" dirty="0" smtClean="0"/>
              <a:t>Pražský groš</a:t>
            </a:r>
            <a:endParaRPr lang="cs-CZ" dirty="0"/>
          </a:p>
        </p:txBody>
      </p:sp>
      <p:pic>
        <p:nvPicPr>
          <p:cNvPr id="4" name="Obrázek 3" descr="http://upload.wikimedia.org/wikipedia/commons/5/59/Grossi_pragenses_avers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988840"/>
            <a:ext cx="3168352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http://upload.wikimedia.org/wikipedia/commons/4/4e/Grossi_pragenses_revers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844824"/>
            <a:ext cx="3168352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827584" y="594928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</a:t>
            </a:r>
            <a:r>
              <a:rPr lang="cs-CZ" dirty="0" smtClean="0"/>
              <a:t>. </a:t>
            </a:r>
            <a:r>
              <a:rPr lang="cs-CZ" sz="1200" dirty="0" smtClean="0"/>
              <a:t>10</a:t>
            </a:r>
            <a:endParaRPr lang="cs-CZ" sz="12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 algn="l"/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Václav III. (1305 – 1306)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endParaRPr lang="cs-CZ" dirty="0"/>
          </a:p>
          <a:p>
            <a:pPr lvl="0"/>
            <a:r>
              <a:rPr lang="cs-CZ" dirty="0" smtClean="0"/>
              <a:t>vzdal se uherské koruny, neuhájil moc Přemyslovců</a:t>
            </a:r>
          </a:p>
          <a:p>
            <a:pPr lvl="0"/>
            <a:r>
              <a:rPr lang="cs-CZ" b="1" dirty="0" smtClean="0"/>
              <a:t>1306 </a:t>
            </a:r>
            <a:r>
              <a:rPr lang="cs-CZ" b="1" dirty="0" smtClean="0"/>
              <a:t>–</a:t>
            </a:r>
            <a:r>
              <a:rPr lang="cs-CZ" dirty="0" smtClean="0"/>
              <a:t> </a:t>
            </a:r>
            <a:r>
              <a:rPr lang="cs-CZ" dirty="0" smtClean="0"/>
              <a:t>v </a:t>
            </a:r>
            <a:r>
              <a:rPr lang="cs-CZ" b="1" i="1" dirty="0" smtClean="0"/>
              <a:t>Olomouci zavražděn</a:t>
            </a:r>
            <a:r>
              <a:rPr lang="cs-CZ" dirty="0" smtClean="0"/>
              <a:t> </a:t>
            </a:r>
            <a:r>
              <a:rPr lang="cs-CZ" dirty="0" smtClean="0"/>
              <a:t>(při </a:t>
            </a:r>
            <a:r>
              <a:rPr lang="cs-CZ" dirty="0" smtClean="0"/>
              <a:t>tažení proti polské šlechtě) </a:t>
            </a:r>
            <a:r>
              <a:rPr lang="cs-CZ" dirty="0" smtClean="0"/>
              <a:t>– </a:t>
            </a:r>
            <a:r>
              <a:rPr lang="cs-CZ" b="1" i="1" dirty="0" smtClean="0"/>
              <a:t>vymření </a:t>
            </a:r>
            <a:r>
              <a:rPr lang="cs-CZ" b="1" i="1" dirty="0" smtClean="0"/>
              <a:t>Přemyslovců po meči</a:t>
            </a:r>
            <a:endParaRPr lang="cs-CZ" dirty="0" smtClean="0"/>
          </a:p>
          <a:p>
            <a:pPr>
              <a:buNone/>
            </a:pPr>
            <a:r>
              <a:rPr lang="cs-CZ" b="1" i="1" dirty="0" smtClean="0"/>
              <a:t> </a:t>
            </a:r>
            <a:endParaRPr lang="cs-CZ" dirty="0" smtClean="0"/>
          </a:p>
          <a:p>
            <a:pPr lvl="0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899592" y="1484784"/>
            <a:ext cx="6912768" cy="496855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206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>
            <a:noFill/>
          </a:ln>
        </p:spPr>
        <p:txBody>
          <a:bodyPr/>
          <a:lstStyle/>
          <a:p>
            <a:pPr algn="l"/>
            <a:r>
              <a:rPr lang="cs-CZ" dirty="0" smtClean="0">
                <a:solidFill>
                  <a:srgbClr val="7030A0"/>
                </a:solidFill>
              </a:rPr>
              <a:t>Václav III. na cestě do Uher</a:t>
            </a:r>
            <a:endParaRPr lang="cs-CZ" dirty="0">
              <a:solidFill>
                <a:srgbClr val="7030A0"/>
              </a:solidFill>
            </a:endParaRPr>
          </a:p>
        </p:txBody>
      </p:sp>
      <p:pic>
        <p:nvPicPr>
          <p:cNvPr id="4" name="Zástupný symbol pro obsah 3" descr="http://upload.wikimedia.org/wikipedia/commons/f/f7/Vaclav3_prijezd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772816"/>
            <a:ext cx="4896544" cy="440588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251520" y="6381328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 11</a:t>
            </a:r>
            <a:endParaRPr lang="cs-CZ" sz="12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89756" y="116632"/>
            <a:ext cx="8964488" cy="64087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Documents and Settings\Mamka\Plocha\Skenování\Poslední Přemyslovci\Skenování\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76672"/>
            <a:ext cx="8784976" cy="5688632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79512" y="6525344"/>
            <a:ext cx="17281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 12</a:t>
            </a:r>
            <a:endParaRPr lang="cs-CZ" sz="12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sz="1800" dirty="0"/>
          </a:p>
        </p:txBody>
      </p:sp>
      <p:pic>
        <p:nvPicPr>
          <p:cNvPr id="3076" name="Picture 4" descr="C:\Documents and Settings\Mamka\Plocha\Skenování\Poslední Přemyslovci\Skenování\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516" y="0"/>
            <a:ext cx="8712968" cy="6347444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251520" y="6381328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 13</a:t>
            </a:r>
            <a:endParaRPr lang="cs-CZ" sz="12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332656"/>
            <a:ext cx="7272808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Použité zdroje:</a:t>
            </a:r>
          </a:p>
          <a:p>
            <a:r>
              <a:rPr lang="cs-CZ" sz="1200" dirty="0" smtClean="0"/>
              <a:t>Obrázky [1, 2]</a:t>
            </a:r>
          </a:p>
          <a:p>
            <a:r>
              <a:rPr lang="cs-CZ" sz="1200" dirty="0" smtClean="0"/>
              <a:t>BÍGL, Zdeněk. </a:t>
            </a:r>
            <a:r>
              <a:rPr lang="cs-CZ" sz="1200" i="1" dirty="0" smtClean="0"/>
              <a:t>České země za posledních Přemyslovců</a:t>
            </a:r>
            <a:r>
              <a:rPr lang="cs-CZ" sz="1200" dirty="0" smtClean="0"/>
              <a:t>. 1. </a:t>
            </a:r>
            <a:r>
              <a:rPr lang="cs-CZ" sz="1200" dirty="0" err="1" smtClean="0"/>
              <a:t>vyd</a:t>
            </a:r>
            <a:r>
              <a:rPr lang="cs-CZ" sz="1200" dirty="0" smtClean="0"/>
              <a:t>. Ilustrace Karel Toman. Praha: Albatros, 1993, 64 s. Dějiny v obrazech. ISBN 80- 00 00410-0</a:t>
            </a:r>
          </a:p>
          <a:p>
            <a:r>
              <a:rPr lang="cs-CZ" sz="1200" dirty="0" smtClean="0"/>
              <a:t>Obrázek  [3]</a:t>
            </a:r>
          </a:p>
          <a:p>
            <a:r>
              <a:rPr lang="cs-CZ" sz="1200" dirty="0" smtClean="0"/>
              <a:t>VÁLKOVÁ, Veronika. </a:t>
            </a:r>
            <a:r>
              <a:rPr lang="cs-CZ" sz="1200" i="1" dirty="0" smtClean="0"/>
              <a:t>Dějepis 7 pro základní školy</a:t>
            </a:r>
            <a:r>
              <a:rPr lang="cs-CZ" sz="1200" dirty="0" smtClean="0"/>
              <a:t>. 1. </a:t>
            </a:r>
            <a:r>
              <a:rPr lang="cs-CZ" sz="1200" dirty="0" err="1" smtClean="0"/>
              <a:t>vyd</a:t>
            </a:r>
            <a:r>
              <a:rPr lang="cs-CZ" sz="1200" dirty="0" smtClean="0"/>
              <a:t>. Praha: SPN - pedagogické nakladatelství, 2007, 152 s. ISBN 978-807-2353-736.</a:t>
            </a:r>
          </a:p>
          <a:p>
            <a:r>
              <a:rPr lang="cs-CZ" sz="1200" dirty="0" smtClean="0"/>
              <a:t>Obrázek [4]</a:t>
            </a:r>
          </a:p>
          <a:p>
            <a:r>
              <a:rPr lang="cs-CZ" sz="1200" dirty="0" smtClean="0"/>
              <a:t>ACOMA. Premysl2 </a:t>
            </a:r>
            <a:r>
              <a:rPr lang="cs-CZ" sz="1200" dirty="0" err="1" smtClean="0"/>
              <a:t>nahrobek</a:t>
            </a:r>
            <a:r>
              <a:rPr lang="cs-CZ" sz="1200" dirty="0" smtClean="0"/>
              <a:t>. </a:t>
            </a:r>
            <a:r>
              <a:rPr lang="cs-CZ" sz="1200" i="1" dirty="0" err="1" smtClean="0"/>
              <a:t>Wikipedie</a:t>
            </a:r>
            <a:r>
              <a:rPr lang="cs-CZ" sz="1200" dirty="0" smtClean="0"/>
              <a:t> [online]. 2009 [cit. 2012-02-12]. Dostupné z: http://cs.wikipedia.org/wiki/Soubor:Premysl2_nahrobek.jpg</a:t>
            </a:r>
          </a:p>
          <a:p>
            <a:r>
              <a:rPr lang="cs-CZ" sz="1200" dirty="0" smtClean="0"/>
              <a:t>Obrázek  [5] – volné dílo</a:t>
            </a:r>
          </a:p>
          <a:p>
            <a:r>
              <a:rPr lang="cs-CZ" sz="1200" dirty="0" smtClean="0"/>
              <a:t>NEUVEDEN. </a:t>
            </a:r>
            <a:r>
              <a:rPr lang="cs-CZ" sz="1200" dirty="0" err="1" smtClean="0"/>
              <a:t>Crown</a:t>
            </a:r>
            <a:r>
              <a:rPr lang="cs-CZ" sz="1200" dirty="0" smtClean="0"/>
              <a:t> </a:t>
            </a:r>
            <a:r>
              <a:rPr lang="cs-CZ" sz="1200" dirty="0" err="1" smtClean="0"/>
              <a:t>of</a:t>
            </a:r>
            <a:r>
              <a:rPr lang="cs-CZ" sz="1200" dirty="0" smtClean="0"/>
              <a:t> </a:t>
            </a:r>
            <a:r>
              <a:rPr lang="cs-CZ" sz="1200" dirty="0" err="1" smtClean="0"/>
              <a:t>Ottokar</a:t>
            </a:r>
            <a:r>
              <a:rPr lang="cs-CZ" sz="1200" dirty="0" smtClean="0"/>
              <a:t> II. </a:t>
            </a:r>
            <a:r>
              <a:rPr lang="cs-CZ" sz="1200" i="1" dirty="0" err="1" smtClean="0"/>
              <a:t>Wikipedie</a:t>
            </a:r>
            <a:r>
              <a:rPr lang="cs-CZ" sz="1200" dirty="0" smtClean="0"/>
              <a:t> [online]. 2008 [cit. 2012-02-12]. Dostupné z: http://cs.wikipedia.org/wiki/Soubor:Crown_of_Ottokar_II.jpg</a:t>
            </a:r>
          </a:p>
          <a:p>
            <a:r>
              <a:rPr lang="cs-CZ" sz="1200" dirty="0" smtClean="0"/>
              <a:t>Obrázek [6] – volné dílo</a:t>
            </a:r>
          </a:p>
          <a:p>
            <a:r>
              <a:rPr lang="cs-CZ" sz="1200" dirty="0" smtClean="0"/>
              <a:t>MATHAUSER. Přemysl Otakar II. padl u Suchých Krut v den </a:t>
            </a:r>
            <a:r>
              <a:rPr lang="cs-CZ" sz="1200" dirty="0" err="1" smtClean="0"/>
              <a:t>sva</a:t>
            </a:r>
            <a:r>
              <a:rPr lang="cs-CZ" sz="1200" dirty="0" smtClean="0"/>
              <a:t>. </a:t>
            </a:r>
            <a:r>
              <a:rPr lang="cs-CZ" sz="1200" dirty="0" err="1" smtClean="0"/>
              <a:t>Rufa</a:t>
            </a:r>
            <a:r>
              <a:rPr lang="cs-CZ" sz="1200" dirty="0" smtClean="0"/>
              <a:t> 1278.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</a:t>
            </a:r>
            <a:r>
              <a:rPr lang="cs-CZ" sz="1200" dirty="0" smtClean="0"/>
              <a:t> [online]. 2009 [cit. 2012-02-12]. Dostupné z: http://commons.wikimedia.org/wiki/File:Josef_Mathauser_-_P%C5%99emysl_Otakar_II._padl_u_Such%C3%BDch_Krut_v_den_sv._Rufa_1278.jpg</a:t>
            </a:r>
          </a:p>
          <a:p>
            <a:r>
              <a:rPr lang="cs-CZ" sz="1200" dirty="0" smtClean="0"/>
              <a:t>Obrázky [7, 8. 9] – volná díla</a:t>
            </a:r>
          </a:p>
          <a:p>
            <a:r>
              <a:rPr lang="cs-CZ" sz="1200" dirty="0" smtClean="0"/>
              <a:t>Václav II. </a:t>
            </a:r>
            <a:r>
              <a:rPr lang="cs-CZ" sz="1200" i="1" dirty="0" err="1" smtClean="0"/>
              <a:t>Wikipedie</a:t>
            </a:r>
            <a:r>
              <a:rPr lang="cs-CZ" sz="1200" dirty="0" smtClean="0"/>
              <a:t> [online]. 2012 [cit. 2012-02-12]. Dostupné z: http://cs.wikipedia.org/wiki/V%C3%A1clav_II.</a:t>
            </a:r>
          </a:p>
          <a:p>
            <a:r>
              <a:rPr lang="cs-CZ" sz="1200" dirty="0" smtClean="0"/>
              <a:t>Obrázek  [10 ]</a:t>
            </a:r>
          </a:p>
          <a:p>
            <a:r>
              <a:rPr lang="cs-CZ" sz="1200" dirty="0" smtClean="0"/>
              <a:t>HROCH, Miroslav. </a:t>
            </a:r>
            <a:r>
              <a:rPr lang="cs-CZ" sz="1200" i="1" dirty="0" smtClean="0"/>
              <a:t>Dějepis</a:t>
            </a:r>
            <a:r>
              <a:rPr lang="cs-CZ" sz="1200" dirty="0" smtClean="0"/>
              <a:t>: </a:t>
            </a:r>
            <a:r>
              <a:rPr lang="cs-CZ" sz="1200" i="1" dirty="0" smtClean="0"/>
              <a:t>Středověk : Učebnice pro zákl. školy</a:t>
            </a:r>
            <a:r>
              <a:rPr lang="cs-CZ" sz="1200" dirty="0" smtClean="0"/>
              <a:t>. 2., </a:t>
            </a:r>
            <a:r>
              <a:rPr lang="cs-CZ" sz="1200" dirty="0" err="1" smtClean="0"/>
              <a:t>přeprac</a:t>
            </a:r>
            <a:r>
              <a:rPr lang="cs-CZ" sz="1200" dirty="0" smtClean="0"/>
              <a:t>. </a:t>
            </a:r>
            <a:r>
              <a:rPr lang="cs-CZ" sz="1200" dirty="0" err="1" smtClean="0"/>
              <a:t>vyd</a:t>
            </a:r>
            <a:r>
              <a:rPr lang="cs-CZ" sz="1200" dirty="0" smtClean="0"/>
              <a:t>. Ilustrace Karel Zpěvák, Michal Skalník. Praha: SPN, 1991, 97 s. Učebnice pro základní školy. ISBN 80-042-5952-9</a:t>
            </a:r>
          </a:p>
          <a:p>
            <a:r>
              <a:rPr lang="cs-CZ" sz="1200" dirty="0" smtClean="0"/>
              <a:t>Obrázek  [11]- volné dílo</a:t>
            </a:r>
          </a:p>
          <a:p>
            <a:r>
              <a:rPr lang="cs-CZ" sz="1200" dirty="0" smtClean="0"/>
              <a:t>Václav3přijezd.jpg. </a:t>
            </a:r>
            <a:r>
              <a:rPr lang="cs-CZ" sz="1200" i="1" dirty="0" err="1" smtClean="0"/>
              <a:t>Wikipedie</a:t>
            </a:r>
            <a:r>
              <a:rPr lang="cs-CZ" sz="1200" dirty="0" smtClean="0"/>
              <a:t> [online]. 2009 [cit. 2012-02-12]. Dostupné z: http://cs.wikipedia.org/wiki/Soubor:Vaclav3_prijezd.jpg .</a:t>
            </a:r>
          </a:p>
          <a:p>
            <a:r>
              <a:rPr lang="cs-CZ" sz="1200" dirty="0" smtClean="0"/>
              <a:t>Obrázky  [12, </a:t>
            </a:r>
            <a:r>
              <a:rPr lang="cs-CZ" sz="1200" dirty="0" err="1" smtClean="0"/>
              <a:t>12</a:t>
            </a:r>
            <a:r>
              <a:rPr lang="cs-CZ" sz="1200" dirty="0" smtClean="0"/>
              <a:t>] </a:t>
            </a:r>
          </a:p>
          <a:p>
            <a:r>
              <a:rPr lang="cs-CZ" sz="1200" dirty="0" smtClean="0"/>
              <a:t>MANDELOVÁ, Helena, Eliška KUNSTOVÁ a Ilona PAŘÍZKOVÁ. </a:t>
            </a:r>
            <a:r>
              <a:rPr lang="cs-CZ" sz="1200" i="1" dirty="0" smtClean="0"/>
              <a:t>Dějiny středověku a počátků novověku</a:t>
            </a:r>
            <a:r>
              <a:rPr lang="cs-CZ" sz="1200" dirty="0" smtClean="0"/>
              <a:t>. </a:t>
            </a:r>
            <a:r>
              <a:rPr lang="cs-CZ" sz="1200" dirty="0" err="1" smtClean="0"/>
              <a:t>Vyd</a:t>
            </a:r>
            <a:r>
              <a:rPr lang="cs-CZ" sz="1200" dirty="0" smtClean="0"/>
              <a:t>. 1. Ilustrace Jan Tichý. Liberec: Dialog, 2002, 179 s. ISBN 80-862-1882-1.    </a:t>
            </a:r>
          </a:p>
          <a:p>
            <a:endParaRPr lang="cs-CZ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409</TotalTime>
  <Words>505</Words>
  <Application>Microsoft Office PowerPoint</Application>
  <PresentationFormat>Předvádění na obrazovce (4:3)</PresentationFormat>
  <Paragraphs>71</Paragraphs>
  <Slides>19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sady Office</vt:lpstr>
      <vt:lpstr>Poslední Přemyslovci</vt:lpstr>
      <vt:lpstr>Škola: Základní škola Trávníky Otrokovice, příspěvková organizace Číslo projektu: CZ.1.07/1.4.00/21.2637 Název výukového materiálu: Poslední Přemyslovci Autor: Mgr. Oldřiška Vobrová Vytvořeno: 12. 2. 2012 Ročník: sedmý Vzdělávací oblast: Člověk a společnost Vzdělávací obor: Dějepis Tematický okruh: Vrcholný a pozdní středověk Téma: Poslední Přemyslovci Pomůcky: notebook, dataprojektor Anotace: Žáci se pomocí prezentace seznámí s obdobím vlády posledních Přemyslovců       </vt:lpstr>
      <vt:lpstr>obr.</vt:lpstr>
      <vt:lpstr>Poslední Přemyslovci</vt:lpstr>
      <vt:lpstr>Přemysl Otakar II. (1253-1278)</vt:lpstr>
      <vt:lpstr>Snímek 6</vt:lpstr>
      <vt:lpstr>Náhrobek Přemysla Otakara II.   z parléřovské huti</vt:lpstr>
      <vt:lpstr>Snímek 8</vt:lpstr>
      <vt:lpstr>Přemysl Otakar II. po bitvě na Moravském poli</vt:lpstr>
      <vt:lpstr>Václav II. (1283 – 1305)</vt:lpstr>
      <vt:lpstr>Václav II.</vt:lpstr>
      <vt:lpstr>Václavova miniatura ve Zbraslavské kronice</vt:lpstr>
      <vt:lpstr>Václav II. uděluje kutnohorským dolům horní řád</vt:lpstr>
      <vt:lpstr>Pražský groš</vt:lpstr>
      <vt:lpstr>Václav III. (1305 – 1306)</vt:lpstr>
      <vt:lpstr>Václav III. na cestě do Uher</vt:lpstr>
      <vt:lpstr>Snímek 17</vt:lpstr>
      <vt:lpstr>Snímek 18</vt:lpstr>
      <vt:lpstr>Snímek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Poslední Přemyslovci</dc:title>
  <dc:creator>Oldřiška Vobrová</dc:creator>
  <cp:lastModifiedBy>U1</cp:lastModifiedBy>
  <cp:revision>91</cp:revision>
  <dcterms:created xsi:type="dcterms:W3CDTF">2012-02-18T15:50:51Z</dcterms:created>
  <dcterms:modified xsi:type="dcterms:W3CDTF">2012-06-26T20:36:31Z</dcterms:modified>
</cp:coreProperties>
</file>