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3" r:id="rId3"/>
    <p:sldId id="262" r:id="rId4"/>
    <p:sldId id="261" r:id="rId5"/>
    <p:sldId id="276" r:id="rId6"/>
    <p:sldId id="277" r:id="rId7"/>
    <p:sldId id="278" r:id="rId8"/>
    <p:sldId id="266" r:id="rId9"/>
    <p:sldId id="264" r:id="rId10"/>
    <p:sldId id="267" r:id="rId11"/>
    <p:sldId id="268" r:id="rId12"/>
    <p:sldId id="25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59" r:id="rId21"/>
    <p:sldId id="260" r:id="rId22"/>
    <p:sldId id="26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96EE-7590-4CF1-8F0D-EC003C6DC9D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AAD683B-BAE7-4768-859C-4698904EA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96EE-7590-4CF1-8F0D-EC003C6DC9D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AAD683B-BAE7-4768-859C-4698904EA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96EE-7590-4CF1-8F0D-EC003C6DC9D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D683B-BAE7-4768-859C-4698904EA0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96EE-7590-4CF1-8F0D-EC003C6DC9D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D683B-BAE7-4768-859C-4698904EA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96EE-7590-4CF1-8F0D-EC003C6DC9D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AAD683B-BAE7-4768-859C-4698904EA0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96EE-7590-4CF1-8F0D-EC003C6DC9D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D683B-BAE7-4768-859C-4698904EA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96EE-7590-4CF1-8F0D-EC003C6DC9D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D683B-BAE7-4768-859C-4698904EA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96EE-7590-4CF1-8F0D-EC003C6DC9D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D683B-BAE7-4768-859C-4698904EA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96EE-7590-4CF1-8F0D-EC003C6DC9D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D683B-BAE7-4768-859C-4698904EA0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96EE-7590-4CF1-8F0D-EC003C6DC9D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D683B-BAE7-4768-859C-4698904EA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96EE-7590-4CF1-8F0D-EC003C6DC9D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D683B-BAE7-4768-859C-4698904EA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0096EE-7590-4CF1-8F0D-EC003C6DC9D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AAD683B-BAE7-4768-859C-4698904EA0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4.xml"/><Relationship Id="rId4" Type="http://schemas.openxmlformats.org/officeDocument/2006/relationships/slide" Target="slid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914400" y="0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628800"/>
            <a:ext cx="9144000" cy="508476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>
                <a:latin typeface="Arial" pitchFamily="34" charset="0"/>
              </a:rPr>
              <a:t>DUMu</a:t>
            </a:r>
            <a:r>
              <a:rPr lang="cs-CZ" sz="1200" dirty="0" smtClean="0">
                <a:latin typeface="Arial" pitchFamily="34" charset="0"/>
              </a:rPr>
              <a:t>:  VY_52_INOVACE_12_3_SOLI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>
              <a:latin typeface="Arial" pitchFamily="34" charset="0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>
                <a:latin typeface="Arial" pitchFamily="34" charset="0"/>
              </a:rPr>
              <a:t>Číslo skupiny:  1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>
              <a:latin typeface="Arial" pitchFamily="34" charset="0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>
                <a:latin typeface="Arial" pitchFamily="34" charset="0"/>
              </a:rPr>
              <a:t>Autor: Ing. Stanislava Kolářová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>
              <a:latin typeface="Arial" pitchFamily="34" charset="0"/>
            </a:endParaRPr>
          </a:p>
          <a:p>
            <a:pPr>
              <a:lnSpc>
                <a:spcPct val="80000"/>
              </a:lnSpc>
              <a:buNone/>
            </a:pPr>
            <a:r>
              <a:rPr lang="cs-CZ" sz="1200" dirty="0" smtClean="0">
                <a:latin typeface="Arial" pitchFamily="34" charset="0"/>
              </a:rPr>
              <a:t>Vzdělávací oblast/Předmět/Téma: ČLOVĚK A PŘÍRODA / CHEMIE / SOLI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>
              <a:latin typeface="Arial" pitchFamily="34" charset="0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>
                <a:latin typeface="Arial" pitchFamily="34" charset="0"/>
              </a:rPr>
              <a:t>Druh učebního materiálu: PREZENTACE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>
              <a:latin typeface="Arial" pitchFamily="34" charset="0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>
                <a:latin typeface="Arial" pitchFamily="34" charset="0"/>
              </a:rPr>
              <a:t>Metodický list:	ne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>
              <a:latin typeface="Arial" pitchFamily="34" charset="0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>
                <a:latin typeface="Arial" pitchFamily="34" charset="0"/>
              </a:rPr>
              <a:t>Anotace: Pomocí prezentace seznámení se solemi a jejich přípravou. Prezentace zároveň slouží jako podklad pro opakování a zápis do sešitu.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>
              <a:latin typeface="Arial" pitchFamily="34" charset="0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>
                <a:latin typeface="Arial" pitchFamily="34" charset="0"/>
              </a:rPr>
              <a:t>Ověřeno ve třídě: 9. A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>
              <a:latin typeface="Arial" pitchFamily="34" charset="0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>
                <a:latin typeface="Arial" pitchFamily="34" charset="0"/>
              </a:rPr>
              <a:t>Datum ověření: 21. 11. 2011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80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 dle zákona 121/2000 Sb. (autorský zákon). Nesu veškerou právní odpovědnost za obsah a původ svého díla. Prohlašuji dále, že výše uvedený materiál jsem ověřil(a) 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ve výuce a provedl(a) o tom zápis do TK.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že </a:t>
            </a:r>
            <a:r>
              <a:rPr lang="cs-CZ" sz="1200" dirty="0" smtClean="0"/>
              <a:t>                    k </a:t>
            </a:r>
            <a:r>
              <a:rPr lang="cs-CZ" sz="1200" dirty="0" smtClean="0"/>
              <a:t>uvedeným účelům může být kýmkoliv zveřejňováno, používáno, upravováno a uchováváno.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None/>
            </a:pPr>
            <a:r>
              <a:rPr lang="cs-CZ" sz="1200" dirty="0" smtClean="0"/>
              <a:t>Datum:	</a:t>
            </a:r>
            <a:r>
              <a:rPr lang="cs-CZ" sz="1200" dirty="0" smtClean="0">
                <a:latin typeface="Arial" pitchFamily="34" charset="0"/>
              </a:rPr>
              <a:t> 21. 11. 2011 </a:t>
            </a:r>
            <a:r>
              <a:rPr lang="cs-CZ" sz="1200" dirty="0" smtClean="0"/>
              <a:t>		Podpis:</a:t>
            </a:r>
            <a:r>
              <a:rPr lang="cs-CZ" sz="700" dirty="0" smtClean="0"/>
              <a:t> 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7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soli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4400" dirty="0" smtClean="0"/>
              <a:t>Chemické sloučeniny složené </a:t>
            </a:r>
            <a:r>
              <a:rPr lang="cs-CZ" sz="4400" dirty="0" smtClean="0"/>
              <a:t>             z </a:t>
            </a:r>
            <a:r>
              <a:rPr lang="cs-CZ" sz="4400" dirty="0" smtClean="0"/>
              <a:t>kationtu kovů (popř. amonného kationtu NH</a:t>
            </a:r>
            <a:r>
              <a:rPr lang="cs-CZ" sz="4400" baseline="30000" dirty="0" smtClean="0"/>
              <a:t>4+</a:t>
            </a:r>
            <a:r>
              <a:rPr lang="cs-CZ" sz="4400" dirty="0" smtClean="0"/>
              <a:t>) </a:t>
            </a:r>
            <a:r>
              <a:rPr lang="cs-CZ" sz="4400" dirty="0" smtClean="0"/>
              <a:t>                   a </a:t>
            </a:r>
            <a:r>
              <a:rPr lang="cs-CZ" sz="4400" dirty="0" smtClean="0"/>
              <a:t>aniontu kyseliny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748464" y="630932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Sůl – chlorid sodný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/>
              <a:t>známý v běžném životě pod označením kuchyňská sůl a nejčastěji prostě sůl, je chemická sloučenina, vyskytující se </a:t>
            </a:r>
            <a:r>
              <a:rPr lang="cs-CZ" dirty="0" smtClean="0"/>
              <a:t>                          v </a:t>
            </a:r>
            <a:r>
              <a:rPr lang="cs-CZ" dirty="0" smtClean="0"/>
              <a:t>přírodě v podobě nerostu </a:t>
            </a:r>
            <a:r>
              <a:rPr lang="cs-CZ" b="1" dirty="0" err="1" smtClean="0"/>
              <a:t>halit</a:t>
            </a:r>
            <a:r>
              <a:rPr lang="cs-CZ" dirty="0" err="1" smtClean="0"/>
              <a:t>u</a:t>
            </a:r>
            <a:r>
              <a:rPr lang="cs-CZ" dirty="0" smtClean="0"/>
              <a:t>, známého též pod označením sůl kamenná. Je to velmi důležitá sloučenina potřebná pro životní funkce většiny organismů. Při </a:t>
            </a:r>
            <a:r>
              <a:rPr lang="cs-CZ" dirty="0" err="1" smtClean="0"/>
              <a:t>nahřátí</a:t>
            </a:r>
            <a:r>
              <a:rPr lang="cs-CZ" dirty="0" smtClean="0"/>
              <a:t> plamenem se sůl dá roztavit a uvolňuje přitom chlor.</a:t>
            </a:r>
          </a:p>
        </p:txBody>
      </p:sp>
      <p:pic>
        <p:nvPicPr>
          <p:cNvPr id="5122" name="Picture 2" descr="Vzh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88640"/>
            <a:ext cx="1524000" cy="847725"/>
          </a:xfrm>
          <a:prstGeom prst="rect">
            <a:avLst/>
          </a:prstGeom>
          <a:noFill/>
        </p:spPr>
      </p:pic>
      <p:pic>
        <p:nvPicPr>
          <p:cNvPr id="5124" name="Picture 4" descr="Struktur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188640"/>
            <a:ext cx="1143000" cy="118110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020272" y="6488668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Krystalický chlorid sodný je bezbarvý nebo bílý, průhledný, skelně lesklý a má krychlovou odlučnost.</a:t>
            </a:r>
          </a:p>
          <a:p>
            <a:endParaRPr lang="cs-CZ" dirty="0"/>
          </a:p>
        </p:txBody>
      </p:sp>
      <p:pic>
        <p:nvPicPr>
          <p:cNvPr id="4" name="Picture 6" descr="http://upload.wikimedia.org/wikipedia/commons/thumb/1/10/Halite_crystal.jpg/250px-Halite_cryst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140968"/>
            <a:ext cx="3131840" cy="3257116"/>
          </a:xfrm>
          <a:prstGeom prst="rect">
            <a:avLst/>
          </a:prstGeom>
          <a:noFill/>
        </p:spPr>
      </p:pic>
      <p:pic>
        <p:nvPicPr>
          <p:cNvPr id="22530" name="Picture 2" descr="http://upload.wikimedia.org/wikipedia/commons/thumb/c/ce/NaCl-zoutkristallen_op_Schott_Duran_100_ml.JPG/250px-NaCl-zoutkristallen_op_Schott_Duran_100_m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501008"/>
            <a:ext cx="3243047" cy="2438773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95536" y="6021288"/>
            <a:ext cx="3528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 smtClean="0"/>
              <a:t>Krystaly </a:t>
            </a:r>
            <a:r>
              <a:rPr lang="cs-CZ" dirty="0" err="1" smtClean="0"/>
              <a:t>NaCl</a:t>
            </a:r>
            <a:r>
              <a:rPr lang="cs-CZ" dirty="0" smtClean="0"/>
              <a:t> vzniklé odpařením vody z roztoku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Vzhledem k velké rozpustnosti ve vodě je většina chloridu sodného přítomného </a:t>
            </a:r>
            <a:r>
              <a:rPr lang="cs-CZ" dirty="0" smtClean="0"/>
              <a:t>                         na </a:t>
            </a:r>
            <a:r>
              <a:rPr lang="cs-CZ" dirty="0" smtClean="0"/>
              <a:t>Zemi obsažena v mořské vodě. Průměrná salinita mořské vody činí přibližně 3,5 %, </a:t>
            </a:r>
            <a:r>
              <a:rPr lang="cs-CZ" dirty="0" smtClean="0"/>
              <a:t>                              z </a:t>
            </a:r>
            <a:r>
              <a:rPr lang="cs-CZ" dirty="0" smtClean="0"/>
              <a:t>nichž připadá přibližně 2,7 % na </a:t>
            </a:r>
            <a:r>
              <a:rPr lang="cs-CZ" dirty="0" err="1" smtClean="0"/>
              <a:t>NaCl</a:t>
            </a:r>
            <a:r>
              <a:rPr lang="cs-CZ" dirty="0" smtClean="0"/>
              <a:t> (téměř 80 % soli obsažené v mořské vodě tvoří </a:t>
            </a:r>
            <a:r>
              <a:rPr lang="cs-CZ" dirty="0" err="1" smtClean="0"/>
              <a:t>NaCl</a:t>
            </a:r>
            <a:r>
              <a:rPr lang="cs-CZ" dirty="0" smtClean="0"/>
              <a:t>). Extrémním příkladem vysoce </a:t>
            </a:r>
            <a:r>
              <a:rPr lang="cs-CZ" dirty="0" err="1" smtClean="0"/>
              <a:t>salinitních</a:t>
            </a:r>
            <a:r>
              <a:rPr lang="cs-CZ" dirty="0" smtClean="0"/>
              <a:t> vod je Mrtvé moře, kde celkový obsah solí dosahuje hodnot až 35 %, kde je však obsah </a:t>
            </a:r>
            <a:r>
              <a:rPr lang="cs-CZ" dirty="0" err="1" smtClean="0"/>
              <a:t>NaCl</a:t>
            </a:r>
            <a:r>
              <a:rPr lang="cs-CZ" dirty="0" smtClean="0"/>
              <a:t> k jiným solím jen 30 %.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Pevný, krystalický chlorid sodný se nalézá </a:t>
            </a:r>
            <a:r>
              <a:rPr lang="cs-CZ" dirty="0" smtClean="0"/>
              <a:t>                             v </a:t>
            </a:r>
            <a:r>
              <a:rPr lang="cs-CZ" dirty="0" smtClean="0"/>
              <a:t>oblastech, kde v geologické minulosti Země došlo vysušení oddělené části moře nebo oceánu a následnému překrytí vrstvy solí jinými geologickými vrstvami. Tato ložiska soli jsou intenzivně těžena např. </a:t>
            </a:r>
            <a:r>
              <a:rPr lang="cs-CZ" dirty="0" smtClean="0"/>
              <a:t>                        v </a:t>
            </a:r>
            <a:r>
              <a:rPr lang="cs-CZ" dirty="0" smtClean="0"/>
              <a:t>Polsku nebo USA nebo Německu.</a:t>
            </a:r>
            <a:endParaRPr lang="cs-CZ" dirty="0"/>
          </a:p>
        </p:txBody>
      </p:sp>
      <p:pic>
        <p:nvPicPr>
          <p:cNvPr id="46082" name="Picture 2" descr="http://upload.wikimedia.org/wikipedia/commons/thumb/9/98/2007.10.09_Merkers_sodium_chloride_crystals.jpg/250px-2007.10.09_Merkers_sodium_chloride_crystal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63710" y="4869160"/>
            <a:ext cx="2189739" cy="164668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674845" y="6488668"/>
            <a:ext cx="3469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Solné doly v německém </a:t>
            </a:r>
            <a:r>
              <a:rPr lang="cs-CZ" dirty="0" err="1" smtClean="0"/>
              <a:t>Merkersu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Soli ale nejsou jen kuchyňská sůl…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soli představují velkou skupinu látek a </a:t>
            </a:r>
            <a:r>
              <a:rPr lang="cs-CZ" dirty="0" err="1" smtClean="0"/>
              <a:t>NaCl</a:t>
            </a:r>
            <a:r>
              <a:rPr lang="cs-CZ" dirty="0" smtClean="0"/>
              <a:t> je pouze jednou z nich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soli</a:t>
            </a:r>
            <a:r>
              <a:rPr lang="cs-CZ" dirty="0" smtClean="0"/>
              <a:t> </a:t>
            </a:r>
          </a:p>
          <a:p>
            <a:r>
              <a:rPr lang="cs-CZ" dirty="0" smtClean="0"/>
              <a:t>tvoří mnohé minerály</a:t>
            </a:r>
          </a:p>
          <a:p>
            <a:r>
              <a:rPr lang="cs-CZ" dirty="0" smtClean="0"/>
              <a:t>jsou příčinou slanosti vody </a:t>
            </a:r>
          </a:p>
          <a:p>
            <a:r>
              <a:rPr lang="cs-CZ" dirty="0" smtClean="0"/>
              <a:t>nezbytná složka potravy</a:t>
            </a:r>
          </a:p>
          <a:p>
            <a:r>
              <a:rPr lang="cs-CZ" dirty="0" smtClean="0"/>
              <a:t>surovina pro výrobu kovů a chemických látek, stavebních materiálů, průmyslových hnojiv aj.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676456" y="6381328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Společné znaky většiny solí: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přírodě se vyskytují v krystalové formě</a:t>
            </a:r>
          </a:p>
          <a:p>
            <a:pPr algn="just"/>
            <a:r>
              <a:rPr lang="cs-CZ" dirty="0" smtClean="0"/>
              <a:t>mají </a:t>
            </a:r>
            <a:r>
              <a:rPr lang="cs-CZ" dirty="0" smtClean="0"/>
              <a:t>krystaly složení z iontů, což je příčinou jejich vysoké teploty tání a velké teploty varu</a:t>
            </a:r>
          </a:p>
          <a:p>
            <a:pPr algn="just"/>
            <a:r>
              <a:rPr lang="cs-CZ" dirty="0" smtClean="0"/>
              <a:t>v pevném skupenství </a:t>
            </a:r>
            <a:r>
              <a:rPr lang="cs-CZ" dirty="0" smtClean="0"/>
              <a:t>nevedou </a:t>
            </a:r>
            <a:r>
              <a:rPr lang="cs-CZ" dirty="0" smtClean="0"/>
              <a:t>elektrický proud, avšak jejich vodný roztok nebo tavenina elektrický proud vede </a:t>
            </a:r>
          </a:p>
          <a:p>
            <a:pPr algn="just">
              <a:buNone/>
            </a:pPr>
            <a:r>
              <a:rPr lang="cs-CZ" dirty="0" smtClean="0"/>
              <a:t>	vedení elektrického proudu umožňují ionty volně se pohybující v tavenině či roztoku</a:t>
            </a:r>
          </a:p>
          <a:p>
            <a:pPr algn="just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676456" y="630932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jakým chemickým názvem se nazývá tzv. kuchyňská sůl?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co je sůl (obecně) z chemického pohledu?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význam a využití solí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vyjmenuj společné vlastnosti solí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72400" y="321297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Ř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530120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Ř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72400" y="436510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Ř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00392" y="1628800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Ř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zápis do sešitu: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	soli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748464" cy="5257800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Chemické sloučeniny složené z kationtu kovů (popř. amonného kationtu NH</a:t>
            </a:r>
            <a:r>
              <a:rPr lang="cs-CZ" b="1" baseline="30000" dirty="0" smtClean="0"/>
              <a:t>4+</a:t>
            </a:r>
            <a:r>
              <a:rPr lang="cs-CZ" b="1" dirty="0" smtClean="0"/>
              <a:t>)</a:t>
            </a:r>
            <a:r>
              <a:rPr lang="cs-CZ" b="1" baseline="30000" dirty="0" smtClean="0"/>
              <a:t> </a:t>
            </a:r>
            <a:r>
              <a:rPr lang="cs-CZ" b="1" baseline="30000" dirty="0" smtClean="0"/>
              <a:t>                              </a:t>
            </a:r>
            <a:r>
              <a:rPr lang="cs-CZ" b="1" dirty="0" smtClean="0"/>
              <a:t>a </a:t>
            </a:r>
            <a:r>
              <a:rPr lang="cs-CZ" b="1" dirty="0" smtClean="0"/>
              <a:t>aniontu kyseliny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nejznámějším zástupcem sůl kuchyňská – </a:t>
            </a:r>
            <a:r>
              <a:rPr lang="cs-CZ" dirty="0" err="1" smtClean="0"/>
              <a:t>NaC</a:t>
            </a:r>
            <a:r>
              <a:rPr lang="cs-CZ" dirty="0" err="1" smtClean="0">
                <a:latin typeface="Bell MT" pitchFamily="18" charset="0"/>
              </a:rPr>
              <a:t>l</a:t>
            </a:r>
            <a:endParaRPr lang="cs-CZ" dirty="0" smtClean="0">
              <a:latin typeface="Bell MT" pitchFamily="18" charset="0"/>
            </a:endParaRPr>
          </a:p>
          <a:p>
            <a:r>
              <a:rPr lang="cs-CZ" dirty="0" smtClean="0"/>
              <a:t>tvoří mnohé minerály</a:t>
            </a:r>
          </a:p>
          <a:p>
            <a:r>
              <a:rPr lang="cs-CZ" dirty="0" smtClean="0"/>
              <a:t>jsou příčinou slanosti vody, nezbytnou složkou potravy</a:t>
            </a:r>
          </a:p>
          <a:p>
            <a:r>
              <a:rPr lang="cs-CZ" dirty="0" smtClean="0"/>
              <a:t>surovina pro výrobu kovů a chemických látek, stavebních materiálů, průmyslových hnojiv aj.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PŘÍPRAVA SOLÍ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neutralizace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 noChangeArrowheads="1"/>
          </p:cNvSpPr>
          <p:nvPr>
            <p:ph idx="1"/>
          </p:nvPr>
        </p:nvSpPr>
        <p:spPr bwMode="auto">
          <a:xfrm>
            <a:off x="304800" y="1554162"/>
            <a:ext cx="8371656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Franklin Gothic Book" pitchFamily="34" charset="0"/>
              </a:rPr>
              <a:t>reakce kyseliny s hydroxidem, při které vzniká sůl a voda</a:t>
            </a:r>
            <a:endParaRPr lang="cs-CZ" dirty="0">
              <a:latin typeface="Franklin Gothic Book" pitchFamily="34" charset="0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691680" y="3501008"/>
            <a:ext cx="481734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 </a:t>
            </a:r>
            <a:r>
              <a:rPr lang="cs-CZ" sz="2800" dirty="0" err="1">
                <a:latin typeface="Franklin Gothic Book" pitchFamily="34" charset="0"/>
              </a:rPr>
              <a:t>HCl</a:t>
            </a:r>
            <a:r>
              <a:rPr lang="cs-CZ" sz="2800" dirty="0">
                <a:latin typeface="Franklin Gothic Book" pitchFamily="34" charset="0"/>
              </a:rPr>
              <a:t> + </a:t>
            </a:r>
            <a:r>
              <a:rPr lang="cs-CZ" sz="2800" dirty="0" err="1">
                <a:latin typeface="Franklin Gothic Book" pitchFamily="34" charset="0"/>
              </a:rPr>
              <a:t>NaOH</a:t>
            </a:r>
            <a:r>
              <a:rPr lang="cs-CZ" sz="2800" dirty="0">
                <a:latin typeface="Franklin Gothic Book" pitchFamily="34" charset="0"/>
              </a:rPr>
              <a:t> </a:t>
            </a:r>
            <a:r>
              <a:rPr lang="cs-CZ" sz="2800" dirty="0" smtClean="0">
                <a:latin typeface="Franklin Gothic Book" pitchFamily="34" charset="0"/>
              </a:rPr>
              <a:t>   →</a:t>
            </a:r>
            <a:r>
              <a:rPr lang="cs-CZ" sz="2800" dirty="0">
                <a:latin typeface="Franklin Gothic Book" pitchFamily="34" charset="0"/>
              </a:rPr>
              <a:t>	 </a:t>
            </a:r>
            <a:r>
              <a:rPr lang="cs-CZ" sz="2800" dirty="0" err="1" smtClean="0">
                <a:latin typeface="Franklin Gothic Book" pitchFamily="34" charset="0"/>
              </a:rPr>
              <a:t>NaCl</a:t>
            </a:r>
            <a:r>
              <a:rPr lang="cs-CZ" sz="2800" dirty="0" smtClean="0">
                <a:latin typeface="Franklin Gothic Book" pitchFamily="34" charset="0"/>
              </a:rPr>
              <a:t> + H</a:t>
            </a:r>
            <a:r>
              <a:rPr lang="cs-CZ" sz="2800" baseline="-25000" dirty="0" smtClean="0">
                <a:latin typeface="Franklin Gothic Book" pitchFamily="34" charset="0"/>
              </a:rPr>
              <a:t>2</a:t>
            </a:r>
            <a:r>
              <a:rPr lang="cs-CZ" sz="2800" dirty="0" smtClean="0">
                <a:latin typeface="Franklin Gothic Book" pitchFamily="34" charset="0"/>
              </a:rPr>
              <a:t>O</a:t>
            </a:r>
            <a:endParaRPr lang="cs-CZ" sz="2800" dirty="0">
              <a:latin typeface="Franklin Gothic Boo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4509120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úkol: </a:t>
            </a:r>
            <a:r>
              <a:rPr lang="cs-CZ" sz="3200" dirty="0" smtClean="0"/>
              <a:t>pojmenuj reaktanty a produkty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5445224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alibri" pitchFamily="34" charset="0"/>
                <a:cs typeface="Calibri" pitchFamily="34" charset="0"/>
              </a:rPr>
              <a:t>reaktanty - kyselina chlorovodíková + hydroxid sodný</a:t>
            </a:r>
          </a:p>
          <a:p>
            <a:r>
              <a:rPr lang="cs-CZ" sz="3200" dirty="0" smtClean="0">
                <a:latin typeface="Calibri" pitchFamily="34" charset="0"/>
                <a:cs typeface="Calibri" pitchFamily="34" charset="0"/>
              </a:rPr>
              <a:t>produkty – chlorid sodný + voda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reakce kovů s kyselinou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187624" y="3140968"/>
            <a:ext cx="644479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err="1">
                <a:latin typeface="Franklin Gothic Book" pitchFamily="34" charset="0"/>
              </a:rPr>
              <a:t>Zn</a:t>
            </a:r>
            <a:r>
              <a:rPr lang="cs-CZ" sz="4000" dirty="0">
                <a:latin typeface="Franklin Gothic Book" pitchFamily="34" charset="0"/>
              </a:rPr>
              <a:t> + H</a:t>
            </a:r>
            <a:r>
              <a:rPr lang="cs-CZ" sz="4000" baseline="-25000" dirty="0">
                <a:latin typeface="Franklin Gothic Book" pitchFamily="34" charset="0"/>
              </a:rPr>
              <a:t>2</a:t>
            </a:r>
            <a:r>
              <a:rPr lang="cs-CZ" sz="4000" dirty="0">
                <a:latin typeface="Franklin Gothic Book" pitchFamily="34" charset="0"/>
              </a:rPr>
              <a:t>SO</a:t>
            </a:r>
            <a:r>
              <a:rPr lang="cs-CZ" sz="4000" baseline="-25000" dirty="0">
                <a:latin typeface="Franklin Gothic Book" pitchFamily="34" charset="0"/>
              </a:rPr>
              <a:t>4</a:t>
            </a:r>
            <a:r>
              <a:rPr lang="cs-CZ" sz="4000" dirty="0">
                <a:latin typeface="Franklin Gothic Book" pitchFamily="34" charset="0"/>
              </a:rPr>
              <a:t>	</a:t>
            </a:r>
            <a:r>
              <a:rPr lang="cs-CZ" sz="4000" dirty="0" smtClean="0">
                <a:latin typeface="Franklin Gothic Book" pitchFamily="34" charset="0"/>
              </a:rPr>
              <a:t>→  H</a:t>
            </a:r>
            <a:r>
              <a:rPr lang="cs-CZ" sz="4000" baseline="-25000" dirty="0" smtClean="0">
                <a:latin typeface="Franklin Gothic Book" pitchFamily="34" charset="0"/>
              </a:rPr>
              <a:t>2</a:t>
            </a:r>
            <a:r>
              <a:rPr lang="cs-CZ" sz="4000" dirty="0" smtClean="0">
                <a:latin typeface="Franklin Gothic Book" pitchFamily="34" charset="0"/>
              </a:rPr>
              <a:t> </a:t>
            </a:r>
            <a:r>
              <a:rPr lang="cs-CZ" sz="4000" dirty="0">
                <a:latin typeface="Franklin Gothic Book" pitchFamily="34" charset="0"/>
              </a:rPr>
              <a:t>+ ZnSO</a:t>
            </a:r>
            <a:r>
              <a:rPr lang="cs-CZ" sz="4000" baseline="-25000" dirty="0">
                <a:latin typeface="Franklin Gothic Book" pitchFamily="34" charset="0"/>
              </a:rPr>
              <a:t>4</a:t>
            </a:r>
            <a:endParaRPr lang="cs-CZ" sz="4000" dirty="0">
              <a:latin typeface="Franklin Gothic Book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08275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i-FI" dirty="0" smtClean="0"/>
              <a:t> reakce oxidu kovu s kyselinou</a:t>
            </a:r>
            <a:br>
              <a:rPr lang="fi-FI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1043608" y="2564904"/>
            <a:ext cx="723787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err="1">
                <a:latin typeface="Franklin Gothic Book" pitchFamily="34" charset="0"/>
              </a:rPr>
              <a:t>CaO</a:t>
            </a:r>
            <a:r>
              <a:rPr lang="cs-CZ" sz="4000" dirty="0">
                <a:latin typeface="Franklin Gothic Book" pitchFamily="34" charset="0"/>
              </a:rPr>
              <a:t> + </a:t>
            </a:r>
            <a:r>
              <a:rPr lang="cs-CZ" sz="4000" dirty="0" smtClean="0">
                <a:latin typeface="Franklin Gothic Book" pitchFamily="34" charset="0"/>
              </a:rPr>
              <a:t>2HNO</a:t>
            </a:r>
            <a:r>
              <a:rPr lang="cs-CZ" sz="4000" baseline="-25000" dirty="0" smtClean="0">
                <a:latin typeface="Franklin Gothic Book" pitchFamily="34" charset="0"/>
              </a:rPr>
              <a:t>3</a:t>
            </a:r>
            <a:r>
              <a:rPr lang="cs-CZ" sz="4000" dirty="0">
                <a:latin typeface="Franklin Gothic Book" pitchFamily="34" charset="0"/>
              </a:rPr>
              <a:t> </a:t>
            </a:r>
            <a:r>
              <a:rPr lang="cs-CZ" sz="4000" dirty="0" smtClean="0">
                <a:latin typeface="Franklin Gothic Book" pitchFamily="34" charset="0"/>
              </a:rPr>
              <a:t>→ H</a:t>
            </a:r>
            <a:r>
              <a:rPr lang="cs-CZ" sz="4000" baseline="-25000" dirty="0" smtClean="0">
                <a:latin typeface="Franklin Gothic Book" pitchFamily="34" charset="0"/>
              </a:rPr>
              <a:t>2</a:t>
            </a:r>
            <a:r>
              <a:rPr lang="cs-CZ" sz="4000" dirty="0" smtClean="0">
                <a:latin typeface="Franklin Gothic Book" pitchFamily="34" charset="0"/>
              </a:rPr>
              <a:t>O </a:t>
            </a:r>
            <a:r>
              <a:rPr lang="cs-CZ" sz="4000" dirty="0">
                <a:latin typeface="Franklin Gothic Book" pitchFamily="34" charset="0"/>
              </a:rPr>
              <a:t>+ Ca(NO</a:t>
            </a:r>
            <a:r>
              <a:rPr lang="cs-CZ" sz="4000" baseline="-25000" dirty="0">
                <a:latin typeface="Franklin Gothic Book" pitchFamily="34" charset="0"/>
              </a:rPr>
              <a:t>3</a:t>
            </a:r>
            <a:r>
              <a:rPr lang="cs-CZ" sz="4000" dirty="0">
                <a:latin typeface="Franklin Gothic Book" pitchFamily="34" charset="0"/>
              </a:rPr>
              <a:t>)</a:t>
            </a:r>
            <a:r>
              <a:rPr lang="cs-CZ" sz="4000" baseline="-25000" dirty="0">
                <a:latin typeface="Franklin Gothic Book" pitchFamily="34" charset="0"/>
              </a:rPr>
              <a:t>2</a:t>
            </a:r>
            <a:endParaRPr lang="cs-CZ" sz="4000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slučování kovu a nekovu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1763688" y="2492896"/>
            <a:ext cx="468846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Franklin Gothic Book" pitchFamily="34" charset="0"/>
              </a:rPr>
              <a:t>	</a:t>
            </a:r>
            <a:r>
              <a:rPr lang="cs-CZ" sz="4000" dirty="0" err="1">
                <a:latin typeface="Franklin Gothic Book" pitchFamily="34" charset="0"/>
              </a:rPr>
              <a:t>Fe</a:t>
            </a:r>
            <a:r>
              <a:rPr lang="cs-CZ" sz="4000" dirty="0">
                <a:latin typeface="Franklin Gothic Book" pitchFamily="34" charset="0"/>
              </a:rPr>
              <a:t> + </a:t>
            </a:r>
            <a:r>
              <a:rPr lang="cs-CZ" sz="4000" dirty="0" smtClean="0">
                <a:latin typeface="Franklin Gothic Book" pitchFamily="34" charset="0"/>
              </a:rPr>
              <a:t>S   →</a:t>
            </a:r>
            <a:r>
              <a:rPr lang="cs-CZ" sz="4000" dirty="0">
                <a:latin typeface="Franklin Gothic Book" pitchFamily="34" charset="0"/>
              </a:rPr>
              <a:t>	</a:t>
            </a:r>
            <a:r>
              <a:rPr lang="cs-CZ" sz="4000" dirty="0" err="1">
                <a:latin typeface="Franklin Gothic Book" pitchFamily="34" charset="0"/>
              </a:rPr>
              <a:t>FeS</a:t>
            </a:r>
            <a:endParaRPr lang="cs-CZ" sz="4000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reakce oxidu nekovu s hydroxidem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251520" y="2276872"/>
            <a:ext cx="755687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>
                <a:latin typeface="Franklin Gothic Book" pitchFamily="34" charset="0"/>
              </a:rPr>
              <a:t>CO</a:t>
            </a:r>
            <a:r>
              <a:rPr lang="cs-CZ" sz="4000" baseline="-25000" dirty="0">
                <a:latin typeface="Franklin Gothic Book" pitchFamily="34" charset="0"/>
              </a:rPr>
              <a:t>2</a:t>
            </a:r>
            <a:r>
              <a:rPr lang="cs-CZ" sz="4000" dirty="0">
                <a:latin typeface="Franklin Gothic Book" pitchFamily="34" charset="0"/>
              </a:rPr>
              <a:t> + 2KOH	</a:t>
            </a:r>
            <a:r>
              <a:rPr lang="cs-CZ" sz="4000" dirty="0" smtClean="0">
                <a:latin typeface="Franklin Gothic Book" pitchFamily="34" charset="0"/>
              </a:rPr>
              <a:t>    →</a:t>
            </a:r>
            <a:r>
              <a:rPr lang="cs-CZ" sz="4000" dirty="0">
                <a:latin typeface="Franklin Gothic Book" pitchFamily="34" charset="0"/>
              </a:rPr>
              <a:t>	H</a:t>
            </a:r>
            <a:r>
              <a:rPr lang="cs-CZ" sz="4000" baseline="-25000" dirty="0">
                <a:latin typeface="Franklin Gothic Book" pitchFamily="34" charset="0"/>
              </a:rPr>
              <a:t>2</a:t>
            </a:r>
            <a:r>
              <a:rPr lang="cs-CZ" sz="4000" dirty="0">
                <a:latin typeface="Franklin Gothic Book" pitchFamily="34" charset="0"/>
              </a:rPr>
              <a:t>O + K</a:t>
            </a:r>
            <a:r>
              <a:rPr lang="cs-CZ" sz="4000" baseline="-25000" dirty="0">
                <a:latin typeface="Franklin Gothic Book" pitchFamily="34" charset="0"/>
              </a:rPr>
              <a:t>2</a:t>
            </a:r>
            <a:r>
              <a:rPr lang="cs-CZ" sz="4000" dirty="0">
                <a:latin typeface="Franklin Gothic Book" pitchFamily="34" charset="0"/>
              </a:rPr>
              <a:t>CO</a:t>
            </a:r>
            <a:r>
              <a:rPr lang="cs-CZ" sz="4000" baseline="-25000" dirty="0">
                <a:latin typeface="Franklin Gothic Book" pitchFamily="34" charset="0"/>
              </a:rPr>
              <a:t>3</a:t>
            </a:r>
            <a:endParaRPr lang="cs-CZ" sz="4000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reakce oxidu kovu s oxidem nekovu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2339752" y="2204864"/>
            <a:ext cx="511229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err="1">
                <a:latin typeface="Franklin Gothic Book" pitchFamily="34" charset="0"/>
              </a:rPr>
              <a:t>CaO</a:t>
            </a:r>
            <a:r>
              <a:rPr lang="cs-CZ" sz="4000" dirty="0">
                <a:latin typeface="Franklin Gothic Book" pitchFamily="34" charset="0"/>
              </a:rPr>
              <a:t> + CO</a:t>
            </a:r>
            <a:r>
              <a:rPr lang="cs-CZ" sz="4000" baseline="-25000" dirty="0">
                <a:latin typeface="Franklin Gothic Book" pitchFamily="34" charset="0"/>
              </a:rPr>
              <a:t>2</a:t>
            </a:r>
            <a:r>
              <a:rPr lang="cs-CZ" sz="4000" dirty="0">
                <a:latin typeface="Franklin Gothic Book" pitchFamily="34" charset="0"/>
              </a:rPr>
              <a:t>	</a:t>
            </a:r>
            <a:r>
              <a:rPr lang="cs-CZ" sz="4000" dirty="0" smtClean="0">
                <a:latin typeface="Franklin Gothic Book" pitchFamily="34" charset="0"/>
              </a:rPr>
              <a:t>→  CaCO</a:t>
            </a:r>
            <a:r>
              <a:rPr lang="cs-CZ" sz="4000" baseline="-25000" dirty="0" smtClean="0">
                <a:latin typeface="Franklin Gothic Book" pitchFamily="34" charset="0"/>
              </a:rPr>
              <a:t>3</a:t>
            </a:r>
            <a:endParaRPr lang="cs-CZ" sz="4000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vzájemná reakce solí (srážecí reakce)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1043608" y="2276872"/>
            <a:ext cx="662809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err="1">
                <a:latin typeface="Franklin Gothic Book" pitchFamily="34" charset="0"/>
              </a:rPr>
              <a:t>KBr</a:t>
            </a:r>
            <a:r>
              <a:rPr lang="cs-CZ" sz="4000" dirty="0">
                <a:latin typeface="Franklin Gothic Book" pitchFamily="34" charset="0"/>
              </a:rPr>
              <a:t> + </a:t>
            </a:r>
            <a:r>
              <a:rPr lang="cs-CZ" sz="4000" dirty="0" smtClean="0">
                <a:latin typeface="Franklin Gothic Book" pitchFamily="34" charset="0"/>
              </a:rPr>
              <a:t>AgNO</a:t>
            </a:r>
            <a:r>
              <a:rPr lang="cs-CZ" sz="4000" baseline="-25000" dirty="0" smtClean="0">
                <a:latin typeface="Franklin Gothic Book" pitchFamily="34" charset="0"/>
              </a:rPr>
              <a:t>3   </a:t>
            </a:r>
            <a:r>
              <a:rPr lang="cs-CZ" sz="4000" dirty="0" smtClean="0">
                <a:latin typeface="Franklin Gothic Book" pitchFamily="34" charset="0"/>
              </a:rPr>
              <a:t>→</a:t>
            </a:r>
            <a:r>
              <a:rPr lang="cs-CZ" sz="4000" dirty="0">
                <a:latin typeface="Franklin Gothic Book" pitchFamily="34" charset="0"/>
              </a:rPr>
              <a:t>	KNO</a:t>
            </a:r>
            <a:r>
              <a:rPr lang="cs-CZ" sz="4000" baseline="-25000" dirty="0">
                <a:latin typeface="Franklin Gothic Book" pitchFamily="34" charset="0"/>
              </a:rPr>
              <a:t>3</a:t>
            </a:r>
            <a:r>
              <a:rPr lang="cs-CZ" sz="4000" dirty="0">
                <a:latin typeface="Franklin Gothic Book" pitchFamily="34" charset="0"/>
              </a:rPr>
              <a:t> + </a:t>
            </a:r>
            <a:r>
              <a:rPr lang="cs-CZ" sz="4000" dirty="0" err="1">
                <a:latin typeface="Franklin Gothic Book" pitchFamily="34" charset="0"/>
              </a:rPr>
              <a:t>AgBr</a:t>
            </a:r>
            <a:endParaRPr lang="cs-CZ" sz="4000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zápis do sešitu: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Příprava solí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395288" y="5084763"/>
            <a:ext cx="8229600" cy="49974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pPr eaLnBrk="1" hangingPunct="1"/>
            <a:endParaRPr lang="cs-CZ" dirty="0" smtClean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611188" y="1341438"/>
            <a:ext cx="21574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 dirty="0">
                <a:latin typeface="Franklin Gothic Book" pitchFamily="34" charset="0"/>
              </a:rPr>
              <a:t> neutralizace</a:t>
            </a: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4932363" y="2133600"/>
            <a:ext cx="50323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2700338" y="1773238"/>
            <a:ext cx="481734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 </a:t>
            </a:r>
            <a:r>
              <a:rPr lang="cs-CZ" sz="2800" dirty="0" err="1">
                <a:latin typeface="Franklin Gothic Book" pitchFamily="34" charset="0"/>
              </a:rPr>
              <a:t>HCl</a:t>
            </a:r>
            <a:r>
              <a:rPr lang="cs-CZ" sz="2800" dirty="0">
                <a:latin typeface="Franklin Gothic Book" pitchFamily="34" charset="0"/>
              </a:rPr>
              <a:t> + </a:t>
            </a:r>
            <a:r>
              <a:rPr lang="cs-CZ" sz="2800" dirty="0" err="1">
                <a:latin typeface="Franklin Gothic Book" pitchFamily="34" charset="0"/>
              </a:rPr>
              <a:t>NaOH</a:t>
            </a:r>
            <a:r>
              <a:rPr lang="cs-CZ" sz="2800" dirty="0">
                <a:latin typeface="Franklin Gothic Book" pitchFamily="34" charset="0"/>
              </a:rPr>
              <a:t> 	 </a:t>
            </a:r>
            <a:r>
              <a:rPr lang="cs-CZ" sz="2800" dirty="0" err="1" smtClean="0">
                <a:latin typeface="Franklin Gothic Book" pitchFamily="34" charset="0"/>
              </a:rPr>
              <a:t>NaCl</a:t>
            </a:r>
            <a:r>
              <a:rPr lang="cs-CZ" sz="2800" dirty="0" smtClean="0">
                <a:latin typeface="Franklin Gothic Book" pitchFamily="34" charset="0"/>
              </a:rPr>
              <a:t> + H</a:t>
            </a:r>
            <a:r>
              <a:rPr lang="cs-CZ" sz="2800" baseline="-25000" dirty="0" smtClean="0">
                <a:latin typeface="Franklin Gothic Book" pitchFamily="34" charset="0"/>
              </a:rPr>
              <a:t>2</a:t>
            </a:r>
            <a:r>
              <a:rPr lang="cs-CZ" sz="2800" dirty="0" smtClean="0">
                <a:latin typeface="Franklin Gothic Book" pitchFamily="34" charset="0"/>
              </a:rPr>
              <a:t>O</a:t>
            </a:r>
            <a:endParaRPr lang="cs-CZ" sz="2800" dirty="0">
              <a:latin typeface="Franklin Gothic Book" pitchFamily="34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684213" y="2565400"/>
            <a:ext cx="37941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 dirty="0">
                <a:latin typeface="Franklin Gothic Book" pitchFamily="34" charset="0"/>
              </a:rPr>
              <a:t> reakce kovů s kyselinou</a:t>
            </a: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4859338" y="3429000"/>
            <a:ext cx="5048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2843213" y="3141663"/>
            <a:ext cx="45259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 err="1">
                <a:latin typeface="Franklin Gothic Book" pitchFamily="34" charset="0"/>
              </a:rPr>
              <a:t>Zn</a:t>
            </a:r>
            <a:r>
              <a:rPr lang="cs-CZ" sz="2800" dirty="0">
                <a:latin typeface="Franklin Gothic Book" pitchFamily="34" charset="0"/>
              </a:rPr>
              <a:t> + H</a:t>
            </a:r>
            <a:r>
              <a:rPr lang="cs-CZ" sz="2800" baseline="-25000" dirty="0">
                <a:latin typeface="Franklin Gothic Book" pitchFamily="34" charset="0"/>
              </a:rPr>
              <a:t>2</a:t>
            </a:r>
            <a:r>
              <a:rPr lang="cs-CZ" sz="2800" dirty="0">
                <a:latin typeface="Franklin Gothic Book" pitchFamily="34" charset="0"/>
              </a:rPr>
              <a:t>SO</a:t>
            </a:r>
            <a:r>
              <a:rPr lang="cs-CZ" sz="2800" baseline="-25000" dirty="0">
                <a:latin typeface="Franklin Gothic Book" pitchFamily="34" charset="0"/>
              </a:rPr>
              <a:t>4</a:t>
            </a:r>
            <a:r>
              <a:rPr lang="cs-CZ" sz="2800" dirty="0">
                <a:latin typeface="Franklin Gothic Book" pitchFamily="34" charset="0"/>
              </a:rPr>
              <a:t>		H</a:t>
            </a:r>
            <a:r>
              <a:rPr lang="cs-CZ" sz="2800" baseline="-25000" dirty="0">
                <a:latin typeface="Franklin Gothic Book" pitchFamily="34" charset="0"/>
              </a:rPr>
              <a:t>2</a:t>
            </a:r>
            <a:r>
              <a:rPr lang="cs-CZ" sz="2800" dirty="0">
                <a:latin typeface="Franklin Gothic Book" pitchFamily="34" charset="0"/>
              </a:rPr>
              <a:t> + ZnSO</a:t>
            </a:r>
            <a:r>
              <a:rPr lang="cs-CZ" sz="2800" baseline="-25000" dirty="0">
                <a:latin typeface="Franklin Gothic Book" pitchFamily="34" charset="0"/>
              </a:rPr>
              <a:t>4</a:t>
            </a:r>
            <a:endParaRPr lang="cs-CZ" sz="2800" dirty="0">
              <a:latin typeface="Franklin Gothic Book" pitchFamily="34" charset="0"/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611188" y="4005263"/>
            <a:ext cx="46751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 dirty="0">
                <a:latin typeface="Franklin Gothic Book" pitchFamily="34" charset="0"/>
              </a:rPr>
              <a:t> reakce oxidu kovu s kyselinou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2699792" y="4509120"/>
            <a:ext cx="5175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 err="1">
                <a:latin typeface="Franklin Gothic Book" pitchFamily="34" charset="0"/>
              </a:rPr>
              <a:t>CaO</a:t>
            </a:r>
            <a:r>
              <a:rPr lang="cs-CZ" sz="2800" dirty="0">
                <a:latin typeface="Franklin Gothic Book" pitchFamily="34" charset="0"/>
              </a:rPr>
              <a:t> + 2HNO</a:t>
            </a:r>
            <a:r>
              <a:rPr lang="cs-CZ" sz="2800" baseline="-25000" dirty="0">
                <a:latin typeface="Franklin Gothic Book" pitchFamily="34" charset="0"/>
              </a:rPr>
              <a:t>3</a:t>
            </a:r>
            <a:r>
              <a:rPr lang="cs-CZ" sz="2800" dirty="0">
                <a:latin typeface="Franklin Gothic Book" pitchFamily="34" charset="0"/>
              </a:rPr>
              <a:t>	H</a:t>
            </a:r>
            <a:r>
              <a:rPr lang="cs-CZ" sz="2800" baseline="-25000" dirty="0">
                <a:latin typeface="Franklin Gothic Book" pitchFamily="34" charset="0"/>
              </a:rPr>
              <a:t>2</a:t>
            </a:r>
            <a:r>
              <a:rPr lang="cs-CZ" sz="2800" dirty="0">
                <a:latin typeface="Franklin Gothic Book" pitchFamily="34" charset="0"/>
              </a:rPr>
              <a:t>O + Ca(NO</a:t>
            </a:r>
            <a:r>
              <a:rPr lang="cs-CZ" sz="2800" baseline="-25000" dirty="0">
                <a:latin typeface="Franklin Gothic Book" pitchFamily="34" charset="0"/>
              </a:rPr>
              <a:t>3</a:t>
            </a:r>
            <a:r>
              <a:rPr lang="cs-CZ" sz="2800" dirty="0">
                <a:latin typeface="Franklin Gothic Book" pitchFamily="34" charset="0"/>
              </a:rPr>
              <a:t>)</a:t>
            </a:r>
            <a:r>
              <a:rPr lang="cs-CZ" sz="2800" baseline="-25000" dirty="0">
                <a:latin typeface="Franklin Gothic Book" pitchFamily="34" charset="0"/>
              </a:rPr>
              <a:t>2</a:t>
            </a:r>
            <a:endParaRPr lang="cs-CZ" sz="2800" dirty="0">
              <a:latin typeface="Franklin Gothic Book" pitchFamily="34" charset="0"/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4932363" y="4797425"/>
            <a:ext cx="50323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Obdélník 16"/>
          <p:cNvSpPr>
            <a:spLocks noChangeArrowheads="1"/>
          </p:cNvSpPr>
          <p:nvPr/>
        </p:nvSpPr>
        <p:spPr bwMode="auto">
          <a:xfrm>
            <a:off x="611188" y="5300663"/>
            <a:ext cx="3903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 dirty="0">
                <a:latin typeface="Franklin Gothic Book" pitchFamily="34" charset="0"/>
              </a:rPr>
              <a:t> slučování kovu a nekovu</a:t>
            </a: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2916238" y="5805488"/>
            <a:ext cx="35226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Franklin Gothic Book" pitchFamily="34" charset="0"/>
              </a:rPr>
              <a:t>	</a:t>
            </a:r>
            <a:r>
              <a:rPr lang="cs-CZ" sz="2800" dirty="0" err="1">
                <a:latin typeface="Franklin Gothic Book" pitchFamily="34" charset="0"/>
              </a:rPr>
              <a:t>Fe</a:t>
            </a:r>
            <a:r>
              <a:rPr lang="cs-CZ" sz="2800" dirty="0">
                <a:latin typeface="Franklin Gothic Book" pitchFamily="34" charset="0"/>
              </a:rPr>
              <a:t> + S	</a:t>
            </a:r>
            <a:r>
              <a:rPr lang="cs-CZ" sz="2800" dirty="0" err="1">
                <a:latin typeface="Franklin Gothic Book" pitchFamily="34" charset="0"/>
              </a:rPr>
              <a:t>FeS</a:t>
            </a:r>
            <a:endParaRPr lang="cs-CZ" sz="2800" dirty="0">
              <a:latin typeface="Franklin Gothic Book" pitchFamily="34" charset="0"/>
            </a:endParaRPr>
          </a:p>
        </p:txBody>
      </p:sp>
      <p:cxnSp>
        <p:nvCxnSpPr>
          <p:cNvPr id="19" name="Přímá spojovací šipka 18"/>
          <p:cNvCxnSpPr/>
          <p:nvPr/>
        </p:nvCxnSpPr>
        <p:spPr>
          <a:xfrm>
            <a:off x="5003800" y="6092825"/>
            <a:ext cx="5048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3" grpId="0"/>
      <p:bldP spid="14" grpId="0"/>
      <p:bldP spid="15" grpId="0"/>
      <p:bldP spid="17" grpId="0"/>
      <p:bldP spid="1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3059113" y="2276475"/>
            <a:ext cx="47371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Franklin Gothic Book" pitchFamily="34" charset="0"/>
              </a:rPr>
              <a:t>CO</a:t>
            </a:r>
            <a:r>
              <a:rPr lang="cs-CZ" sz="2800" baseline="-25000" dirty="0">
                <a:latin typeface="Franklin Gothic Book" pitchFamily="34" charset="0"/>
              </a:rPr>
              <a:t>2</a:t>
            </a:r>
            <a:r>
              <a:rPr lang="cs-CZ" sz="2800" dirty="0">
                <a:latin typeface="Franklin Gothic Book" pitchFamily="34" charset="0"/>
              </a:rPr>
              <a:t> + 2KOH		H</a:t>
            </a:r>
            <a:r>
              <a:rPr lang="cs-CZ" sz="2800" baseline="-25000" dirty="0">
                <a:latin typeface="Franklin Gothic Book" pitchFamily="34" charset="0"/>
              </a:rPr>
              <a:t>2</a:t>
            </a:r>
            <a:r>
              <a:rPr lang="cs-CZ" sz="2800" dirty="0">
                <a:latin typeface="Franklin Gothic Book" pitchFamily="34" charset="0"/>
              </a:rPr>
              <a:t>O + K</a:t>
            </a:r>
            <a:r>
              <a:rPr lang="cs-CZ" sz="2800" baseline="-25000" dirty="0">
                <a:latin typeface="Franklin Gothic Book" pitchFamily="34" charset="0"/>
              </a:rPr>
              <a:t>2</a:t>
            </a:r>
            <a:r>
              <a:rPr lang="cs-CZ" sz="2800" dirty="0">
                <a:latin typeface="Franklin Gothic Book" pitchFamily="34" charset="0"/>
              </a:rPr>
              <a:t>CO</a:t>
            </a:r>
            <a:r>
              <a:rPr lang="cs-CZ" sz="2800" baseline="-25000" dirty="0">
                <a:latin typeface="Franklin Gothic Book" pitchFamily="34" charset="0"/>
              </a:rPr>
              <a:t>3</a:t>
            </a:r>
            <a:endParaRPr lang="cs-CZ" sz="2800" dirty="0">
              <a:latin typeface="Franklin Gothic Book" pitchFamily="34" charset="0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68313" y="3213100"/>
            <a:ext cx="57308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 dirty="0">
                <a:latin typeface="Franklin Gothic Book" pitchFamily="34" charset="0"/>
              </a:rPr>
              <a:t> reakce oxidu kovu s oxidem nekovu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3132138" y="3789363"/>
            <a:ext cx="38639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 err="1">
                <a:latin typeface="Franklin Gothic Book" pitchFamily="34" charset="0"/>
              </a:rPr>
              <a:t>CaO</a:t>
            </a:r>
            <a:r>
              <a:rPr lang="cs-CZ" sz="2800" dirty="0">
                <a:latin typeface="Franklin Gothic Book" pitchFamily="34" charset="0"/>
              </a:rPr>
              <a:t> + CO</a:t>
            </a:r>
            <a:r>
              <a:rPr lang="cs-CZ" sz="2800" baseline="-25000" dirty="0">
                <a:latin typeface="Franklin Gothic Book" pitchFamily="34" charset="0"/>
              </a:rPr>
              <a:t>2</a:t>
            </a:r>
            <a:r>
              <a:rPr lang="cs-CZ" sz="2800" dirty="0">
                <a:latin typeface="Franklin Gothic Book" pitchFamily="34" charset="0"/>
              </a:rPr>
              <a:t>		CaCO</a:t>
            </a:r>
            <a:r>
              <a:rPr lang="cs-CZ" sz="2800" baseline="-25000" dirty="0">
                <a:latin typeface="Franklin Gothic Book" pitchFamily="34" charset="0"/>
              </a:rPr>
              <a:t>3</a:t>
            </a:r>
            <a:endParaRPr lang="cs-CZ" sz="2800" dirty="0">
              <a:latin typeface="Franklin Gothic Book" pitchFamily="34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539750" y="4868863"/>
            <a:ext cx="6146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 dirty="0">
                <a:latin typeface="Franklin Gothic Book" pitchFamily="34" charset="0"/>
              </a:rPr>
              <a:t> vzájemná reakce solí (srážecí reakce) 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3132138" y="5445125"/>
            <a:ext cx="48799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 err="1">
                <a:latin typeface="Franklin Gothic Book" pitchFamily="34" charset="0"/>
              </a:rPr>
              <a:t>KBr</a:t>
            </a:r>
            <a:r>
              <a:rPr lang="cs-CZ" sz="2800" dirty="0">
                <a:latin typeface="Franklin Gothic Book" pitchFamily="34" charset="0"/>
              </a:rPr>
              <a:t> + AgNO</a:t>
            </a:r>
            <a:r>
              <a:rPr lang="cs-CZ" sz="2800" baseline="-25000" dirty="0">
                <a:latin typeface="Franklin Gothic Book" pitchFamily="34" charset="0"/>
              </a:rPr>
              <a:t>3</a:t>
            </a:r>
            <a:r>
              <a:rPr lang="cs-CZ" sz="2800" dirty="0">
                <a:latin typeface="Franklin Gothic Book" pitchFamily="34" charset="0"/>
              </a:rPr>
              <a:t>	KNO</a:t>
            </a:r>
            <a:r>
              <a:rPr lang="cs-CZ" sz="2800" baseline="-25000" dirty="0">
                <a:latin typeface="Franklin Gothic Book" pitchFamily="34" charset="0"/>
              </a:rPr>
              <a:t>3</a:t>
            </a:r>
            <a:r>
              <a:rPr lang="cs-CZ" sz="2800" dirty="0">
                <a:latin typeface="Franklin Gothic Book" pitchFamily="34" charset="0"/>
              </a:rPr>
              <a:t> + </a:t>
            </a:r>
            <a:r>
              <a:rPr lang="cs-CZ" sz="2800" dirty="0" err="1">
                <a:latin typeface="Franklin Gothic Book" pitchFamily="34" charset="0"/>
              </a:rPr>
              <a:t>AgBr</a:t>
            </a:r>
            <a:endParaRPr lang="cs-CZ" sz="2800" dirty="0">
              <a:latin typeface="Franklin Gothic Book" pitchFamily="34" charset="0"/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5003800" y="4076700"/>
            <a:ext cx="5048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5292725" y="5732463"/>
            <a:ext cx="50323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5148263" y="2565400"/>
            <a:ext cx="50323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395288" y="1628775"/>
            <a:ext cx="55768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 dirty="0">
                <a:latin typeface="Franklin Gothic Book" pitchFamily="34" charset="0"/>
              </a:rPr>
              <a:t> reakce oxidu nekovu s hydroxidem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Snímky č.4 - 7(chlorid sodný). </a:t>
            </a:r>
          </a:p>
          <a:p>
            <a:r>
              <a:rPr lang="cs-CZ" dirty="0" smtClean="0"/>
              <a:t>In </a:t>
            </a:r>
            <a:r>
              <a:rPr lang="cs-CZ" dirty="0" err="1" smtClean="0"/>
              <a:t>wikipedia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free </a:t>
            </a:r>
            <a:r>
              <a:rPr lang="cs-CZ" dirty="0" err="1" smtClean="0"/>
              <a:t>encyklopeddia</a:t>
            </a:r>
            <a:r>
              <a:rPr lang="cs-CZ" dirty="0" smtClean="0"/>
              <a:t> [online]. </a:t>
            </a:r>
            <a:r>
              <a:rPr lang="cs-CZ" dirty="0" err="1" smtClean="0"/>
              <a:t>St.Petersburg</a:t>
            </a:r>
            <a:r>
              <a:rPr lang="cs-CZ" dirty="0" smtClean="0"/>
              <a:t> (Florida):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1. 8. 2005, last </a:t>
            </a:r>
            <a:r>
              <a:rPr lang="cs-CZ" dirty="0" err="1" smtClean="0"/>
              <a:t>modifakated</a:t>
            </a:r>
            <a:r>
              <a:rPr lang="cs-CZ" dirty="0" smtClean="0"/>
              <a:t> on  20. 9. 2011 [cit.15.10.2011].Dostupné z WWW: http://cs.wikipedia.org/wiki/Chlorid_sodn%C3%BD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Snímek č. 3, 8, 9</a:t>
            </a:r>
          </a:p>
          <a:p>
            <a:r>
              <a:rPr lang="cs-CZ" dirty="0" err="1" smtClean="0"/>
              <a:t>Beneš.P</a:t>
            </a:r>
            <a:r>
              <a:rPr lang="cs-CZ" dirty="0" smtClean="0"/>
              <a:t>, </a:t>
            </a:r>
            <a:r>
              <a:rPr lang="cs-CZ" dirty="0" err="1" smtClean="0"/>
              <a:t>Pumpr</a:t>
            </a:r>
            <a:r>
              <a:rPr lang="cs-CZ" dirty="0" smtClean="0"/>
              <a:t> V., </a:t>
            </a:r>
            <a:r>
              <a:rPr lang="cs-CZ" dirty="0" err="1" smtClean="0"/>
              <a:t>Banýr</a:t>
            </a:r>
            <a:r>
              <a:rPr lang="cs-CZ" dirty="0" smtClean="0"/>
              <a:t> J. </a:t>
            </a:r>
            <a:r>
              <a:rPr lang="cs-CZ" i="1" dirty="0" smtClean="0"/>
              <a:t>Základy chemie 1.díl pro 2. stupeň základní školy, nižší </a:t>
            </a:r>
            <a:r>
              <a:rPr lang="cs-CZ" i="1" dirty="0" err="1" smtClean="0"/>
              <a:t>ročníkyvíceletých</a:t>
            </a:r>
            <a:r>
              <a:rPr lang="cs-CZ" i="1" dirty="0" smtClean="0"/>
              <a:t> gymnázií a střední školy. </a:t>
            </a:r>
            <a:r>
              <a:rPr lang="cs-CZ" dirty="0" smtClean="0"/>
              <a:t>Praha: Fortuna, 2005. 144 s. ISBN 80-7168-720-0 </a:t>
            </a:r>
          </a:p>
          <a:p>
            <a:endParaRPr lang="cs-CZ" dirty="0" smtClean="0"/>
          </a:p>
          <a:p>
            <a:r>
              <a:rPr lang="cs-CZ" dirty="0" smtClean="0"/>
              <a:t>Autorem materiálu a všech jeho částí, není-li uvedeno jinak, je Ing. Stanislava Kolářová.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81</TotalTime>
  <Words>696</Words>
  <Application>Microsoft Office PowerPoint</Application>
  <PresentationFormat>Předvádění na obrazovce (4:3)</PresentationFormat>
  <Paragraphs>114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soli</vt:lpstr>
      <vt:lpstr>soli</vt:lpstr>
      <vt:lpstr>Sůl – chlorid sodný</vt:lpstr>
      <vt:lpstr>Snímek 5</vt:lpstr>
      <vt:lpstr>výskyt</vt:lpstr>
      <vt:lpstr>Snímek 7</vt:lpstr>
      <vt:lpstr>Soli ale nejsou jen kuchyňská sůl…</vt:lpstr>
      <vt:lpstr>Společné znaky většiny solí: </vt:lpstr>
      <vt:lpstr>úkol </vt:lpstr>
      <vt:lpstr>zápis do sešitu:     soli</vt:lpstr>
      <vt:lpstr>PŘÍPRAVA SOLÍ</vt:lpstr>
      <vt:lpstr> neutralizace </vt:lpstr>
      <vt:lpstr> reakce kovů s kyselinou </vt:lpstr>
      <vt:lpstr> reakce oxidu kovu s kyselinou </vt:lpstr>
      <vt:lpstr> slučování kovu a nekovu </vt:lpstr>
      <vt:lpstr> reakce oxidu nekovu s hydroxidem </vt:lpstr>
      <vt:lpstr> reakce oxidu kovu s oxidem nekovu </vt:lpstr>
      <vt:lpstr>vzájemná reakce solí (srážecí reakce)  </vt:lpstr>
      <vt:lpstr>zápis do sešitu:    Příprava solí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13</cp:revision>
  <dcterms:created xsi:type="dcterms:W3CDTF">2011-10-15T18:11:05Z</dcterms:created>
  <dcterms:modified xsi:type="dcterms:W3CDTF">2012-06-21T19:50:52Z</dcterms:modified>
</cp:coreProperties>
</file>