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4"/>
  </p:notesMasterIdLst>
  <p:sldIdLst>
    <p:sldId id="256" r:id="rId2"/>
    <p:sldId id="270" r:id="rId3"/>
    <p:sldId id="271" r:id="rId4"/>
    <p:sldId id="259" r:id="rId5"/>
    <p:sldId id="265" r:id="rId6"/>
    <p:sldId id="269" r:id="rId7"/>
    <p:sldId id="261" r:id="rId8"/>
    <p:sldId id="266" r:id="rId9"/>
    <p:sldId id="267" r:id="rId10"/>
    <p:sldId id="262" r:id="rId11"/>
    <p:sldId id="258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0" autoAdjust="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688522-B499-4A50-AFE4-3E4503908E9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2E6DBD-2B95-4538-8354-145D9CB79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C3792-0C50-45F6-9693-3C960CD96830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9850A-B597-42F5-BF26-CDA11A64D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hn_I,_Count_of_Luxemburg.jpg" TargetMode="External"/><Relationship Id="rId2" Type="http://schemas.openxmlformats.org/officeDocument/2006/relationships/hyperlink" Target="http://commons.wikimedia.org/wiki/File:Josef_Mathauser_-_Jan_Lucembursk%C3%BD_nech%C3%A1v%C3%A1_uv%C4%9Bznit_syna_V%C3%A1clava_a_odv%C3%A9zt_Eli%C5%A1ku_na_M%C4%9Bln%C3%ADk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7772400" cy="1296144"/>
          </a:xfrm>
        </p:spPr>
        <p:txBody>
          <a:bodyPr>
            <a:normAutofit/>
          </a:bodyPr>
          <a:lstStyle/>
          <a:p>
            <a:r>
              <a:rPr lang="cs-CZ" sz="4800" dirty="0" smtClean="0"/>
              <a:t>J</a:t>
            </a:r>
            <a:r>
              <a:rPr lang="cs-CZ" dirty="0" smtClean="0"/>
              <a:t>an Lucemburský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204864"/>
            <a:ext cx="7632848" cy="4320480"/>
          </a:xfrm>
        </p:spPr>
        <p:txBody>
          <a:bodyPr>
            <a:normAutofit/>
          </a:bodyPr>
          <a:lstStyle/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chemeClr val="tx1"/>
              </a:solidFill>
            </a:endParaRPr>
          </a:p>
          <a:p>
            <a:endParaRPr lang="cs-CZ" b="1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16632"/>
            <a:ext cx="5853832" cy="1465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6490901"/>
            <a:ext cx="168924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VY_32_INOVACE_12_33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27684" y="3861048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Tato práce je šířena pod licencí CC BY-SA 3.0. Odkazy a citace jsou platné k datu vytvoření této práce.</a:t>
            </a:r>
          </a:p>
          <a:p>
            <a:r>
              <a:rPr lang="cs-CZ" b="1" dirty="0" smtClean="0"/>
              <a:t>Texty jsou vlastní originální tvorbou autora.</a:t>
            </a: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96752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467544" y="1741960"/>
            <a:ext cx="7992888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/>
              <a:t> </a:t>
            </a:r>
          </a:p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materiálu: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Jan Lucemburský - prezentace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Oldřiška Vobrová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14. 2. 2012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sedmý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Člověk a společnost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Dějepis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Vrcholný a pozdní středověk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Téma: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Lucemburkové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na českém trůně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notebook,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dataprojektor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Žáci se seznámení se situací na českém trůně po vymření Přemyslovců, s obdobím vlády Jana Lucemburského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6309320"/>
            <a:ext cx="3096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VY_32_INOVACE_12_33</a:t>
            </a:r>
            <a:endParaRPr lang="cs-CZ" sz="1600" dirty="0" smtClean="0">
              <a:latin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5" y="333338"/>
            <a:ext cx="5781824" cy="144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1/1e/Jan_Luc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81250" y="260648"/>
            <a:ext cx="4381500" cy="48291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75656" y="47251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 flipV="1">
            <a:off x="1444361" y="-459432"/>
            <a:ext cx="7088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445224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Jan Lucemburský </a:t>
            </a:r>
            <a:r>
              <a:rPr lang="cs-CZ" b="1" dirty="0" smtClean="0"/>
              <a:t>(10. srpna 1296 – 26. srpna 1346), známý též pod přízviskem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Slepý</a:t>
            </a:r>
            <a:r>
              <a:rPr lang="cs-CZ" b="1" dirty="0" smtClean="0"/>
              <a:t>, byl </a:t>
            </a:r>
            <a:r>
              <a:rPr lang="cs-CZ" b="1" dirty="0" smtClean="0">
                <a:solidFill>
                  <a:schemeClr val="accent2"/>
                </a:solidFill>
              </a:rPr>
              <a:t>desátý český král</a:t>
            </a:r>
            <a:r>
              <a:rPr lang="cs-CZ" b="1" dirty="0" smtClean="0"/>
              <a:t>, hrabě lucemburský , dočasně i</a:t>
            </a:r>
          </a:p>
          <a:p>
            <a:r>
              <a:rPr lang="cs-CZ" b="1" dirty="0" smtClean="0"/>
              <a:t>                                    titulární polský  král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936104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Jan Lucemburský </a:t>
            </a:r>
            <a:r>
              <a:rPr lang="cs-CZ" sz="3200" dirty="0" smtClean="0">
                <a:solidFill>
                  <a:srgbClr val="002060"/>
                </a:solidFill>
              </a:rPr>
              <a:t>(1310 </a:t>
            </a:r>
            <a:r>
              <a:rPr lang="cs-CZ" sz="3200" dirty="0" smtClean="0">
                <a:solidFill>
                  <a:srgbClr val="002060"/>
                </a:solidFill>
              </a:rPr>
              <a:t>– 1346)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140968"/>
            <a:ext cx="7016824" cy="3240360"/>
          </a:xfrm>
        </p:spPr>
        <p:txBody>
          <a:bodyPr>
            <a:normAutofit/>
          </a:bodyPr>
          <a:lstStyle/>
          <a:p>
            <a:pPr lvl="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 vyrostl </a:t>
            </a:r>
            <a:r>
              <a:rPr lang="cs-CZ" sz="2400" b="1" dirty="0" smtClean="0">
                <a:solidFill>
                  <a:schemeClr val="tx1"/>
                </a:solidFill>
              </a:rPr>
              <a:t>na francouzském dvoře</a:t>
            </a:r>
          </a:p>
          <a:p>
            <a:pPr lvl="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 král </a:t>
            </a:r>
            <a:r>
              <a:rPr lang="cs-CZ" sz="2400" dirty="0" smtClean="0">
                <a:solidFill>
                  <a:srgbClr val="FF0000"/>
                </a:solidFill>
              </a:rPr>
              <a:t>cizinec</a:t>
            </a:r>
          </a:p>
          <a:p>
            <a:pPr lvl="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 král </a:t>
            </a:r>
            <a:r>
              <a:rPr lang="cs-CZ" sz="2400" b="1" dirty="0" smtClean="0">
                <a:solidFill>
                  <a:schemeClr val="tx1"/>
                </a:solidFill>
              </a:rPr>
              <a:t>diplomat</a:t>
            </a:r>
          </a:p>
          <a:p>
            <a:pPr lvl="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 manžel </a:t>
            </a:r>
            <a:r>
              <a:rPr lang="cs-CZ" sz="2400" b="1" dirty="0" smtClean="0">
                <a:solidFill>
                  <a:schemeClr val="tx1"/>
                </a:solidFill>
              </a:rPr>
              <a:t>Elišky Přemyslovny</a:t>
            </a:r>
          </a:p>
          <a:p>
            <a:pPr lvl="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 snaha </a:t>
            </a:r>
            <a:r>
              <a:rPr lang="cs-CZ" sz="2400" b="1" dirty="0" smtClean="0">
                <a:solidFill>
                  <a:schemeClr val="tx1"/>
                </a:solidFill>
              </a:rPr>
              <a:t>o mezinárodní upevnění českého státu</a:t>
            </a:r>
          </a:p>
          <a:p>
            <a:pPr lvl="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 rozšířil </a:t>
            </a:r>
            <a:r>
              <a:rPr lang="cs-CZ" sz="2400" b="1" dirty="0" smtClean="0">
                <a:solidFill>
                  <a:schemeClr val="tx1"/>
                </a:solidFill>
              </a:rPr>
              <a:t>území </a:t>
            </a:r>
            <a:r>
              <a:rPr lang="cs-CZ" sz="2400" b="1" dirty="0" smtClean="0">
                <a:solidFill>
                  <a:schemeClr val="tx1"/>
                </a:solidFill>
              </a:rPr>
              <a:t>(Horní </a:t>
            </a:r>
            <a:r>
              <a:rPr lang="cs-CZ" sz="2400" b="1" dirty="0" smtClean="0">
                <a:solidFill>
                  <a:schemeClr val="tx1"/>
                </a:solidFill>
              </a:rPr>
              <a:t>Lužice, Chebsko, část </a:t>
            </a:r>
            <a:r>
              <a:rPr lang="cs-CZ" sz="2400" b="1" dirty="0" smtClean="0">
                <a:solidFill>
                  <a:schemeClr val="tx1"/>
                </a:solidFill>
              </a:rPr>
              <a:t>Slezska)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lvl="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 padl </a:t>
            </a:r>
            <a:r>
              <a:rPr lang="cs-CZ" sz="2400" dirty="0" smtClean="0">
                <a:solidFill>
                  <a:srgbClr val="FF0000"/>
                </a:solidFill>
              </a:rPr>
              <a:t>v bitvě u Kresčaku r</a:t>
            </a:r>
            <a:r>
              <a:rPr lang="cs-CZ" sz="2400" b="1" dirty="0" smtClean="0">
                <a:solidFill>
                  <a:srgbClr val="FF0000"/>
                </a:solidFill>
              </a:rPr>
              <a:t>. 1346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755576" y="541274"/>
            <a:ext cx="8388424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1306 – 1310  - roste moc šlechty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		Rudolf Habsburský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1306 – 1307,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		Jindřich Korutanský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1307 – 1310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1310  -  nástup Lucemburků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media.novinky.cz/029/250292-top_foto1-ci9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48680"/>
            <a:ext cx="7704856" cy="45365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 flipH="1">
            <a:off x="1377359" y="5517232"/>
            <a:ext cx="65790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Novomanželé si podávají ruce, vlevo Jan Lucemburský a vpravo Eliška Přemyslovna, z rukopisu ze Zemského archivu v </a:t>
            </a:r>
            <a:r>
              <a:rPr lang="cs-CZ" b="1" dirty="0" err="1" smtClean="0">
                <a:solidFill>
                  <a:srgbClr val="FF0000"/>
                </a:solidFill>
              </a:rPr>
              <a:t>Koblenci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5229200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404664"/>
            <a:ext cx="8136904" cy="49685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517233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Josef </a:t>
            </a:r>
            <a:r>
              <a:rPr lang="cs-CZ" sz="2400" dirty="0" err="1" smtClean="0"/>
              <a:t>Mathauser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Jan Lucemburský nechává uvěznit syna Václava a odvézt Elišku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5373216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pic>
        <p:nvPicPr>
          <p:cNvPr id="11266" name="Picture 2" descr="http://upload.wikimedia.org/wikipedia/commons/f/ff/Josef_Mathauser_-_Jan_Lucembursk%C3%BD_nech%C3%A1v%C3%A1_uv%C4%9Bznit_syna_V%C3%A1clava_a_odv%C3%A9zt_Eli%C5%A1ku_na_M%C4%9Bln%C3%ADk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692696"/>
            <a:ext cx="6696744" cy="4363603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58416" y="476672"/>
            <a:ext cx="7827168" cy="5976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45224"/>
            <a:ext cx="9144000" cy="1412776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cs-CZ" sz="3200" cap="none" dirty="0" smtClean="0">
                <a:latin typeface="+mn-lt"/>
              </a:rPr>
              <a:t>Janova královská pečeť</a:t>
            </a:r>
            <a:endParaRPr lang="cs-CZ" sz="3200" cap="none" dirty="0">
              <a:latin typeface="+mn-lt"/>
            </a:endParaRPr>
          </a:p>
        </p:txBody>
      </p:sp>
      <p:pic>
        <p:nvPicPr>
          <p:cNvPr id="107522" name="Picture 2" descr="C:\Documents and Settings\Mamka\Plocha\John_I,_Count_of_Luxembu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48680"/>
            <a:ext cx="5133364" cy="477531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TextovéPole 6"/>
          <p:cNvSpPr txBox="1"/>
          <p:nvPr/>
        </p:nvSpPr>
        <p:spPr>
          <a:xfrm>
            <a:off x="755576" y="5445224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67544" y="764704"/>
            <a:ext cx="7848872" cy="48245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871700" y="836712"/>
            <a:ext cx="5400600" cy="4752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589240"/>
            <a:ext cx="6264696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Janova jezdecká pečeť</a:t>
            </a:r>
            <a:endParaRPr lang="cs-CZ" sz="3600" dirty="0"/>
          </a:p>
        </p:txBody>
      </p:sp>
      <p:pic>
        <p:nvPicPr>
          <p:cNvPr id="1026" name="Picture 2" descr="C:\Documents and Settings\Mamka\Plocha\Skenování\Lucemburkové\Pečeti a peníze\1- jzdecká pečeť J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908720"/>
            <a:ext cx="4248472" cy="451458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95536" y="5661248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043608" y="692696"/>
            <a:ext cx="6840760" cy="46085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475656" y="5517232"/>
            <a:ext cx="5803032" cy="86409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Groš ražený za Jana Lucemburského</a:t>
            </a:r>
            <a:endParaRPr lang="cs-CZ" sz="2800" b="1" dirty="0"/>
          </a:p>
        </p:txBody>
      </p:sp>
      <p:pic>
        <p:nvPicPr>
          <p:cNvPr id="2050" name="Picture 2" descr="C:\Documents and Settings\Mamka\Plocha\Skenování\Lucemburkové\Pečeti a peníze\2 groš ražený za Jana Lu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692696"/>
            <a:ext cx="4896544" cy="46085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5085184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43608" y="1484784"/>
            <a:ext cx="7056784" cy="4824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5"/>
            <a:ext cx="7772400" cy="1008112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00B0F0"/>
                </a:solidFill>
              </a:rPr>
              <a:t>Bitva u Kresčaku 1346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026" name="Picture 2" descr="http://upload.wikimedia.org/wikipedia/commons/2/24/Battle_of_crecy_froiss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4050" y="1628800"/>
            <a:ext cx="5295900" cy="4572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6093296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1268760"/>
            <a:ext cx="7920880" cy="525658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Hrob Jana Lucemburského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5362" name="Picture 2" descr="http://upload.wikimedia.org/wikipedia/commons/7/78/Hrob_kr%C3%A1le_Jana_Lucembursk%C3%A9h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84784"/>
            <a:ext cx="7056784" cy="480653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237312"/>
            <a:ext cx="8995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6764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Použuté</a:t>
            </a:r>
            <a:r>
              <a:rPr lang="cs-CZ" sz="1400" dirty="0" smtClean="0"/>
              <a:t> zdroje:</a:t>
            </a:r>
          </a:p>
          <a:p>
            <a:r>
              <a:rPr lang="cs-CZ" sz="1400" dirty="0" smtClean="0"/>
              <a:t>Obrázek  [1] – volném dílo</a:t>
            </a:r>
          </a:p>
          <a:p>
            <a:r>
              <a:rPr lang="cs-CZ" sz="1400" dirty="0" smtClean="0"/>
              <a:t>Jan </a:t>
            </a:r>
            <a:r>
              <a:rPr lang="cs-CZ" sz="1400" dirty="0" err="1" smtClean="0"/>
              <a:t>Luc.jpg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2010 [cit. 2012-02-14]. Dostupné z: http://commons.wikimedia.org/wiki/File:Jan_Luc.jpg?uselang=cs</a:t>
            </a:r>
          </a:p>
          <a:p>
            <a:r>
              <a:rPr lang="cs-CZ" sz="1400" dirty="0" smtClean="0"/>
              <a:t>Obrázek [2] – volné dílo</a:t>
            </a:r>
          </a:p>
          <a:p>
            <a:r>
              <a:rPr lang="cs-CZ" sz="1400" dirty="0" smtClean="0"/>
              <a:t>NEZNÁMÝ. John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Luxemburg</a:t>
            </a:r>
            <a:r>
              <a:rPr lang="cs-CZ" sz="1400" dirty="0" smtClean="0"/>
              <a:t>-</a:t>
            </a:r>
            <a:r>
              <a:rPr lang="cs-CZ" sz="1400" dirty="0" err="1" smtClean="0"/>
              <a:t>Wedding.jpg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2006 [cit. 2012-02-14]. Dostupné z: http://cs.wikipedia.org/wiki/Soubor:John_of_Luxemburg-Wedding.jpg </a:t>
            </a:r>
          </a:p>
          <a:p>
            <a:r>
              <a:rPr lang="cs-CZ" sz="1400" dirty="0" smtClean="0"/>
              <a:t>Obrázek [3] – volné dílo</a:t>
            </a:r>
          </a:p>
          <a:p>
            <a:r>
              <a:rPr lang="cs-CZ" sz="1400" dirty="0" smtClean="0"/>
              <a:t>MATHAUSER, Josef. Josef </a:t>
            </a:r>
            <a:r>
              <a:rPr lang="cs-CZ" sz="1400" dirty="0" err="1" smtClean="0"/>
              <a:t>Mathauser</a:t>
            </a:r>
            <a:r>
              <a:rPr lang="cs-CZ" sz="1400" dirty="0" smtClean="0"/>
              <a:t> - Jan Lucemburský nechává uvěznit syna Václava a odvézt Elišku na Mělník.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Copmmons</a:t>
            </a:r>
            <a:r>
              <a:rPr lang="cs-CZ" sz="1400" dirty="0" smtClean="0"/>
              <a:t> [online]. 2009 [cit. 2012-02-14]. Dostupné z: </a:t>
            </a:r>
            <a:r>
              <a:rPr lang="cs-CZ" sz="1400" dirty="0" smtClean="0">
                <a:hlinkClick r:id="rId2"/>
              </a:rPr>
              <a:t>http://commons.wikimedia.org/wiki/File:Josef_Mathauser_-_Jan_Lucembursk%C3%BD_nech%C3%A1v%C3%A1_uv%C4%9Bznit_syna_V%C3%A1clava_a_odv%C3%A9zt_Eli%C5%A1ku_na_M%C4%9Bln%C3%ADk.jpg</a:t>
            </a:r>
            <a:endParaRPr lang="cs-CZ" sz="1400" dirty="0" smtClean="0"/>
          </a:p>
          <a:p>
            <a:r>
              <a:rPr lang="cs-CZ" sz="1400" dirty="0" smtClean="0"/>
              <a:t>Obrázek [4] – volné dílo</a:t>
            </a:r>
          </a:p>
          <a:p>
            <a:r>
              <a:rPr lang="cs-CZ" sz="1400" dirty="0" smtClean="0"/>
              <a:t>POSSE, Otto. John I, </a:t>
            </a:r>
            <a:r>
              <a:rPr lang="cs-CZ" sz="1400" dirty="0" err="1" smtClean="0"/>
              <a:t>Count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Luxemburg.</a:t>
            </a:r>
            <a:r>
              <a:rPr lang="cs-CZ" sz="1400" dirty="0" err="1" smtClean="0"/>
              <a:t>jpg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2009 [cit. 2012-02-14]. Dostupné z: </a:t>
            </a:r>
            <a:r>
              <a:rPr lang="cs-CZ" sz="1400" dirty="0" smtClean="0">
                <a:hlinkClick r:id="rId3"/>
              </a:rPr>
              <a:t>http://cs.wikipedia.org/wiki/Soubor:John_I,_Count_of_Luxemburg.jpg</a:t>
            </a:r>
            <a:endParaRPr lang="cs-CZ" sz="1400" dirty="0" smtClean="0"/>
          </a:p>
          <a:p>
            <a:r>
              <a:rPr lang="cs-CZ" sz="1400" dirty="0" smtClean="0"/>
              <a:t>Obrázky [5, 6]</a:t>
            </a:r>
          </a:p>
          <a:p>
            <a:r>
              <a:rPr lang="cs-CZ" sz="1400" dirty="0" smtClean="0"/>
              <a:t>MANDELOVÁ, Helena. </a:t>
            </a:r>
            <a:r>
              <a:rPr lang="cs-CZ" sz="1400" i="1" dirty="0" smtClean="0"/>
              <a:t>České země za vlády Lucemburků</a:t>
            </a:r>
            <a:r>
              <a:rPr lang="cs-CZ" sz="1400" dirty="0" smtClean="0"/>
              <a:t>: </a:t>
            </a:r>
            <a:r>
              <a:rPr lang="cs-CZ" sz="1400" i="1" dirty="0" smtClean="0"/>
              <a:t>Dějiny v obrazech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Praha: Albatros, 1993.</a:t>
            </a:r>
          </a:p>
          <a:p>
            <a:r>
              <a:rPr lang="cs-CZ" sz="1400" dirty="0" smtClean="0"/>
              <a:t>Obrázek [7] – volné dílo</a:t>
            </a:r>
          </a:p>
          <a:p>
            <a:r>
              <a:rPr lang="cs-CZ" sz="1400" dirty="0" err="1" smtClean="0"/>
              <a:t>Battle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crecy</a:t>
            </a:r>
            <a:r>
              <a:rPr lang="cs-CZ" sz="1400" dirty="0" smtClean="0"/>
              <a:t> </a:t>
            </a:r>
            <a:r>
              <a:rPr lang="cs-CZ" sz="1400" dirty="0" err="1" smtClean="0"/>
              <a:t>froissant.jpg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2010 [cit. 2012-02-14]. Dostupné z: http://cs.wikipedia.org/wiki/Soubor:Battle_of_crecy_froissart.jpg</a:t>
            </a:r>
          </a:p>
          <a:p>
            <a:r>
              <a:rPr lang="cs-CZ" sz="1400" dirty="0" smtClean="0"/>
              <a:t>Obrázek  [8] </a:t>
            </a:r>
          </a:p>
          <a:p>
            <a:r>
              <a:rPr lang="cs-CZ" sz="1400" dirty="0" smtClean="0"/>
              <a:t>CHEVERNY. Hrob krále Jana Lucemburského.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2009 [cit. 2012-02-14]. Dostupné z: http://commons.wikimedia.org/wiki/File:Hrob_kr%C3%A1le_Jana_Lucembursk%C3%A9ho.jpg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312</TotalTime>
  <Words>405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Jan Lucemburský</vt:lpstr>
      <vt:lpstr>Snímek 2</vt:lpstr>
      <vt:lpstr>Snímek 3</vt:lpstr>
      <vt:lpstr>Jan Lucemburský (1310 – 1346)</vt:lpstr>
      <vt:lpstr>Snímek 5</vt:lpstr>
      <vt:lpstr>Snímek 6</vt:lpstr>
      <vt:lpstr>Janova královská pečeť</vt:lpstr>
      <vt:lpstr>Janova jezdecká pečeť</vt:lpstr>
      <vt:lpstr>Snímek 9</vt:lpstr>
      <vt:lpstr>Bitva u Kresčaku 1346</vt:lpstr>
      <vt:lpstr>Hrob Jana Lucemburského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Lucemburský</dc:title>
  <dc:creator>Oldřiška Vobrová</dc:creator>
  <cp:lastModifiedBy>malkova</cp:lastModifiedBy>
  <cp:revision>77</cp:revision>
  <dcterms:created xsi:type="dcterms:W3CDTF">2012-02-20T18:30:29Z</dcterms:created>
  <dcterms:modified xsi:type="dcterms:W3CDTF">2012-06-19T11:37:49Z</dcterms:modified>
</cp:coreProperties>
</file>