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3" r:id="rId3"/>
    <p:sldId id="262" r:id="rId4"/>
    <p:sldId id="261" r:id="rId5"/>
    <p:sldId id="276" r:id="rId6"/>
    <p:sldId id="277" r:id="rId7"/>
    <p:sldId id="278" r:id="rId8"/>
    <p:sldId id="266" r:id="rId9"/>
    <p:sldId id="264" r:id="rId10"/>
    <p:sldId id="267" r:id="rId11"/>
    <p:sldId id="268" r:id="rId12"/>
    <p:sldId id="25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9" r:id="rId21"/>
    <p:sldId id="260" r:id="rId22"/>
    <p:sldId id="265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EFE21-4428-4C9B-9A31-F023070EDDE4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B2FB61-D936-4944-A3AD-73545DDEB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6E861-1D84-4419-8C8E-72E5DD5890D0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C50C18-8FBA-429C-940E-627CDA585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1F5508-2C25-4ED7-B5DD-418AAF5A34DD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4BBF3-B7C0-4D63-AB42-5A0ACD1373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C4E2A-2F28-42E1-A9AB-9C77457593B3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E763B-5AEF-4AFF-ACD1-1A148213D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49FF8-8C6B-4469-AFB1-D73AE076B2DA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A836D8-8124-428A-9757-011612DDB2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E7567-41D3-49C8-9A6E-52A4FD27C34E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4F0D9-C2C1-4B1B-B32B-33A4F4E98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200DB-F26E-4A7C-94CD-2715C29B5096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1962F-6385-49AF-9E84-5FD46C151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1E3C7-3120-4CC5-AD8A-A9052C7F04D7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01604-4E91-4050-BA23-2504A7FBC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8FAFC4-CC9D-428B-B14E-F88532813BA6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5EBCC8-26A3-47A8-BDA8-2A948E49E8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07AF8-B6B4-490B-98FD-2CEEB430FD51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98A91-31D2-4F67-89AE-4F9118A478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3E0CE-446B-4EC9-93D1-2F60DDC17C39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52A55-CB8D-459D-BFBD-356A3209A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6C420A-9116-4598-B5DE-7B4F4A4278EA}" type="datetimeFigureOut">
              <a:rPr lang="cs-CZ"/>
              <a:pPr>
                <a:defRPr/>
              </a:pPr>
              <a:t>22.6.2012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2779A31-18E6-4EE3-9F95-26596B73E4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slide" Target="slid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91440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773238"/>
            <a:ext cx="9144000" cy="5084762"/>
          </a:xfrm>
        </p:spPr>
        <p:txBody>
          <a:bodyPr/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Název </a:t>
            </a:r>
            <a:r>
              <a:rPr lang="cs-CZ" sz="1200" smtClean="0">
                <a:latin typeface="Arial" charset="0"/>
              </a:rPr>
              <a:t>DUMu:  VY_52_INOVACE_12_3_SOLI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>
                <a:latin typeface="Arial" charset="0"/>
              </a:rPr>
              <a:t>Číslo skupiny:  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>
                <a:latin typeface="Arial" charset="0"/>
              </a:rPr>
              <a:t>Autor: Ing. Stanislava Kolářová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>
                <a:latin typeface="Arial" charset="0"/>
              </a:rPr>
              <a:t>Vzdělávací oblast/Předmět/Téma: ČLOVĚK A PŘÍRODA / CHEMIE / SOLI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>
                <a:latin typeface="Arial" charset="0"/>
              </a:rPr>
              <a:t>Druh učebního materiálu: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>
                <a:latin typeface="Arial" charset="0"/>
              </a:rPr>
              <a:t>Metodický list:	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>
                <a:latin typeface="Arial" charset="0"/>
              </a:rPr>
              <a:t>Anotace: Pomocí prezentace seznámení se solemi a jejich přípravou. Prezentace zároveň slouží jako podklad pro opakování a zápis do sešitu.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>
                <a:latin typeface="Arial" charset="0"/>
              </a:rPr>
              <a:t>Ověřeno ve třídě: 9. 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>
                <a:latin typeface="Arial" charset="0"/>
              </a:rPr>
              <a:t>Datum ověření: 21. 11. 2011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Datum:	</a:t>
            </a:r>
            <a:r>
              <a:rPr lang="cs-CZ" sz="1200" smtClean="0">
                <a:latin typeface="Arial" charset="0"/>
              </a:rPr>
              <a:t> 21. 11. 2011 </a:t>
            </a:r>
            <a:r>
              <a:rPr lang="cs-CZ" sz="1200" smtClean="0"/>
              <a:t>		Podpis:</a:t>
            </a:r>
            <a:r>
              <a:rPr lang="cs-CZ" sz="70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7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soli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soli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68313" y="2133600"/>
            <a:ext cx="8229600" cy="4525963"/>
          </a:xfrm>
        </p:spPr>
        <p:txBody>
          <a:bodyPr/>
          <a:lstStyle/>
          <a:p>
            <a:pPr algn="just">
              <a:buFont typeface="Wingdings 2" pitchFamily="18" charset="2"/>
              <a:buNone/>
            </a:pPr>
            <a:r>
              <a:rPr lang="cs-CZ" sz="4400" smtClean="0"/>
              <a:t>  Chemické sloučeniny složené z kationtu kovů (popř. amonného kationtu NH</a:t>
            </a:r>
            <a:r>
              <a:rPr lang="cs-CZ" sz="4400" baseline="30000" smtClean="0"/>
              <a:t>4+</a:t>
            </a:r>
            <a:r>
              <a:rPr lang="cs-CZ" sz="4400" smtClean="0"/>
              <a:t>) a aniontu kyseliny</a:t>
            </a: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8748713" y="6308725"/>
            <a:ext cx="2428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.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Sůl – chlorid sodný</a:t>
            </a:r>
            <a:endParaRPr lang="cs-CZ" dirty="0"/>
          </a:p>
        </p:txBody>
      </p:sp>
      <p:sp>
        <p:nvSpPr>
          <p:cNvPr id="16386" name="Zástupný symbol pro obsah 4"/>
          <p:cNvSpPr>
            <a:spLocks noGrp="1"/>
          </p:cNvSpPr>
          <p:nvPr>
            <p:ph idx="1"/>
          </p:nvPr>
        </p:nvSpPr>
        <p:spPr>
          <a:xfrm>
            <a:off x="468313" y="1844675"/>
            <a:ext cx="8229600" cy="4525963"/>
          </a:xfrm>
        </p:spPr>
        <p:txBody>
          <a:bodyPr/>
          <a:lstStyle/>
          <a:p>
            <a:pPr algn="just">
              <a:buFont typeface="Wingdings 2" pitchFamily="18" charset="2"/>
              <a:buNone/>
            </a:pPr>
            <a:r>
              <a:rPr lang="cs-CZ" smtClean="0"/>
              <a:t>      Známý v běžném životě pod označením kuchyňská sůl a nejčastěji prostě sůl, je chemická sloučenina, vyskytující se v přírodě v podobě nerostu </a:t>
            </a:r>
            <a:r>
              <a:rPr lang="cs-CZ" b="1" smtClean="0"/>
              <a:t>halit</a:t>
            </a:r>
            <a:r>
              <a:rPr lang="cs-CZ" smtClean="0"/>
              <a:t>u, známého též pod označením sůl kamenná. Je to velmi důležitá sloučenina potřebná pro životní funkce většiny organismů. Při nahřátí plamenem se sůl dá roztavit a uvolňuje přitom chlor.</a:t>
            </a:r>
          </a:p>
        </p:txBody>
      </p:sp>
      <p:pic>
        <p:nvPicPr>
          <p:cNvPr id="16387" name="Picture 2" descr="Vzhle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188913"/>
            <a:ext cx="1524000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Struktur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188913"/>
            <a:ext cx="11430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9" name="TextovéPole 9"/>
          <p:cNvSpPr txBox="1">
            <a:spLocks noChangeArrowheads="1"/>
          </p:cNvSpPr>
          <p:nvPr/>
        </p:nvSpPr>
        <p:spPr bwMode="auto">
          <a:xfrm>
            <a:off x="7019925" y="6488113"/>
            <a:ext cx="242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4" action="ppaction://hlinksldjump"/>
              </a:rPr>
              <a:t>.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Krystalický chlorid sodný je bezbarvý nebo bílý, průhledný, skelně lesklý a má krychlovou odlučnost.</a:t>
            </a:r>
          </a:p>
          <a:p>
            <a:endParaRPr lang="cs-CZ" smtClean="0"/>
          </a:p>
        </p:txBody>
      </p:sp>
      <p:pic>
        <p:nvPicPr>
          <p:cNvPr id="17411" name="Picture 6" descr="http://upload.wikimedia.org/wikipedia/commons/thumb/1/10/Halite_crystal.jpg/250px-Halite_crysta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6463" y="3141663"/>
            <a:ext cx="3132137" cy="325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 descr="http://upload.wikimedia.org/wikipedia/commons/thumb/c/ce/NaCl-zoutkristallen_op_Schott_Duran_100_ml.JPG/250px-NaCl-zoutkristallen_op_Schott_Duran_100_m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3500438"/>
            <a:ext cx="3243262" cy="2439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Obdélník 5"/>
          <p:cNvSpPr>
            <a:spLocks noChangeArrowheads="1"/>
          </p:cNvSpPr>
          <p:nvPr/>
        </p:nvSpPr>
        <p:spPr bwMode="auto">
          <a:xfrm>
            <a:off x="395288" y="6021388"/>
            <a:ext cx="35290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>
                <a:latin typeface="Franklin Gothic Book"/>
              </a:rPr>
              <a:t>Krystaly NaCl vzniklé odpařením vody z roztoku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Vzhledem k velké rozpustnosti ve vodě je většina chloridu sodného přítomného na Zemi obsažena v mořské vodě. Průměrná salinita mořské vody činí přibližně 3,5 %, z nichž připadá přibližně 2,7 % na </a:t>
            </a:r>
            <a:r>
              <a:rPr lang="cs-CZ" dirty="0" err="1" smtClean="0"/>
              <a:t>NaCl</a:t>
            </a:r>
            <a:r>
              <a:rPr lang="cs-CZ" dirty="0" smtClean="0"/>
              <a:t> (téměř 80 % soli obsažené v mořské vodě tvoří </a:t>
            </a:r>
            <a:r>
              <a:rPr lang="cs-CZ" dirty="0" err="1" smtClean="0"/>
              <a:t>NaCl</a:t>
            </a:r>
            <a:r>
              <a:rPr lang="cs-CZ" dirty="0" smtClean="0"/>
              <a:t>). Extrémním příkladem vysoce </a:t>
            </a:r>
            <a:r>
              <a:rPr lang="cs-CZ" dirty="0" err="1" smtClean="0"/>
              <a:t>salinitních</a:t>
            </a:r>
            <a:r>
              <a:rPr lang="cs-CZ" dirty="0" smtClean="0"/>
              <a:t> vod je Mrtvé moře, kde celkový obsah solí dosahuje hodnot až 35 %, kde je však obsah </a:t>
            </a:r>
            <a:r>
              <a:rPr lang="cs-CZ" dirty="0" err="1" smtClean="0"/>
              <a:t>NaCl</a:t>
            </a:r>
            <a:r>
              <a:rPr lang="cs-CZ" dirty="0" smtClean="0"/>
              <a:t> k jiným solím jen 30 %.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mtClean="0"/>
              <a:t>Pevný, krystalický chlorid sodný se nalézá v oblastech, kde v geologické minulosti Země došlo k vysušení oddělené části moře nebo oceánu a následnému překrytí vrstvy solí jinými geologickými vrstvami. Tato ložiska soli jsou intenzivně těžena např. v Polsku nebo USA nebo Německu.</a:t>
            </a:r>
          </a:p>
        </p:txBody>
      </p:sp>
      <p:pic>
        <p:nvPicPr>
          <p:cNvPr id="19459" name="Picture 2" descr="http://upload.wikimedia.org/wikipedia/commons/thumb/9/98/2007.10.09_Merkers_sodium_chloride_crystals.jpg/250px-2007.10.09_Merkers_sodium_chloride_crystal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4724400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Obdélník 4"/>
          <p:cNvSpPr>
            <a:spLocks noChangeArrowheads="1"/>
          </p:cNvSpPr>
          <p:nvPr/>
        </p:nvSpPr>
        <p:spPr bwMode="auto">
          <a:xfrm>
            <a:off x="5675313" y="6488113"/>
            <a:ext cx="3468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Solné doly v německém Merkersu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Soli ale nejsou jen kuchyňská sůl…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>
            <a:normAutofit fontScale="925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soli představují velkou skupinu látek a </a:t>
            </a:r>
            <a:r>
              <a:rPr lang="cs-CZ" dirty="0" err="1" smtClean="0"/>
              <a:t>NaCl</a:t>
            </a:r>
            <a:r>
              <a:rPr lang="cs-CZ" dirty="0" smtClean="0"/>
              <a:t> je pouze jednou z nich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u="sng" dirty="0" smtClean="0"/>
              <a:t>soli</a:t>
            </a:r>
            <a:r>
              <a:rPr lang="cs-CZ" dirty="0" smtClean="0"/>
              <a:t>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tvoří mnohé minerály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jsou příčinou slanosti vody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nezbytná složka potravy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surovina pro výrobu kovů a chemických látek, stavebních materiálů, průmyslových hnojiv aj.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8675688" y="6381750"/>
            <a:ext cx="2428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.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Společné znaky většiny solí: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přírodě se vyskytují v krystalové formě</a:t>
            </a:r>
          </a:p>
          <a:p>
            <a:pPr algn="just"/>
            <a:r>
              <a:rPr lang="cs-CZ" smtClean="0"/>
              <a:t>májí krystaly složeny z iontů, což je příčinou jejich vysoké teploty tání a velké teploty varu</a:t>
            </a:r>
          </a:p>
          <a:p>
            <a:pPr algn="just"/>
            <a:r>
              <a:rPr lang="cs-CZ" smtClean="0"/>
              <a:t>v pevném skupenství nevedou elektrický proud, avšak jejich vodný roztok nebo tavenina elektrický proud vede </a:t>
            </a:r>
          </a:p>
          <a:p>
            <a:pPr algn="just">
              <a:buFont typeface="Wingdings 2" pitchFamily="18" charset="2"/>
              <a:buNone/>
            </a:pPr>
            <a:r>
              <a:rPr lang="cs-CZ" smtClean="0"/>
              <a:t>	vedení elektrického proudu umožňují ionty volně se pohybující v tavenině či roztoku</a:t>
            </a:r>
          </a:p>
          <a:p>
            <a:pPr algn="just"/>
            <a:endParaRPr lang="cs-CZ" smtClean="0"/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8675688" y="6308725"/>
            <a:ext cx="2428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.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jakým chemickým názvem se nazývá tzv. kuchyňská sůl?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co je sůl (obecně) z chemického pohledu?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význam a využití solí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vyjmenuj společné vlastnosti solí</a:t>
            </a:r>
            <a:endParaRPr lang="cs-CZ" dirty="0"/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8172450" y="3213100"/>
            <a:ext cx="309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  <p:sp>
        <p:nvSpPr>
          <p:cNvPr id="22532" name="TextovéPole 4"/>
          <p:cNvSpPr txBox="1">
            <a:spLocks noChangeArrowheads="1"/>
          </p:cNvSpPr>
          <p:nvPr/>
        </p:nvSpPr>
        <p:spPr bwMode="auto">
          <a:xfrm>
            <a:off x="8172450" y="5300663"/>
            <a:ext cx="309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3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  <p:sp>
        <p:nvSpPr>
          <p:cNvPr id="22533" name="TextovéPole 5"/>
          <p:cNvSpPr txBox="1">
            <a:spLocks noChangeArrowheads="1"/>
          </p:cNvSpPr>
          <p:nvPr/>
        </p:nvSpPr>
        <p:spPr bwMode="auto">
          <a:xfrm>
            <a:off x="8172450" y="4365625"/>
            <a:ext cx="3095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4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  <p:sp>
        <p:nvSpPr>
          <p:cNvPr id="22534" name="TextovéPole 6"/>
          <p:cNvSpPr txBox="1">
            <a:spLocks noChangeArrowheads="1"/>
          </p:cNvSpPr>
          <p:nvPr/>
        </p:nvSpPr>
        <p:spPr bwMode="auto">
          <a:xfrm>
            <a:off x="8101013" y="1628775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5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zápis do sešitu: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	soli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00200"/>
            <a:ext cx="8748712" cy="5257800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smtClean="0"/>
              <a:t>Chemické sloučeniny složené z kationtu kovů (popř. amonného kationtu NH</a:t>
            </a:r>
            <a:r>
              <a:rPr lang="cs-CZ" b="1" baseline="30000" dirty="0" smtClean="0"/>
              <a:t>4+</a:t>
            </a:r>
            <a:r>
              <a:rPr lang="cs-CZ" b="1" dirty="0" smtClean="0"/>
              <a:t>)</a:t>
            </a:r>
            <a:r>
              <a:rPr lang="cs-CZ" b="1" baseline="30000" dirty="0" smtClean="0"/>
              <a:t> </a:t>
            </a:r>
            <a:r>
              <a:rPr lang="cs-CZ" b="1" dirty="0" smtClean="0"/>
              <a:t>a aniontu kyseliny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nejznámějším zástupcem sůl kuchyňská – </a:t>
            </a:r>
            <a:r>
              <a:rPr lang="cs-CZ" dirty="0" err="1" smtClean="0"/>
              <a:t>NaC</a:t>
            </a:r>
            <a:r>
              <a:rPr lang="cs-CZ" dirty="0" err="1" smtClean="0">
                <a:latin typeface="Bell MT" pitchFamily="18" charset="0"/>
              </a:rPr>
              <a:t>l</a:t>
            </a:r>
            <a:endParaRPr lang="cs-CZ" dirty="0" smtClean="0">
              <a:latin typeface="Bell MT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tvoří mnohé minerály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jsou příčinou slanosti vody, nezbytnou složkou potravy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surovina pro výrobu kovů a chemických látek, stavebních materiálů, průmyslových hnojiv aj.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PŘÍPRAVA SOLÍ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neutralizace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 noChangeArrowheads="1"/>
          </p:cNvSpPr>
          <p:nvPr>
            <p:ph idx="1"/>
          </p:nvPr>
        </p:nvSpPr>
        <p:spPr>
          <a:xfrm>
            <a:off x="304800" y="1554163"/>
            <a:ext cx="8370888" cy="1077912"/>
          </a:xfr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reakce kyseliny s hydroxidem, při které vzniká sůl a voda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692275" y="3500438"/>
            <a:ext cx="4816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  </a:t>
            </a:r>
            <a:r>
              <a:rPr lang="cs-CZ" sz="2800">
                <a:latin typeface="Franklin Gothic Book"/>
              </a:rPr>
              <a:t>HCl + NaOH    →	 NaCl + H</a:t>
            </a:r>
            <a:r>
              <a:rPr lang="cs-CZ" sz="2800" baseline="-25000">
                <a:latin typeface="Franklin Gothic Book"/>
              </a:rPr>
              <a:t>2</a:t>
            </a:r>
            <a:r>
              <a:rPr lang="cs-CZ" sz="2800">
                <a:latin typeface="Franklin Gothic Book"/>
              </a:rPr>
              <a:t>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55650" y="4508500"/>
            <a:ext cx="72723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úkol: </a:t>
            </a:r>
            <a:r>
              <a:rPr lang="cs-CZ" sz="3200">
                <a:latin typeface="Franklin Gothic Book"/>
              </a:rPr>
              <a:t>pojmenuj reaktanty a produkty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0" y="5445125"/>
            <a:ext cx="91440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reaktanty - kyselina chlorovodíková + hydroxid sodný</a:t>
            </a:r>
          </a:p>
          <a:p>
            <a:r>
              <a:rPr lang="cs-CZ" sz="3200">
                <a:latin typeface="Calibri" pitchFamily="34" charset="0"/>
              </a:rPr>
              <a:t>produkty – chlorid sodný + voda</a:t>
            </a:r>
          </a:p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 </a:t>
            </a:r>
            <a:endParaRPr lang="cs-CZ" sz="3200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reakce kovů s kyselinou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187450" y="3141663"/>
            <a:ext cx="644525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Franklin Gothic Book"/>
              </a:rPr>
              <a:t>Zn + H</a:t>
            </a:r>
            <a:r>
              <a:rPr lang="cs-CZ" sz="4000" baseline="-25000">
                <a:latin typeface="Franklin Gothic Book"/>
              </a:rPr>
              <a:t>2</a:t>
            </a:r>
            <a:r>
              <a:rPr lang="cs-CZ" sz="4000">
                <a:latin typeface="Franklin Gothic Book"/>
              </a:rPr>
              <a:t>SO</a:t>
            </a:r>
            <a:r>
              <a:rPr lang="cs-CZ" sz="4000" baseline="-25000">
                <a:latin typeface="Franklin Gothic Book"/>
              </a:rPr>
              <a:t>4</a:t>
            </a:r>
            <a:r>
              <a:rPr lang="cs-CZ" sz="4000">
                <a:latin typeface="Franklin Gothic Book"/>
              </a:rPr>
              <a:t>	→  H</a:t>
            </a:r>
            <a:r>
              <a:rPr lang="cs-CZ" sz="4000" baseline="-25000">
                <a:latin typeface="Franklin Gothic Book"/>
              </a:rPr>
              <a:t>2</a:t>
            </a:r>
            <a:r>
              <a:rPr lang="cs-CZ" sz="4000">
                <a:latin typeface="Franklin Gothic Book"/>
              </a:rPr>
              <a:t> + ZnSO</a:t>
            </a:r>
            <a:r>
              <a:rPr lang="cs-CZ" sz="4000" baseline="-25000">
                <a:latin typeface="Franklin Gothic Book"/>
              </a:rPr>
              <a:t>4</a:t>
            </a:r>
            <a:endParaRPr lang="cs-CZ" sz="4000">
              <a:latin typeface="Franklin Gothic Book"/>
            </a:endParaRPr>
          </a:p>
        </p:txBody>
      </p:sp>
      <p:sp>
        <p:nvSpPr>
          <p:cNvPr id="26627" name="Zástupný symbol pro obsah 5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082675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fi-FI" dirty="0" smtClean="0"/>
              <a:t> reakce oxidu kovu s kyselinou</a:t>
            </a:r>
            <a:br>
              <a:rPr lang="fi-FI" dirty="0" smtClean="0"/>
            </a:b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042988" y="2565400"/>
            <a:ext cx="7239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Franklin Gothic Book"/>
              </a:rPr>
              <a:t>CaO + 2HNO</a:t>
            </a:r>
            <a:r>
              <a:rPr lang="cs-CZ" sz="4000" baseline="-25000">
                <a:latin typeface="Franklin Gothic Book"/>
              </a:rPr>
              <a:t>3</a:t>
            </a:r>
            <a:r>
              <a:rPr lang="cs-CZ" sz="4000">
                <a:latin typeface="Franklin Gothic Book"/>
              </a:rPr>
              <a:t> → H</a:t>
            </a:r>
            <a:r>
              <a:rPr lang="cs-CZ" sz="4000" baseline="-25000">
                <a:latin typeface="Franklin Gothic Book"/>
              </a:rPr>
              <a:t>2</a:t>
            </a:r>
            <a:r>
              <a:rPr lang="cs-CZ" sz="4000">
                <a:latin typeface="Franklin Gothic Book"/>
              </a:rPr>
              <a:t>O + Ca(NO</a:t>
            </a:r>
            <a:r>
              <a:rPr lang="cs-CZ" sz="4000" baseline="-25000">
                <a:latin typeface="Franklin Gothic Book"/>
              </a:rPr>
              <a:t>3</a:t>
            </a:r>
            <a:r>
              <a:rPr lang="cs-CZ" sz="4000">
                <a:latin typeface="Franklin Gothic Book"/>
              </a:rPr>
              <a:t>)</a:t>
            </a:r>
            <a:r>
              <a:rPr lang="cs-CZ" sz="4000" baseline="-25000">
                <a:latin typeface="Franklin Gothic Book"/>
              </a:rPr>
              <a:t>2</a:t>
            </a:r>
            <a:endParaRPr lang="cs-CZ" sz="4000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slučování kovu a nekovu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763713" y="2492375"/>
            <a:ext cx="46878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	</a:t>
            </a:r>
            <a:r>
              <a:rPr lang="cs-CZ" sz="4000">
                <a:latin typeface="Franklin Gothic Book"/>
              </a:rPr>
              <a:t>Fe + S   →	FeS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reakce oxidu nekovu s hydroxidem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179388" y="2276475"/>
            <a:ext cx="86836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Franklin Gothic Book"/>
              </a:rPr>
              <a:t>CO</a:t>
            </a:r>
            <a:r>
              <a:rPr lang="cs-CZ" sz="4000" baseline="-25000">
                <a:latin typeface="Franklin Gothic Book"/>
              </a:rPr>
              <a:t>2</a:t>
            </a:r>
            <a:r>
              <a:rPr lang="cs-CZ" sz="4000">
                <a:latin typeface="Franklin Gothic Book"/>
              </a:rPr>
              <a:t> + 2KOH	    →	H</a:t>
            </a:r>
            <a:r>
              <a:rPr lang="cs-CZ" sz="4000" baseline="-25000">
                <a:latin typeface="Franklin Gothic Book"/>
              </a:rPr>
              <a:t>2</a:t>
            </a:r>
            <a:r>
              <a:rPr lang="cs-CZ" sz="4000">
                <a:latin typeface="Franklin Gothic Book"/>
              </a:rPr>
              <a:t>O + K</a:t>
            </a:r>
            <a:r>
              <a:rPr lang="cs-CZ" sz="4000" baseline="-25000">
                <a:latin typeface="Franklin Gothic Book"/>
              </a:rPr>
              <a:t>2</a:t>
            </a:r>
            <a:r>
              <a:rPr lang="cs-CZ" sz="4000">
                <a:latin typeface="Franklin Gothic Book"/>
              </a:rPr>
              <a:t>CO</a:t>
            </a:r>
            <a:r>
              <a:rPr lang="cs-CZ" sz="4000" baseline="-25000">
                <a:latin typeface="Franklin Gothic Book"/>
              </a:rPr>
              <a:t>3</a:t>
            </a:r>
            <a:endParaRPr lang="cs-CZ" sz="4000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reakce oxidu kovu s oxidem nekovu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339975" y="2205038"/>
            <a:ext cx="51117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Franklin Gothic Book"/>
              </a:rPr>
              <a:t>CaO + CO</a:t>
            </a:r>
            <a:r>
              <a:rPr lang="cs-CZ" sz="4000" baseline="-25000">
                <a:latin typeface="Franklin Gothic Book"/>
              </a:rPr>
              <a:t>2</a:t>
            </a:r>
            <a:r>
              <a:rPr lang="cs-CZ" sz="4000">
                <a:latin typeface="Franklin Gothic Book"/>
              </a:rPr>
              <a:t>	→  CaCO</a:t>
            </a:r>
            <a:r>
              <a:rPr lang="cs-CZ" sz="4000" baseline="-25000">
                <a:latin typeface="Franklin Gothic Book"/>
              </a:rPr>
              <a:t>3</a:t>
            </a:r>
            <a:endParaRPr lang="cs-CZ" sz="4000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vzájemná reakce solí (srážecí reakce)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900113" y="2205038"/>
            <a:ext cx="77549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Franklin Gothic Book"/>
              </a:rPr>
              <a:t>KBr + AgNO</a:t>
            </a:r>
            <a:r>
              <a:rPr lang="cs-CZ" sz="4000" baseline="-25000">
                <a:latin typeface="Franklin Gothic Book"/>
              </a:rPr>
              <a:t>3   </a:t>
            </a:r>
            <a:r>
              <a:rPr lang="cs-CZ" sz="4000">
                <a:latin typeface="Franklin Gothic Book"/>
              </a:rPr>
              <a:t>→	KNO</a:t>
            </a:r>
            <a:r>
              <a:rPr lang="cs-CZ" sz="4000" baseline="-25000">
                <a:latin typeface="Franklin Gothic Book"/>
              </a:rPr>
              <a:t>3</a:t>
            </a:r>
            <a:r>
              <a:rPr lang="cs-CZ" sz="4000">
                <a:latin typeface="Franklin Gothic Book"/>
              </a:rPr>
              <a:t> + AgBr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zápis do sešitu: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Příprava solí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>
          <a:xfrm>
            <a:off x="395288" y="5084763"/>
            <a:ext cx="8229600" cy="499745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611188" y="1341438"/>
            <a:ext cx="21574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>
                <a:latin typeface="Franklin Gothic Book"/>
              </a:rPr>
              <a:t> neutralizace</a:t>
            </a: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4932363" y="2133600"/>
            <a:ext cx="5032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2700338" y="1773238"/>
            <a:ext cx="4818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  </a:t>
            </a:r>
            <a:r>
              <a:rPr lang="cs-CZ" sz="2800">
                <a:latin typeface="Franklin Gothic Book"/>
              </a:rPr>
              <a:t>HCl + NaOH 	 NaCl + H</a:t>
            </a:r>
            <a:r>
              <a:rPr lang="cs-CZ" sz="2800" baseline="-25000">
                <a:latin typeface="Franklin Gothic Book"/>
              </a:rPr>
              <a:t>2</a:t>
            </a:r>
            <a:r>
              <a:rPr lang="cs-CZ" sz="2800">
                <a:latin typeface="Franklin Gothic Book"/>
              </a:rPr>
              <a:t>O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684213" y="2565400"/>
            <a:ext cx="37941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>
                <a:latin typeface="Franklin Gothic Book"/>
              </a:rPr>
              <a:t> reakce kovů s kyselinou</a:t>
            </a: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4859338" y="3429000"/>
            <a:ext cx="5048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2843213" y="3141663"/>
            <a:ext cx="45259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Zn + H</a:t>
            </a:r>
            <a:r>
              <a:rPr lang="cs-CZ" sz="2800" baseline="-25000">
                <a:latin typeface="Franklin Gothic Book"/>
              </a:rPr>
              <a:t>2</a:t>
            </a:r>
            <a:r>
              <a:rPr lang="cs-CZ" sz="2800">
                <a:latin typeface="Franklin Gothic Book"/>
              </a:rPr>
              <a:t>SO</a:t>
            </a:r>
            <a:r>
              <a:rPr lang="cs-CZ" sz="2800" baseline="-25000">
                <a:latin typeface="Franklin Gothic Book"/>
              </a:rPr>
              <a:t>4</a:t>
            </a:r>
            <a:r>
              <a:rPr lang="cs-CZ" sz="2800">
                <a:latin typeface="Franklin Gothic Book"/>
              </a:rPr>
              <a:t>		H</a:t>
            </a:r>
            <a:r>
              <a:rPr lang="cs-CZ" sz="2800" baseline="-25000">
                <a:latin typeface="Franklin Gothic Book"/>
              </a:rPr>
              <a:t>2</a:t>
            </a:r>
            <a:r>
              <a:rPr lang="cs-CZ" sz="2800">
                <a:latin typeface="Franklin Gothic Book"/>
              </a:rPr>
              <a:t> + ZnSO</a:t>
            </a:r>
            <a:r>
              <a:rPr lang="cs-CZ" sz="2800" baseline="-25000">
                <a:latin typeface="Franklin Gothic Book"/>
              </a:rPr>
              <a:t>4</a:t>
            </a:r>
            <a:endParaRPr lang="cs-CZ" sz="2800">
              <a:latin typeface="Franklin Gothic Book"/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611188" y="4005263"/>
            <a:ext cx="46751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>
                <a:latin typeface="Franklin Gothic Book"/>
              </a:rPr>
              <a:t> reakce oxidu kovu s kyselinou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2700338" y="4508500"/>
            <a:ext cx="5175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CaO + 2HNO</a:t>
            </a:r>
            <a:r>
              <a:rPr lang="cs-CZ" sz="2800" baseline="-25000">
                <a:latin typeface="Franklin Gothic Book"/>
              </a:rPr>
              <a:t>3</a:t>
            </a:r>
            <a:r>
              <a:rPr lang="cs-CZ" sz="2800">
                <a:latin typeface="Franklin Gothic Book"/>
              </a:rPr>
              <a:t>	H</a:t>
            </a:r>
            <a:r>
              <a:rPr lang="cs-CZ" sz="2800" baseline="-25000">
                <a:latin typeface="Franklin Gothic Book"/>
              </a:rPr>
              <a:t>2</a:t>
            </a:r>
            <a:r>
              <a:rPr lang="cs-CZ" sz="2800">
                <a:latin typeface="Franklin Gothic Book"/>
              </a:rPr>
              <a:t>O + Ca(NO</a:t>
            </a:r>
            <a:r>
              <a:rPr lang="cs-CZ" sz="2800" baseline="-25000">
                <a:latin typeface="Franklin Gothic Book"/>
              </a:rPr>
              <a:t>3</a:t>
            </a:r>
            <a:r>
              <a:rPr lang="cs-CZ" sz="2800">
                <a:latin typeface="Franklin Gothic Book"/>
              </a:rPr>
              <a:t>)</a:t>
            </a:r>
            <a:r>
              <a:rPr lang="cs-CZ" sz="2800" baseline="-25000">
                <a:latin typeface="Franklin Gothic Book"/>
              </a:rPr>
              <a:t>2</a:t>
            </a:r>
            <a:endParaRPr lang="cs-CZ" sz="2800">
              <a:latin typeface="Franklin Gothic Book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4932363" y="4797425"/>
            <a:ext cx="5032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Obdélník 16"/>
          <p:cNvSpPr>
            <a:spLocks noChangeArrowheads="1"/>
          </p:cNvSpPr>
          <p:nvPr/>
        </p:nvSpPr>
        <p:spPr bwMode="auto">
          <a:xfrm>
            <a:off x="611188" y="5300663"/>
            <a:ext cx="3903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>
                <a:latin typeface="Franklin Gothic Book"/>
              </a:rPr>
              <a:t> slučování kovu a nekovu</a:t>
            </a: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2916238" y="5805488"/>
            <a:ext cx="35226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	Fe + S	FeS</a:t>
            </a:r>
          </a:p>
        </p:txBody>
      </p:sp>
      <p:cxnSp>
        <p:nvCxnSpPr>
          <p:cNvPr id="19" name="Přímá spojovací šipka 18"/>
          <p:cNvCxnSpPr/>
          <p:nvPr/>
        </p:nvCxnSpPr>
        <p:spPr>
          <a:xfrm>
            <a:off x="5003800" y="6092825"/>
            <a:ext cx="5048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3" grpId="0"/>
      <p:bldP spid="14" grpId="0"/>
      <p:bldP spid="15" grpId="0"/>
      <p:bldP spid="17" grpId="0"/>
      <p:bldP spid="1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3059113" y="2276475"/>
            <a:ext cx="47371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CO</a:t>
            </a:r>
            <a:r>
              <a:rPr lang="cs-CZ" sz="2800" baseline="-25000">
                <a:latin typeface="Franklin Gothic Book"/>
              </a:rPr>
              <a:t>2</a:t>
            </a:r>
            <a:r>
              <a:rPr lang="cs-CZ" sz="2800">
                <a:latin typeface="Franklin Gothic Book"/>
              </a:rPr>
              <a:t> + 2KOH		H</a:t>
            </a:r>
            <a:r>
              <a:rPr lang="cs-CZ" sz="2800" baseline="-25000">
                <a:latin typeface="Franklin Gothic Book"/>
              </a:rPr>
              <a:t>2</a:t>
            </a:r>
            <a:r>
              <a:rPr lang="cs-CZ" sz="2800">
                <a:latin typeface="Franklin Gothic Book"/>
              </a:rPr>
              <a:t>O + K</a:t>
            </a:r>
            <a:r>
              <a:rPr lang="cs-CZ" sz="2800" baseline="-25000">
                <a:latin typeface="Franklin Gothic Book"/>
              </a:rPr>
              <a:t>2</a:t>
            </a:r>
            <a:r>
              <a:rPr lang="cs-CZ" sz="2800">
                <a:latin typeface="Franklin Gothic Book"/>
              </a:rPr>
              <a:t>CO</a:t>
            </a:r>
            <a:r>
              <a:rPr lang="cs-CZ" sz="2800" baseline="-25000">
                <a:latin typeface="Franklin Gothic Book"/>
              </a:rPr>
              <a:t>3</a:t>
            </a:r>
            <a:endParaRPr lang="cs-CZ" sz="2800">
              <a:latin typeface="Franklin Gothic Book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68313" y="3213100"/>
            <a:ext cx="57308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>
                <a:latin typeface="Franklin Gothic Book"/>
              </a:rPr>
              <a:t> reakce oxidu kovu s oxidem nekovu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3132138" y="3789363"/>
            <a:ext cx="38639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CaO + CO</a:t>
            </a:r>
            <a:r>
              <a:rPr lang="cs-CZ" sz="2800" baseline="-25000">
                <a:latin typeface="Franklin Gothic Book"/>
              </a:rPr>
              <a:t>2</a:t>
            </a:r>
            <a:r>
              <a:rPr lang="cs-CZ" sz="2800">
                <a:latin typeface="Franklin Gothic Book"/>
              </a:rPr>
              <a:t>		CaCO</a:t>
            </a:r>
            <a:r>
              <a:rPr lang="cs-CZ" sz="2800" baseline="-25000">
                <a:latin typeface="Franklin Gothic Book"/>
              </a:rPr>
              <a:t>3</a:t>
            </a:r>
            <a:endParaRPr lang="cs-CZ" sz="2800">
              <a:latin typeface="Franklin Gothic Book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539750" y="4868863"/>
            <a:ext cx="6146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>
                <a:latin typeface="Franklin Gothic Book"/>
              </a:rPr>
              <a:t> vzájemná reakce solí (srážecí reakce) 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3132138" y="5445125"/>
            <a:ext cx="48799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KBr + AgNO</a:t>
            </a:r>
            <a:r>
              <a:rPr lang="cs-CZ" sz="2800" baseline="-25000">
                <a:latin typeface="Franklin Gothic Book"/>
              </a:rPr>
              <a:t>3</a:t>
            </a:r>
            <a:r>
              <a:rPr lang="cs-CZ" sz="2800">
                <a:latin typeface="Franklin Gothic Book"/>
              </a:rPr>
              <a:t>	KNO</a:t>
            </a:r>
            <a:r>
              <a:rPr lang="cs-CZ" sz="2800" baseline="-25000">
                <a:latin typeface="Franklin Gothic Book"/>
              </a:rPr>
              <a:t>3</a:t>
            </a:r>
            <a:r>
              <a:rPr lang="cs-CZ" sz="2800">
                <a:latin typeface="Franklin Gothic Book"/>
              </a:rPr>
              <a:t> + AgBr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5003800" y="4076700"/>
            <a:ext cx="50482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5292725" y="5732463"/>
            <a:ext cx="50323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148263" y="2565400"/>
            <a:ext cx="5032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395288" y="1628775"/>
            <a:ext cx="55768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800">
                <a:latin typeface="Franklin Gothic Book"/>
              </a:rPr>
              <a:t> reakce oxidu nekovu s hydroxidem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Snímky č.4 - 7(chlorid sodný).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In </a:t>
            </a:r>
            <a:r>
              <a:rPr lang="cs-CZ" dirty="0" err="1" smtClean="0"/>
              <a:t>wikipedia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free </a:t>
            </a:r>
            <a:r>
              <a:rPr lang="cs-CZ" dirty="0" err="1" smtClean="0"/>
              <a:t>encyklopeddia</a:t>
            </a:r>
            <a:r>
              <a:rPr lang="cs-CZ" dirty="0" smtClean="0"/>
              <a:t> [online]. </a:t>
            </a:r>
            <a:r>
              <a:rPr lang="cs-CZ" dirty="0" err="1" smtClean="0"/>
              <a:t>St.Petersburg</a:t>
            </a:r>
            <a:r>
              <a:rPr lang="cs-CZ" dirty="0" smtClean="0"/>
              <a:t> (Florida):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1. 8. 2005, last </a:t>
            </a:r>
            <a:r>
              <a:rPr lang="cs-CZ" dirty="0" err="1" smtClean="0"/>
              <a:t>modifakated</a:t>
            </a:r>
            <a:r>
              <a:rPr lang="cs-CZ" dirty="0" smtClean="0"/>
              <a:t> on  20. 9. 2011 [cit.15.10.2011].Dostupné z WWW: http://cs.wikipedia.org/wiki/Chlorid_sodn%C3%BD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Snímek č. 3, 8, 9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err="1" smtClean="0"/>
              <a:t>Beneš.P</a:t>
            </a:r>
            <a:r>
              <a:rPr lang="cs-CZ" dirty="0" smtClean="0"/>
              <a:t>, </a:t>
            </a:r>
            <a:r>
              <a:rPr lang="cs-CZ" dirty="0" err="1" smtClean="0"/>
              <a:t>Pumpr</a:t>
            </a:r>
            <a:r>
              <a:rPr lang="cs-CZ" dirty="0" smtClean="0"/>
              <a:t> V., </a:t>
            </a:r>
            <a:r>
              <a:rPr lang="cs-CZ" dirty="0" err="1" smtClean="0"/>
              <a:t>Banýr</a:t>
            </a:r>
            <a:r>
              <a:rPr lang="cs-CZ" dirty="0" smtClean="0"/>
              <a:t> J. </a:t>
            </a:r>
            <a:r>
              <a:rPr lang="cs-CZ" i="1" dirty="0" smtClean="0"/>
              <a:t>Základy chemie 1.díl pro 2. stupeň základní školy, nižší </a:t>
            </a:r>
            <a:r>
              <a:rPr lang="cs-CZ" i="1" dirty="0" err="1" smtClean="0"/>
              <a:t>ročníkyvíceletých</a:t>
            </a:r>
            <a:r>
              <a:rPr lang="cs-CZ" i="1" dirty="0" smtClean="0"/>
              <a:t> gymnázií a střední školy. </a:t>
            </a:r>
            <a:r>
              <a:rPr lang="cs-CZ" dirty="0" smtClean="0"/>
              <a:t>Praha: Fortuna, 2005. 144 s. ISBN 80-7168-720-0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Autorem materiálu a všech jeho částí, není-li uvedeno jinak, je Ing. Stanislava Kolářová.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83</TotalTime>
  <Words>698</Words>
  <Application>Microsoft Office PowerPoint</Application>
  <PresentationFormat>Předvádění na obrazovce (4:3)</PresentationFormat>
  <Paragraphs>96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22</vt:i4>
      </vt:variant>
    </vt:vector>
  </HeadingPairs>
  <TitlesOfParts>
    <vt:vector size="38" baseType="lpstr">
      <vt:lpstr>Franklin Gothic Book</vt:lpstr>
      <vt:lpstr>Arial</vt:lpstr>
      <vt:lpstr>Franklin Gothic Medium</vt:lpstr>
      <vt:lpstr>Wingdings 2</vt:lpstr>
      <vt:lpstr>Calibri</vt:lpstr>
      <vt:lpstr>Bell MT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SlamovaLi</cp:lastModifiedBy>
  <cp:revision>13</cp:revision>
  <dcterms:created xsi:type="dcterms:W3CDTF">2011-10-15T18:11:05Z</dcterms:created>
  <dcterms:modified xsi:type="dcterms:W3CDTF">2012-06-22T09:21:23Z</dcterms:modified>
</cp:coreProperties>
</file>