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302" r:id="rId2"/>
    <p:sldId id="268" r:id="rId3"/>
    <p:sldId id="256" r:id="rId4"/>
    <p:sldId id="259" r:id="rId5"/>
    <p:sldId id="263" r:id="rId6"/>
    <p:sldId id="282" r:id="rId7"/>
    <p:sldId id="264" r:id="rId8"/>
    <p:sldId id="265" r:id="rId9"/>
    <p:sldId id="281" r:id="rId10"/>
    <p:sldId id="296" r:id="rId11"/>
    <p:sldId id="303" r:id="rId12"/>
    <p:sldId id="297" r:id="rId13"/>
    <p:sldId id="291" r:id="rId14"/>
    <p:sldId id="304" r:id="rId15"/>
    <p:sldId id="305" r:id="rId16"/>
    <p:sldId id="25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94660"/>
  </p:normalViewPr>
  <p:slideViewPr>
    <p:cSldViewPr>
      <p:cViewPr varScale="1">
        <p:scale>
          <a:sx n="76" d="100"/>
          <a:sy n="76" d="100"/>
        </p:scale>
        <p:origin x="-103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F8CC03-B87C-4651-8E93-EBD06A18000C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2E8452-7CA1-4468-89B3-CC0E813AA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FCEC-1632-4269-A244-B8FE8992FFF1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853BD-CA34-42C9-AF22-0FAD06C84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FCEC-1632-4269-A244-B8FE8992FFF1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853BD-CA34-42C9-AF22-0FAD06C84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FCEC-1632-4269-A244-B8FE8992FFF1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853BD-CA34-42C9-AF22-0FAD06C84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FCEC-1632-4269-A244-B8FE8992FFF1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853BD-CA34-42C9-AF22-0FAD06C84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FCEC-1632-4269-A244-B8FE8992FFF1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853BD-CA34-42C9-AF22-0FAD06C84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FCEC-1632-4269-A244-B8FE8992FFF1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853BD-CA34-42C9-AF22-0FAD06C84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FCEC-1632-4269-A244-B8FE8992FFF1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853BD-CA34-42C9-AF22-0FAD06C84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FCEC-1632-4269-A244-B8FE8992FFF1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853BD-CA34-42C9-AF22-0FAD06C84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FCEC-1632-4269-A244-B8FE8992FFF1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853BD-CA34-42C9-AF22-0FAD06C84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FCEC-1632-4269-A244-B8FE8992FFF1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853BD-CA34-42C9-AF22-0FAD06C84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3FCEC-1632-4269-A244-B8FE8992FFF1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853BD-CA34-42C9-AF22-0FAD06C84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3FCEC-1632-4269-A244-B8FE8992FFF1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C853BD-CA34-42C9-AF22-0FAD06C846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c/ca/Jan_Vil%C3%ADmek_-_Karel_IV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3/39/Listina_Karel_IV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a/ad/Josef_Mathauser_-_Karel_IV._pokl%C3%A1d%C3%A1_z%C3%A1kadn%C3%AD_k%C3%A1men_k_nov%C3%A9mu_mostu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4/4b/V%C4%9Bnceslav_%C4%8Cern%C3%BD_-_Smrt_Karla_IV._v_roce_1378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0/04/Karl%C5%AFv_most_z_Novotn%C3%A9ho_l%C3%A1vky.jpg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7/7f/Karl%C5%AFv_most_2051.jp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692150"/>
            <a:ext cx="5781675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403648" y="2420888"/>
            <a:ext cx="6120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Karel IV. – Otec vlasti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9692" y="4437112"/>
            <a:ext cx="5544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Tato práce je šířena pod licencí CC BY-SA 3.0. Odkazy a citace jsou platné k datu vytvoření této práce.</a:t>
            </a:r>
          </a:p>
          <a:p>
            <a:r>
              <a:rPr lang="cs-CZ" b="1" dirty="0" smtClean="0"/>
              <a:t>Texty jsou vlastní originální tvorbou autora.</a:t>
            </a: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623731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VY_32_INOVACE_14_33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3" y="260648"/>
            <a:ext cx="6336704" cy="1518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83568" y="1988840"/>
            <a:ext cx="66247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Karel IV. - prezentace</a:t>
            </a:r>
          </a:p>
          <a:p>
            <a:r>
              <a:rPr lang="cs-CZ" dirty="0" smtClean="0"/>
              <a:t>Autor: Mgr. Oldřiška Vobrová</a:t>
            </a:r>
          </a:p>
          <a:p>
            <a:r>
              <a:rPr lang="cs-CZ" dirty="0" smtClean="0"/>
              <a:t>Vytvořeno: 21. 2. 2012</a:t>
            </a:r>
          </a:p>
          <a:p>
            <a:r>
              <a:rPr lang="cs-CZ" dirty="0" smtClean="0"/>
              <a:t>Ročník: sedmý</a:t>
            </a:r>
          </a:p>
          <a:p>
            <a:r>
              <a:rPr lang="cs-CZ" dirty="0" smtClean="0"/>
              <a:t>Vzdělávací oblast: Člověk a společnost</a:t>
            </a:r>
          </a:p>
          <a:p>
            <a:r>
              <a:rPr lang="cs-CZ" dirty="0" smtClean="0"/>
              <a:t>Vzdělávací obor: Dějepis</a:t>
            </a:r>
          </a:p>
          <a:p>
            <a:r>
              <a:rPr lang="cs-CZ" dirty="0" smtClean="0"/>
              <a:t>Tematický okruh: Vrcholný a pozdní středověk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Lucemburkové</a:t>
            </a:r>
            <a:r>
              <a:rPr lang="cs-CZ" dirty="0" smtClean="0"/>
              <a:t> na českém trůně</a:t>
            </a:r>
          </a:p>
          <a:p>
            <a:r>
              <a:rPr lang="cs-CZ" dirty="0" smtClean="0"/>
              <a:t>Pomůcky: notebook, </a:t>
            </a:r>
            <a:r>
              <a:rPr lang="cs-CZ" dirty="0" err="1" smtClean="0"/>
              <a:t>dataprojektor</a:t>
            </a:r>
            <a:endParaRPr lang="cs-CZ" dirty="0" smtClean="0"/>
          </a:p>
          <a:p>
            <a:r>
              <a:rPr lang="cs-CZ" dirty="0" smtClean="0"/>
              <a:t>Anotace: Žáci se seznámí s </a:t>
            </a:r>
            <a:r>
              <a:rPr lang="cs-CZ" dirty="0" smtClean="0"/>
              <a:t>osobností </a:t>
            </a:r>
            <a:r>
              <a:rPr lang="cs-CZ" dirty="0" smtClean="0"/>
              <a:t>Karla IV. a s obdobím jeho </a:t>
            </a:r>
            <a:r>
              <a:rPr lang="cs-CZ" dirty="0" smtClean="0"/>
              <a:t>vlády, s postavením naší země v tehdejší Evropě</a:t>
            </a:r>
            <a:endParaRPr lang="cs-CZ" dirty="0" smtClean="0"/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5877272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VY_32_INOVACE_14_33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60848"/>
            <a:ext cx="3995936" cy="1368152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Karel IV.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692696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2276872"/>
            <a:ext cx="34361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Otec vlasti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4653137"/>
            <a:ext cx="867645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  <a:cs typeface="Arial" pitchFamily="34" charset="0"/>
              </a:rPr>
              <a:t>Karel IV. </a:t>
            </a:r>
          </a:p>
          <a:p>
            <a:r>
              <a:rPr lang="cs-CZ" sz="2000" dirty="0" smtClean="0">
                <a:latin typeface="Arial Black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(14. 5. 1346. -29. 11. 1378)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přezdívaný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Otec vlasti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, nejvýznamnější  evropský panovník pozdního středověku, římský císař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jedenáctý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český král, nejstarší syn Jana Lucemburského a Elišky Přemyslovny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4034" name="Picture 2" descr="File:Jan Vilímek - Karel IV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997800"/>
            <a:ext cx="2520279" cy="349230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156176" y="4077072"/>
            <a:ext cx="9361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1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748464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Karel IV</a:t>
            </a:r>
            <a:r>
              <a:rPr lang="cs-CZ" sz="2800" dirty="0" smtClean="0">
                <a:solidFill>
                  <a:srgbClr val="FF0000"/>
                </a:solidFill>
              </a:rPr>
              <a:t>. </a:t>
            </a:r>
            <a:r>
              <a:rPr lang="cs-CZ" sz="2800" dirty="0" smtClean="0"/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(1346 </a:t>
            </a:r>
            <a:r>
              <a:rPr lang="cs-CZ" sz="2800" dirty="0"/>
              <a:t>– </a:t>
            </a:r>
            <a:r>
              <a:rPr lang="cs-CZ" sz="2800" dirty="0" smtClean="0"/>
              <a:t>1378)</a:t>
            </a:r>
            <a:endParaRPr lang="cs-CZ" sz="2800" dirty="0"/>
          </a:p>
          <a:p>
            <a:pPr marL="182563" lvl="0" indent="-182563">
              <a:buFont typeface="Calibri" pitchFamily="34" charset="0"/>
              <a:buChar char="–"/>
            </a:pPr>
            <a:r>
              <a:rPr lang="cs-CZ" sz="2000" b="1" i="1" dirty="0" smtClean="0">
                <a:solidFill>
                  <a:srgbClr val="FF0000"/>
                </a:solidFill>
              </a:rPr>
              <a:t>Otec vlasti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182563" lvl="0" indent="-182563">
              <a:buFont typeface="Calibri" pitchFamily="34" charset="0"/>
              <a:buChar char="–"/>
            </a:pPr>
            <a:r>
              <a:rPr lang="cs-CZ" sz="2000" dirty="0" smtClean="0"/>
              <a:t>rozšíření </a:t>
            </a:r>
            <a:r>
              <a:rPr lang="cs-CZ" sz="2000" dirty="0"/>
              <a:t>českého státu (zbytek Slezska, Lužice, </a:t>
            </a:r>
            <a:r>
              <a:rPr lang="cs-CZ" sz="2000" dirty="0" smtClean="0"/>
              <a:t>Branibory) </a:t>
            </a:r>
            <a:r>
              <a:rPr lang="cs-CZ" sz="2000" b="1" dirty="0"/>
              <a:t>– </a:t>
            </a:r>
            <a:r>
              <a:rPr lang="cs-CZ" sz="2000" b="1" dirty="0">
                <a:solidFill>
                  <a:srgbClr val="FF0000"/>
                </a:solidFill>
              </a:rPr>
              <a:t>země Koruny české</a:t>
            </a:r>
            <a:endParaRPr lang="cs-CZ" sz="2000" dirty="0">
              <a:solidFill>
                <a:srgbClr val="FF0000"/>
              </a:solidFill>
            </a:endParaRPr>
          </a:p>
          <a:p>
            <a:pPr marL="182563" lvl="0" indent="-182563">
              <a:buFont typeface="Calibri" pitchFamily="34" charset="0"/>
              <a:buChar char="–"/>
            </a:pPr>
            <a:r>
              <a:rPr lang="cs-CZ" sz="2000" dirty="0"/>
              <a:t>snaha omezit moc šlechty, podpora měst a církve</a:t>
            </a:r>
          </a:p>
          <a:p>
            <a:pPr marL="182563" indent="-182563">
              <a:buFont typeface="Calibri" pitchFamily="34" charset="0"/>
              <a:buChar char="–"/>
            </a:pPr>
            <a:r>
              <a:rPr lang="cs-CZ" sz="2000" b="1" i="1" dirty="0">
                <a:solidFill>
                  <a:srgbClr val="FF0000"/>
                </a:solidFill>
              </a:rPr>
              <a:t> </a:t>
            </a:r>
            <a:r>
              <a:rPr lang="cs-CZ" sz="2000" b="1" i="1" dirty="0" err="1">
                <a:solidFill>
                  <a:srgbClr val="FF0000"/>
                </a:solidFill>
              </a:rPr>
              <a:t>Majestas</a:t>
            </a:r>
            <a:r>
              <a:rPr lang="cs-CZ" sz="2000" b="1" i="1" dirty="0">
                <a:solidFill>
                  <a:srgbClr val="FF0000"/>
                </a:solidFill>
              </a:rPr>
              <a:t> </a:t>
            </a:r>
            <a:r>
              <a:rPr lang="cs-CZ" sz="2000" b="1" i="1" dirty="0" err="1">
                <a:solidFill>
                  <a:srgbClr val="FF0000"/>
                </a:solidFill>
              </a:rPr>
              <a:t>Carolina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/>
              <a:t>– zákoník,který nevešel v platnost</a:t>
            </a:r>
          </a:p>
          <a:p>
            <a:pPr marL="182563" lvl="0" indent="-182563">
              <a:buFont typeface="Calibri" pitchFamily="34" charset="0"/>
              <a:buChar char="–"/>
            </a:pPr>
            <a:r>
              <a:rPr lang="cs-CZ" sz="2000" dirty="0"/>
              <a:t>rozvoj obchodu - Praha centrem</a:t>
            </a:r>
          </a:p>
          <a:p>
            <a:pPr marL="182563" lvl="0" indent="-182563">
              <a:buFont typeface="Calibri" pitchFamily="34" charset="0"/>
              <a:buChar char="–"/>
            </a:pPr>
            <a:r>
              <a:rPr lang="cs-CZ" sz="2000" dirty="0"/>
              <a:t>rozvoj vzdělanosti</a:t>
            </a:r>
          </a:p>
          <a:p>
            <a:pPr marL="182563" lvl="0" indent="-182563">
              <a:buFont typeface="Calibri" pitchFamily="34" charset="0"/>
              <a:buChar char="–"/>
            </a:pPr>
            <a:r>
              <a:rPr lang="cs-CZ" sz="2000" dirty="0" smtClean="0"/>
              <a:t>rozvoj umění (</a:t>
            </a:r>
            <a:r>
              <a:rPr lang="cs-CZ" sz="2000" b="1" i="1" dirty="0" smtClean="0"/>
              <a:t>Karlštejn, Nové Město pražské, Karlův most, chrám sv. Víta, …</a:t>
            </a:r>
            <a:r>
              <a:rPr lang="cs-CZ" sz="2000" dirty="0" smtClean="0"/>
              <a:t>)</a:t>
            </a:r>
          </a:p>
          <a:p>
            <a:pPr marL="182563" lvl="0" indent="-182563">
              <a:buFont typeface="Calibri" pitchFamily="34" charset="0"/>
              <a:buChar char="–"/>
            </a:pPr>
            <a:r>
              <a:rPr lang="cs-CZ" sz="2000" dirty="0" smtClean="0"/>
              <a:t>vrchol </a:t>
            </a:r>
            <a:r>
              <a:rPr lang="cs-CZ" sz="2000" dirty="0"/>
              <a:t>rozvoje středověkých </a:t>
            </a:r>
            <a:r>
              <a:rPr lang="cs-CZ" sz="2000" dirty="0" smtClean="0"/>
              <a:t>měst</a:t>
            </a:r>
          </a:p>
          <a:p>
            <a:pPr marL="182563" lvl="0" indent="-182563">
              <a:buFont typeface="Calibri" pitchFamily="34" charset="0"/>
              <a:buChar char="–"/>
            </a:pPr>
            <a:r>
              <a:rPr lang="cs-CZ" sz="2000" dirty="0" smtClean="0"/>
              <a:t>1334 – </a:t>
            </a:r>
            <a:r>
              <a:rPr lang="cs-CZ" sz="2000" b="1" dirty="0" smtClean="0"/>
              <a:t>markrabě moravský</a:t>
            </a:r>
            <a:endParaRPr lang="cs-CZ" sz="2000" b="1" dirty="0"/>
          </a:p>
          <a:p>
            <a:pPr marL="182563" indent="-182563">
              <a:buFont typeface="Calibri" pitchFamily="34" charset="0"/>
              <a:buChar char="–"/>
            </a:pPr>
            <a:r>
              <a:rPr lang="cs-CZ" sz="2000" b="1" dirty="0">
                <a:solidFill>
                  <a:srgbClr val="FF0000"/>
                </a:solidFill>
              </a:rPr>
              <a:t>1344</a:t>
            </a:r>
            <a:r>
              <a:rPr lang="cs-CZ" sz="2000" dirty="0"/>
              <a:t> </a:t>
            </a:r>
            <a:r>
              <a:rPr lang="cs-CZ" sz="2000" b="1" dirty="0"/>
              <a:t>-  založil v Praze arcibiskupství</a:t>
            </a:r>
            <a:r>
              <a:rPr lang="cs-CZ" sz="2000" dirty="0"/>
              <a:t> </a:t>
            </a:r>
            <a:r>
              <a:rPr lang="cs-CZ" sz="2000" dirty="0" smtClean="0"/>
              <a:t>(první </a:t>
            </a:r>
            <a:r>
              <a:rPr lang="cs-CZ" sz="2000" dirty="0"/>
              <a:t>arcibiskup </a:t>
            </a:r>
            <a:r>
              <a:rPr lang="cs-CZ" sz="2000" b="1" i="1" dirty="0"/>
              <a:t>Arnošt z </a:t>
            </a:r>
            <a:r>
              <a:rPr lang="cs-CZ" sz="2000" b="1" i="1" dirty="0" smtClean="0"/>
              <a:t>Pardubic</a:t>
            </a:r>
            <a:r>
              <a:rPr lang="cs-CZ" sz="2000" i="1" dirty="0" smtClean="0"/>
              <a:t>)</a:t>
            </a:r>
            <a:endParaRPr lang="cs-CZ" sz="2000" dirty="0"/>
          </a:p>
          <a:p>
            <a:pPr marL="182563" indent="-182563">
              <a:buFont typeface="Calibri" pitchFamily="34" charset="0"/>
              <a:buChar char="–"/>
            </a:pPr>
            <a:r>
              <a:rPr lang="cs-CZ" sz="2000" b="1" dirty="0">
                <a:solidFill>
                  <a:srgbClr val="FF0000"/>
                </a:solidFill>
              </a:rPr>
              <a:t>1348</a:t>
            </a:r>
            <a:r>
              <a:rPr lang="cs-CZ" sz="2000" b="1" dirty="0"/>
              <a:t> -  založil Karlovu </a:t>
            </a:r>
            <a:r>
              <a:rPr lang="cs-CZ" sz="2000" b="1" dirty="0" smtClean="0"/>
              <a:t>univerzitu</a:t>
            </a:r>
          </a:p>
          <a:p>
            <a:pPr marL="182563" indent="-182563">
              <a:buFont typeface="Calibri" pitchFamily="34" charset="0"/>
              <a:buChar char="–"/>
            </a:pPr>
            <a:r>
              <a:rPr lang="cs-CZ" sz="2000" b="1" dirty="0" smtClean="0">
                <a:solidFill>
                  <a:srgbClr val="FF0000"/>
                </a:solidFill>
              </a:rPr>
              <a:t>1355</a:t>
            </a:r>
            <a:r>
              <a:rPr lang="cs-CZ" sz="2000" b="1" dirty="0" smtClean="0"/>
              <a:t> – korunovace na císaře</a:t>
            </a:r>
            <a:endParaRPr lang="cs-CZ" sz="2000" dirty="0"/>
          </a:p>
          <a:p>
            <a:pPr marL="182563" indent="-182563">
              <a:buFont typeface="Calibri" pitchFamily="34" charset="0"/>
              <a:buChar char="–"/>
            </a:pPr>
            <a:r>
              <a:rPr lang="cs-CZ" sz="2000" b="1" dirty="0" smtClean="0">
                <a:solidFill>
                  <a:srgbClr val="FF0000"/>
                </a:solidFill>
              </a:rPr>
              <a:t>1356</a:t>
            </a:r>
            <a:r>
              <a:rPr lang="cs-CZ" sz="2000" dirty="0" smtClean="0"/>
              <a:t> </a:t>
            </a:r>
            <a:r>
              <a:rPr lang="cs-CZ" sz="2000" b="1" dirty="0" smtClean="0"/>
              <a:t>-  Zlatá bula Karlova</a:t>
            </a:r>
            <a:r>
              <a:rPr lang="cs-CZ" sz="2000" dirty="0" smtClean="0"/>
              <a:t> (ustanovení o vztahu k Sv. říši římské,pokud vymře 				    panovnický rod, Čechové si svého krále zvolí)</a:t>
            </a:r>
          </a:p>
          <a:p>
            <a:pPr marL="182563" indent="-182563">
              <a:buFont typeface="Calibri" pitchFamily="34" charset="0"/>
              <a:buChar char="–"/>
            </a:pPr>
            <a:r>
              <a:rPr lang="cs-CZ" sz="2000" b="1" dirty="0" smtClean="0">
                <a:solidFill>
                  <a:srgbClr val="FF0000"/>
                </a:solidFill>
              </a:rPr>
              <a:t>Vita </a:t>
            </a:r>
            <a:r>
              <a:rPr lang="cs-CZ" sz="2000" b="1" dirty="0" err="1" smtClean="0">
                <a:solidFill>
                  <a:srgbClr val="FF0000"/>
                </a:solidFill>
              </a:rPr>
              <a:t>Caroli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- vlastní životopis</a:t>
            </a:r>
          </a:p>
          <a:p>
            <a:pPr marL="182563" indent="-182563"/>
            <a:endParaRPr lang="cs-CZ" sz="2000" dirty="0" smtClean="0"/>
          </a:p>
          <a:p>
            <a:r>
              <a:rPr lang="cs-CZ" sz="2000" dirty="0" smtClean="0"/>
              <a:t>Růst </a:t>
            </a:r>
            <a:r>
              <a:rPr lang="cs-CZ" sz="2000" dirty="0"/>
              <a:t>majetkových a společenských rozdílů</a:t>
            </a:r>
          </a:p>
          <a:p>
            <a:r>
              <a:rPr lang="cs-CZ" sz="2000" dirty="0"/>
              <a:t> 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Documents and Settings\Mamka\Plocha\Skenování\Lucemburkové\1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6912768" cy="6192689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179513" y="6237312"/>
            <a:ext cx="8640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2.</a:t>
            </a:r>
            <a:endParaRPr lang="cs-CZ" sz="10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upload.wikimedia.org/wikipedia/commons/e/e7/Charles-University-symbol-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692696"/>
            <a:ext cx="4464496" cy="42484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655676" y="5301208"/>
            <a:ext cx="583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Pečeť University Karlovy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443711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</a:t>
            </a:r>
            <a:r>
              <a:rPr lang="cs-CZ" dirty="0" smtClean="0"/>
              <a:t>. </a:t>
            </a:r>
            <a:r>
              <a:rPr lang="cs-CZ" sz="1200" dirty="0" smtClean="0"/>
              <a:t>3</a:t>
            </a:r>
            <a:endParaRPr lang="cs-CZ" sz="12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431540" y="404664"/>
            <a:ext cx="8280920" cy="57606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602" name="Picture 2" descr="C:\Documents and Settings\Mamka\Plocha\Skenování\Lucemburkové\Pečeti a peníze\5 Karlova majestátní pečeť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836712"/>
            <a:ext cx="3723070" cy="3744416"/>
          </a:xfrm>
          <a:prstGeom prst="rect">
            <a:avLst/>
          </a:prstGeom>
          <a:noFill/>
        </p:spPr>
      </p:pic>
      <p:pic>
        <p:nvPicPr>
          <p:cNvPr id="25604" name="Picture 4" descr="C:\Documents and Settings\Mamka\Plocha\Skenování\Lucemburkové\Pečeti a peníze\8 - jezdecká pečeť Karla IV.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0238" y="764704"/>
            <a:ext cx="3368186" cy="381642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7584" y="5013176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Karlova majestátní pečeť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5013176"/>
            <a:ext cx="35918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Karlova jezdecká pečeť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6237312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115616" y="548680"/>
            <a:ext cx="6912768" cy="51628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627" name="Picture 3" descr="C:\Documents and Settings\Mamka\Plocha\Skenování\Lucemburkové\Pečeti a peníze\6 Zlatá bula Karlov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59732" y="764704"/>
            <a:ext cx="4824536" cy="490072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71600" y="5877272"/>
            <a:ext cx="6068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Zlatá bula Karlova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5589240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5</a:t>
            </a:r>
            <a:endParaRPr lang="cs-CZ" sz="12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pic>
        <p:nvPicPr>
          <p:cNvPr id="21506" name="Picture 2" descr="File:Listina Karel IV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76672"/>
            <a:ext cx="4238625" cy="5715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932040" y="764704"/>
            <a:ext cx="40324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Listina Karla IV. z 1. 9. 1347, jíž udělil pražským arcibiskupům právo korunovat české krále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587727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6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Josef Mathauser - Karel IV. pokládá zákadní kámen k novému mostu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49032" y="692696"/>
            <a:ext cx="7245937" cy="4680520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3" name="Obdélník 2"/>
          <p:cNvSpPr/>
          <p:nvPr/>
        </p:nvSpPr>
        <p:spPr>
          <a:xfrm>
            <a:off x="9900592" y="386104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5661248"/>
            <a:ext cx="7920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Josef</a:t>
            </a:r>
            <a:r>
              <a:rPr lang="cs-CZ" sz="2000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Mathauser</a:t>
            </a:r>
            <a:r>
              <a:rPr lang="cs-CZ" sz="2000" dirty="0" smtClean="0">
                <a:solidFill>
                  <a:srgbClr val="00B050"/>
                </a:solidFill>
              </a:rPr>
              <a:t>: </a:t>
            </a:r>
            <a:r>
              <a:rPr lang="cs-CZ" sz="2000" b="1" dirty="0" smtClean="0">
                <a:solidFill>
                  <a:srgbClr val="00B050"/>
                </a:solidFill>
              </a:rPr>
              <a:t>Karel IV. pokládá základní kámen k novému mostu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48691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157192"/>
            <a:ext cx="9289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dirty="0" smtClean="0"/>
              <a:t>7</a:t>
            </a:r>
            <a:endParaRPr lang="cs-CZ" sz="12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http://upload.wikimedia.org/wikipedia/commons/f/fa/Josef_Mathauser_-_Karel_IV._nech%C3%A1v%C3%A1_stav%C4%9Bt_Hladovou_ze%C4%8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2706" y="764704"/>
            <a:ext cx="7018588" cy="456010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971600" y="5733256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Josef </a:t>
            </a:r>
            <a:r>
              <a:rPr lang="cs-CZ" sz="2000" b="1" dirty="0" err="1" smtClean="0">
                <a:solidFill>
                  <a:srgbClr val="00B050"/>
                </a:solidFill>
              </a:rPr>
              <a:t>Mathauser</a:t>
            </a:r>
            <a:r>
              <a:rPr lang="cs-CZ" sz="2000" b="1" dirty="0" smtClean="0">
                <a:solidFill>
                  <a:srgbClr val="00B050"/>
                </a:solidFill>
              </a:rPr>
              <a:t>: </a:t>
            </a:r>
            <a:r>
              <a:rPr lang="cs-CZ" sz="2000" b="1" dirty="0" err="1" smtClean="0">
                <a:solidFill>
                  <a:srgbClr val="00B050"/>
                </a:solidFill>
              </a:rPr>
              <a:t>Krel</a:t>
            </a:r>
            <a:r>
              <a:rPr lang="cs-CZ" sz="2000" b="1" dirty="0" smtClean="0">
                <a:solidFill>
                  <a:srgbClr val="00B050"/>
                </a:solidFill>
              </a:rPr>
              <a:t> IV. nechává stavět Hladovou zeď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5229200"/>
            <a:ext cx="7242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8</a:t>
            </a:r>
            <a:endParaRPr lang="cs-CZ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Soubor:Věnceslav Černý - Smrt Karla IV. v roce 137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39652" y="836712"/>
            <a:ext cx="6264696" cy="4107147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1259632" y="5589240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Věnceslav Černý: Smrt Karla IV. v roce 1378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725144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9 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2736304" cy="648071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Karlův most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556792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Karlův most patří k nejstarším dosud stojícím mostům přes řeku Vltavu. Karel IV. dal vystavit most na místě bývalého Juditina mostu, který byl v roce 1342 na jaře po silném tání ledů stržen.</a:t>
            </a:r>
          </a:p>
          <a:p>
            <a:r>
              <a:rPr lang="cs-CZ" sz="2000" dirty="0" smtClean="0"/>
              <a:t>Stavba Karlova mostu začala v roce  1347  byla dokončena v roce 1402. Tento most přispěl k rozvoji  obchodu. Praha se díky němu stala významnou zastávkou kupců, kteří projížděli po evropských obchodních stezkách.</a:t>
            </a:r>
          </a:p>
          <a:p>
            <a:r>
              <a:rPr lang="cs-CZ" sz="2000" dirty="0" smtClean="0"/>
              <a:t>Původně byl most bez výzdoby, postupně byl zdoben kamennými sochami a sousošími.</a:t>
            </a:r>
          </a:p>
          <a:p>
            <a:r>
              <a:rPr lang="cs-CZ" sz="2000" dirty="0" smtClean="0"/>
              <a:t>Zpočátku nesl název Kamenný most. Teprve na dřívější podnět Karla Havlíčka Borovského se asi od roku 1870 začal nazývat Karlův most.</a:t>
            </a:r>
          </a:p>
          <a:p>
            <a:r>
              <a:rPr lang="cs-CZ" sz="2000" dirty="0" smtClean="0"/>
              <a:t>Přes Karlův most vede historická královská cesta.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File:Karlův most z Novotného lávk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50032" y="404664"/>
            <a:ext cx="7043936" cy="5282952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971600" y="587727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Karlův most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172400" y="5517232"/>
            <a:ext cx="7200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10</a:t>
            </a:r>
            <a:endParaRPr lang="cs-CZ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File:Karlův most 205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60833" y="548680"/>
            <a:ext cx="6822334" cy="5116751"/>
          </a:xfrm>
          <a:prstGeom prst="rect">
            <a:avLst/>
          </a:prstGeom>
          <a:noFill/>
          <a:ln>
            <a:solidFill>
              <a:schemeClr val="tx1"/>
            </a:solidFill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1115616" y="5805264"/>
            <a:ext cx="19634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Karlův most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100392" y="5517232"/>
            <a:ext cx="60305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obr. 11 </a:t>
            </a:r>
            <a:endParaRPr lang="cs-CZ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35292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Použité zdroje:</a:t>
            </a:r>
          </a:p>
          <a:p>
            <a:r>
              <a:rPr lang="cs-CZ" sz="1200" dirty="0" smtClean="0"/>
              <a:t>Obrázek [1]</a:t>
            </a:r>
          </a:p>
          <a:p>
            <a:r>
              <a:rPr lang="cs-CZ" sz="1200" dirty="0" smtClean="0"/>
              <a:t>VILÍMEK, Jan. Jan Vilímek - Karel </a:t>
            </a:r>
            <a:r>
              <a:rPr lang="cs-CZ" sz="1200" dirty="0" err="1" smtClean="0"/>
              <a:t>iV</a:t>
            </a:r>
            <a:r>
              <a:rPr lang="cs-CZ" sz="1200" dirty="0" smtClean="0"/>
              <a:t>. </a:t>
            </a:r>
            <a:r>
              <a:rPr lang="cs-CZ" sz="1200" dirty="0" err="1" smtClean="0"/>
              <a:t>jpg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Wikipedie</a:t>
            </a:r>
            <a:r>
              <a:rPr lang="cs-CZ" sz="1200" dirty="0" smtClean="0"/>
              <a:t> [online]. 2009 [cit. 2012-02-21]. Dostupné z: http://commons.wikimedia.org/wiki/File:Jan_Vil%C3%ADmek_-_Karel_IV.jpg</a:t>
            </a:r>
          </a:p>
          <a:p>
            <a:r>
              <a:rPr lang="cs-CZ" sz="1200" dirty="0" smtClean="0"/>
              <a:t>Obrázek [2]</a:t>
            </a:r>
          </a:p>
          <a:p>
            <a:r>
              <a:rPr lang="cs-CZ" sz="1200" dirty="0" smtClean="0"/>
              <a:t>MANDELOVÁ, Helena. </a:t>
            </a:r>
            <a:r>
              <a:rPr lang="cs-CZ" sz="1200" i="1" dirty="0" smtClean="0"/>
              <a:t>České země za vlády Lucemburků</a:t>
            </a:r>
            <a:r>
              <a:rPr lang="cs-CZ" sz="1200" dirty="0" smtClean="0"/>
              <a:t>: </a:t>
            </a:r>
            <a:r>
              <a:rPr lang="cs-CZ" sz="1200" i="1" dirty="0" smtClean="0"/>
              <a:t>Dějiny v obrazech</a:t>
            </a:r>
            <a:r>
              <a:rPr lang="cs-CZ" sz="1200" dirty="0" smtClean="0"/>
              <a:t>. 1. </a:t>
            </a:r>
            <a:r>
              <a:rPr lang="cs-CZ" sz="1200" dirty="0" err="1" smtClean="0"/>
              <a:t>vyd</a:t>
            </a:r>
            <a:r>
              <a:rPr lang="cs-CZ" sz="1200" dirty="0" smtClean="0"/>
              <a:t>. Praha: Albatros, 1993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Obrázek  [3]</a:t>
            </a:r>
          </a:p>
          <a:p>
            <a:r>
              <a:rPr lang="cs-CZ" sz="1200" dirty="0" smtClean="0"/>
              <a:t>ČERNÍK, Karel. Charles - University - symbol - 2.png. </a:t>
            </a:r>
            <a:r>
              <a:rPr lang="cs-CZ" sz="1200" i="1" dirty="0" err="1" smtClean="0"/>
              <a:t>Wikipedie</a:t>
            </a:r>
            <a:r>
              <a:rPr lang="cs-CZ" sz="1200" dirty="0" smtClean="0"/>
              <a:t> [online]. 2010 [cit. 2012-02-21]. Dostupné z: http://</a:t>
            </a:r>
            <a:r>
              <a:rPr lang="cs-CZ" sz="1200" dirty="0" smtClean="0"/>
              <a:t>cs.wikipedia.org/wiki/Soubor:Charles-University-symbol-2.png</a:t>
            </a:r>
          </a:p>
          <a:p>
            <a:r>
              <a:rPr lang="cs-CZ" sz="1200" dirty="0" smtClean="0"/>
              <a:t>Obrázek I [4. 5]</a:t>
            </a:r>
          </a:p>
          <a:p>
            <a:r>
              <a:rPr lang="cs-CZ" sz="1200" dirty="0" smtClean="0"/>
              <a:t>MANDELOVÁ, Helena. </a:t>
            </a:r>
            <a:r>
              <a:rPr lang="cs-CZ" sz="1200" i="1" dirty="0" smtClean="0"/>
              <a:t>České země za vlády Lucemburků</a:t>
            </a:r>
            <a:r>
              <a:rPr lang="cs-CZ" sz="1200" dirty="0" smtClean="0"/>
              <a:t>: </a:t>
            </a:r>
            <a:r>
              <a:rPr lang="cs-CZ" sz="1200" i="1" dirty="0" smtClean="0"/>
              <a:t>Dějiny v obrazech</a:t>
            </a:r>
            <a:r>
              <a:rPr lang="cs-CZ" sz="1200" dirty="0" smtClean="0"/>
              <a:t>. 1. </a:t>
            </a:r>
            <a:r>
              <a:rPr lang="cs-CZ" sz="1200" dirty="0" err="1" smtClean="0"/>
              <a:t>vyd</a:t>
            </a:r>
            <a:r>
              <a:rPr lang="cs-CZ" sz="1200" dirty="0" smtClean="0"/>
              <a:t>. Praha: Albatros, 1993.</a:t>
            </a:r>
            <a:endParaRPr lang="cs-CZ" sz="1200" dirty="0" smtClean="0"/>
          </a:p>
          <a:p>
            <a:r>
              <a:rPr lang="cs-CZ" sz="1200" dirty="0" smtClean="0"/>
              <a:t>Obrázek [6] – volné dílo</a:t>
            </a:r>
          </a:p>
          <a:p>
            <a:r>
              <a:rPr lang="cs-CZ" sz="1200" dirty="0" smtClean="0"/>
              <a:t>BARÁNEK, Daniel. Listina Karel </a:t>
            </a:r>
            <a:r>
              <a:rPr lang="cs-CZ" sz="1200" dirty="0" err="1" smtClean="0"/>
              <a:t>IV.jpg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2009 [cit. 2012-02-21]. Dostupné z: http://</a:t>
            </a:r>
            <a:r>
              <a:rPr lang="cs-CZ" sz="1200" dirty="0" smtClean="0"/>
              <a:t>commons.wikimedia.org/wiki/File:Listina_Karel_IV.jpg?uselang=cs</a:t>
            </a:r>
          </a:p>
          <a:p>
            <a:r>
              <a:rPr lang="cs-CZ" sz="1200" dirty="0" smtClean="0"/>
              <a:t>Obrázek  [7] – volné dílo</a:t>
            </a:r>
          </a:p>
          <a:p>
            <a:r>
              <a:rPr lang="cs-CZ" sz="1200" dirty="0" smtClean="0"/>
              <a:t>MATHAUSER, Josef. Josef </a:t>
            </a:r>
            <a:r>
              <a:rPr lang="cs-CZ" sz="1200" dirty="0" err="1" smtClean="0"/>
              <a:t>Mathauser</a:t>
            </a:r>
            <a:r>
              <a:rPr lang="cs-CZ" sz="1200" dirty="0" smtClean="0"/>
              <a:t> - Karel IV. pokládá základní kámen k novému mostu.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2009 [cit. 2012-02-21]. Dostupné z: http://commons.wikimedia.org/wiki/File:Josef_Mathauser_-_Karel_IV._</a:t>
            </a:r>
            <a:r>
              <a:rPr lang="cs-CZ" sz="1200" dirty="0" smtClean="0"/>
              <a:t>pokl%C3%A1d%C3%A1_z%C3%A1kadn%C3%AD_k%C3%A1men_k_nov%C3%A9mu_mostu.jpg</a:t>
            </a:r>
          </a:p>
          <a:p>
            <a:r>
              <a:rPr lang="cs-CZ" sz="1200" dirty="0" smtClean="0"/>
              <a:t>Obrázek [8]] – volné dílo</a:t>
            </a:r>
          </a:p>
          <a:p>
            <a:r>
              <a:rPr lang="cs-CZ" sz="1200" dirty="0" smtClean="0"/>
              <a:t>MATHAUSER, Josef. Josef </a:t>
            </a:r>
            <a:r>
              <a:rPr lang="cs-CZ" sz="1200" dirty="0" err="1" smtClean="0"/>
              <a:t>Mathauser</a:t>
            </a:r>
            <a:r>
              <a:rPr lang="cs-CZ" sz="1200" dirty="0" smtClean="0"/>
              <a:t> - Karel IV. necháván stavět Hladovou zeď.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2009 [cit. 2012-02-21]. Dostupné z: http://commons.wikimedia.org/wiki/File:Josef_Mathauser_-_Karel_IV._</a:t>
            </a:r>
            <a:r>
              <a:rPr lang="cs-CZ" sz="1200" dirty="0" smtClean="0"/>
              <a:t>nech%C3%A1v%C3%A1_stav%C4%9Bt_Hladovou_ze%C4%8F.jpg</a:t>
            </a:r>
          </a:p>
          <a:p>
            <a:r>
              <a:rPr lang="cs-CZ" sz="1200" dirty="0" smtClean="0"/>
              <a:t>Obrázek  [9] – volné dílo</a:t>
            </a:r>
          </a:p>
          <a:p>
            <a:r>
              <a:rPr lang="cs-CZ" sz="1200" dirty="0" smtClean="0"/>
              <a:t>ČERNÝ, </a:t>
            </a:r>
            <a:r>
              <a:rPr lang="cs-CZ" sz="1200" dirty="0" err="1" smtClean="0"/>
              <a:t>Věncesla</a:t>
            </a:r>
            <a:r>
              <a:rPr lang="cs-CZ" sz="1200" dirty="0" smtClean="0"/>
              <a:t>. Smrt Karla IV. v roce 1378. </a:t>
            </a:r>
            <a:r>
              <a:rPr lang="cs-CZ" sz="1200" i="1" dirty="0" err="1" smtClean="0"/>
              <a:t>Wikipedie</a:t>
            </a:r>
            <a:r>
              <a:rPr lang="cs-CZ" sz="1200" dirty="0" smtClean="0"/>
              <a:t> [online]. 2009 [cit. 2012-02-21]. Dostupné z: http://cs.wikipedia.org/wiki/Soubor:V%C4%9Bnceslav_%C4%8Cern%C3%BD_-_Smrt_Karla_IV._</a:t>
            </a:r>
            <a:r>
              <a:rPr lang="cs-CZ" sz="1200" dirty="0" smtClean="0"/>
              <a:t>v_roce_1378.jpg</a:t>
            </a:r>
          </a:p>
          <a:p>
            <a:r>
              <a:rPr lang="cs-CZ" sz="1200" dirty="0" smtClean="0"/>
              <a:t>Obrázek [10]</a:t>
            </a:r>
          </a:p>
          <a:p>
            <a:r>
              <a:rPr lang="cs-CZ" sz="1200" dirty="0" smtClean="0"/>
              <a:t>DEZIDOR. Karlův most z Novotného lávky. </a:t>
            </a:r>
            <a:r>
              <a:rPr lang="cs-CZ" sz="1200" i="1" dirty="0" err="1" smtClean="0"/>
              <a:t>Wikomedia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2011 [cit. 2012-02-21]. Dostupné z: http://</a:t>
            </a:r>
            <a:r>
              <a:rPr lang="cs-CZ" sz="1200" dirty="0" smtClean="0"/>
              <a:t>commons.wikimedia.org/wiki/File:Karl%C5%AFv_most_z_Novotn%C3%A9ho_l%C3%A1vky.jpg </a:t>
            </a:r>
          </a:p>
          <a:p>
            <a:r>
              <a:rPr lang="cs-CZ" sz="1200" dirty="0" smtClean="0"/>
              <a:t>Obrázek [11]</a:t>
            </a:r>
          </a:p>
          <a:p>
            <a:r>
              <a:rPr lang="cs-CZ" sz="1200" dirty="0" smtClean="0"/>
              <a:t>DEZIDOR. Karlův most 2051.jpg. </a:t>
            </a:r>
            <a:r>
              <a:rPr lang="cs-CZ" sz="1200" i="1" dirty="0" err="1" smtClean="0"/>
              <a:t>Wikimmedia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2011 [cit. 2012-02-21]. Dostupné z: http://commons.wikimedia.org/wiki/File:Karl%C5%AFv_most_2051.jpg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 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767</TotalTime>
  <Words>753</Words>
  <Application>Microsoft Office PowerPoint</Application>
  <PresentationFormat>Předvádění na obrazovce (4:3)</PresentationFormat>
  <Paragraphs>92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Karel IV.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Karlův most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IV.</dc:title>
  <dc:creator>Oldřiška Vobrová</dc:creator>
  <cp:lastModifiedBy>Oldřiška Vobrová</cp:lastModifiedBy>
  <cp:revision>145</cp:revision>
  <dcterms:created xsi:type="dcterms:W3CDTF">2012-02-23T20:59:53Z</dcterms:created>
  <dcterms:modified xsi:type="dcterms:W3CDTF">2012-06-01T20:04:10Z</dcterms:modified>
</cp:coreProperties>
</file>