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945" autoAdjust="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C7611-0483-4FBC-A9C7-FDADF7742796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192C9B-4EEF-4F4D-A4C2-C959697074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B1A5FD-188E-4543-B455-D5735008712E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3C9B07-25A0-475A-AE3F-AEF714B24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99926-D6EC-41B0-93C5-94930A2AEE60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A3D89-AEBB-4792-AC97-EF5435E86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F22B79-013B-49C7-B14C-CD6293C8EF64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0C2B94-E14C-4458-BD8B-50B85FDEFE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6E8C2-5E65-4B80-B9F7-D2E3220B524D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65E642-D310-4906-9A70-BF7F8262E1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37396-D29D-43CA-B2CD-379A66FCDEC4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5393D-9283-40C1-8F35-751324DE2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21085-C84C-4BE8-9142-2BDC7D0B1C4D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39615-A9CF-43EB-8DD1-487CD39390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DCFA0-4B2C-47A0-B12B-D3ED67C8B87C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FC30C-2850-4A65-A89B-AF9DA3E7F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57DED-2BD0-41B0-9AE1-294AA1B28767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83D79-064E-46B1-BA31-7E9446B45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C3BF2-6D06-4BBF-84C0-55EB5F4C3CCB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486B0-7B67-4E26-8201-C88AD4B80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878D0-203D-49C0-B253-A5B5FA168278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4DFE3-79B4-476D-953E-1AAB5BBBCD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2686C26-D73F-4EFB-9DC8-85DE3779A579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30F10E-FD91-478D-AA2C-0145FF87F0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989138"/>
            <a:ext cx="9144000" cy="50847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VY_52_INOVACE_17_3_OPAKOVÁNÍ SOLÍ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Číslo skupiny:  3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Autor: Ing. Stanislava Kolářová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Vzdělávací oblast/Předmět/Téma: ČLOVĚK A PŘÍRODA / CHEMIE / NÁZVOSLOVÍ SOLÍ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Druh učebního materiálu: PREZENTACE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Metodický list:  NE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Anotace: Prezentace slouží k opakování a procvičování názvosloví solí formou samostatné práce. Prezentace může sloužit jako podklad pro samostatné procvičení tvorby názvosloví solí nebo jako test.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Ověřeno ve třídě: IX. A.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Datum ověření: 8.12. 2011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</a:t>
            </a:r>
            <a:r>
              <a:rPr lang="cs-CZ" sz="1200" dirty="0" smtClean="0"/>
              <a:t>že                    </a:t>
            </a:r>
            <a:r>
              <a:rPr lang="cs-CZ" sz="1200" dirty="0" smtClean="0"/>
              <a:t>k uvedeným účelům může být kýmkoliv zveřejňováno, používáno, upravováno a uchováváno.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8. 12. 2011 		Podpis: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 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0" y="1412875"/>
            <a:ext cx="91440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>
                <a:latin typeface="Franklin Gothic Book"/>
              </a:rPr>
              <a:t>....nejprve si napíšeme prvky tvořící kyselinu </a:t>
            </a:r>
            <a:r>
              <a:rPr lang="cs-CZ" sz="3200" dirty="0" smtClean="0">
                <a:latin typeface="Franklin Gothic Book"/>
              </a:rPr>
              <a:t>                  ve </a:t>
            </a:r>
            <a:r>
              <a:rPr lang="cs-CZ" sz="3200" dirty="0">
                <a:latin typeface="Franklin Gothic Book"/>
              </a:rPr>
              <a:t>tvaru MXO, kde M představuje kation a XO anion kyseliny (v případě kyseliny kyslíkaté)</a:t>
            </a:r>
          </a:p>
        </p:txBody>
      </p:sp>
      <p:sp>
        <p:nvSpPr>
          <p:cNvPr id="14338" name="Obdélník 7"/>
          <p:cNvSpPr>
            <a:spLocks noChangeArrowheads="1"/>
          </p:cNvSpPr>
          <p:nvPr/>
        </p:nvSpPr>
        <p:spPr bwMode="auto">
          <a:xfrm>
            <a:off x="0" y="620713"/>
            <a:ext cx="5272088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b="1">
                <a:latin typeface="Franklin Gothic Book"/>
              </a:rPr>
              <a:t>Jak vytvořit vzorec soli z názvu?</a:t>
            </a:r>
            <a:endParaRPr lang="cs-CZ" sz="1400" b="1">
              <a:latin typeface="Franklin Gothic Book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4437063"/>
            <a:ext cx="91440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….podle koncovky přídavného jména odvodíme oxidační číslo (a náboj) aniontu</a:t>
            </a: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0" y="5661025"/>
            <a:ext cx="9144000" cy="135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....dopočítáme počet kationtů a aniontů tak, aby byla sloučenina rovna nule</a:t>
            </a:r>
          </a:p>
          <a:p>
            <a:endParaRPr lang="cs-CZ">
              <a:latin typeface="Franklin Gothic Book"/>
            </a:endParaRPr>
          </a:p>
        </p:txBody>
      </p:sp>
      <p:sp>
        <p:nvSpPr>
          <p:cNvPr id="14341" name="TextovéPole 9"/>
          <p:cNvSpPr txBox="1">
            <a:spLocks noChangeArrowheads="1"/>
          </p:cNvSpPr>
          <p:nvPr/>
        </p:nvSpPr>
        <p:spPr bwMode="auto">
          <a:xfrm>
            <a:off x="0" y="0"/>
            <a:ext cx="20574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opakování: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0" y="3141663"/>
            <a:ext cx="91440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….podle podstatného jména odvodíme původ aniontu (původní kyselinu) a náboj aniontu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7174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4"/>
          <p:cNvSpPr>
            <a:spLocks noChangeArrowheads="1"/>
          </p:cNvSpPr>
          <p:nvPr/>
        </p:nvSpPr>
        <p:spPr bwMode="auto">
          <a:xfrm>
            <a:off x="4284663" y="2997200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</p:txBody>
      </p:sp>
      <p:sp>
        <p:nvSpPr>
          <p:cNvPr id="15362" name="Obdélník 6"/>
          <p:cNvSpPr>
            <a:spLocks noChangeArrowheads="1"/>
          </p:cNvSpPr>
          <p:nvPr/>
        </p:nvSpPr>
        <p:spPr bwMode="auto">
          <a:xfrm>
            <a:off x="0" y="188913"/>
            <a:ext cx="7088188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Úkol: </a:t>
            </a:r>
            <a:r>
              <a:rPr lang="cs-CZ" sz="3000" b="1">
                <a:latin typeface="Franklin Gothic Book"/>
              </a:rPr>
              <a:t>napsat vzorec pro dusičnan draselný</a:t>
            </a:r>
            <a:r>
              <a:rPr lang="cs-CZ" sz="3000">
                <a:latin typeface="Franklin Gothic Book"/>
              </a:rPr>
              <a:t>.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835150" y="2420938"/>
            <a:ext cx="1851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(H</a:t>
            </a:r>
            <a:r>
              <a:rPr lang="cs-CZ" sz="3000" baseline="30000">
                <a:latin typeface="Franklin Gothic Book"/>
              </a:rPr>
              <a:t>I</a:t>
            </a:r>
            <a:r>
              <a:rPr lang="cs-CZ" sz="3000">
                <a:latin typeface="Franklin Gothic Book"/>
              </a:rPr>
              <a:t>N</a:t>
            </a:r>
            <a:r>
              <a:rPr lang="cs-CZ" sz="3000" baseline="30000">
                <a:latin typeface="Franklin Gothic Book"/>
              </a:rPr>
              <a:t>V</a:t>
            </a:r>
            <a:r>
              <a:rPr lang="cs-CZ" sz="3000">
                <a:latin typeface="Franklin Gothic Book"/>
              </a:rPr>
              <a:t>O</a:t>
            </a:r>
            <a:r>
              <a:rPr lang="cs-CZ" sz="1400">
                <a:latin typeface="Franklin Gothic Book"/>
              </a:rPr>
              <a:t> </a:t>
            </a:r>
            <a:r>
              <a:rPr lang="cs-CZ" sz="3200" baseline="30000">
                <a:latin typeface="Franklin Gothic Book"/>
              </a:rPr>
              <a:t>–II</a:t>
            </a:r>
            <a:r>
              <a:rPr lang="cs-CZ" sz="30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0</a:t>
            </a:r>
            <a:endParaRPr lang="cs-CZ">
              <a:latin typeface="Franklin Gothic Book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84213" y="1125538"/>
            <a:ext cx="971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KNO</a:t>
            </a:r>
            <a:endParaRPr lang="cs-CZ" sz="3200" baseline="-25000">
              <a:latin typeface="Franklin Gothic Book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140200" y="2492375"/>
            <a:ext cx="15176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(N</a:t>
            </a:r>
            <a:r>
              <a:rPr lang="cs-CZ" sz="3000" baseline="30000">
                <a:latin typeface="Franklin Gothic Book"/>
              </a:rPr>
              <a:t>V</a:t>
            </a:r>
            <a:r>
              <a:rPr lang="cs-CZ" sz="3000">
                <a:latin typeface="Franklin Gothic Book"/>
              </a:rPr>
              <a:t>O</a:t>
            </a:r>
            <a:r>
              <a:rPr lang="cs-CZ" sz="1400">
                <a:latin typeface="Franklin Gothic Book"/>
              </a:rPr>
              <a:t> </a:t>
            </a:r>
            <a:r>
              <a:rPr lang="cs-CZ" sz="3200" baseline="30000">
                <a:latin typeface="Franklin Gothic Book"/>
              </a:rPr>
              <a:t>–II</a:t>
            </a:r>
            <a:r>
              <a:rPr lang="cs-CZ" sz="30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-I</a:t>
            </a:r>
            <a:endParaRPr lang="cs-CZ">
              <a:latin typeface="Franklin Gothic Book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4356100" y="3933825"/>
            <a:ext cx="9128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(K)</a:t>
            </a:r>
            <a:r>
              <a:rPr lang="cs-CZ" sz="3200" baseline="30000">
                <a:latin typeface="Franklin Gothic Book"/>
              </a:rPr>
              <a:t>+I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076825" y="3933825"/>
            <a:ext cx="1622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(N</a:t>
            </a:r>
            <a:r>
              <a:rPr lang="cs-CZ" sz="3000" baseline="30000">
                <a:latin typeface="Franklin Gothic Book"/>
              </a:rPr>
              <a:t>V</a:t>
            </a:r>
            <a:r>
              <a:rPr lang="cs-CZ" sz="3000">
                <a:latin typeface="Franklin Gothic Book"/>
              </a:rPr>
              <a:t>O</a:t>
            </a:r>
            <a:r>
              <a:rPr lang="cs-CZ" sz="1400">
                <a:latin typeface="Franklin Gothic Book"/>
              </a:rPr>
              <a:t>3 </a:t>
            </a:r>
            <a:r>
              <a:rPr lang="cs-CZ" sz="3200" baseline="30000">
                <a:latin typeface="Franklin Gothic Book"/>
              </a:rPr>
              <a:t>–II</a:t>
            </a:r>
            <a:r>
              <a:rPr lang="cs-CZ" sz="30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-I</a:t>
            </a:r>
            <a:endParaRPr lang="cs-CZ">
              <a:latin typeface="Franklin Gothic Book"/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4067175" y="4508500"/>
            <a:ext cx="34115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1*I+1*V+3*(-II) = 0 </a:t>
            </a: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7308850" y="5732463"/>
            <a:ext cx="113188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KNO</a:t>
            </a:r>
            <a:r>
              <a:rPr lang="cs-CZ" sz="3200" b="1" baseline="-25000">
                <a:latin typeface="Franklin Gothic Book"/>
              </a:rPr>
              <a:t>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  <p:bldP spid="12" grpId="0"/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utvoř vzorce solí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Chroman sodný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Uhelnatan</a:t>
            </a:r>
            <a:r>
              <a:rPr lang="cs-CZ" dirty="0" smtClean="0"/>
              <a:t> vápenatý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Uhličitan železitý</a:t>
            </a:r>
          </a:p>
        </p:txBody>
      </p:sp>
      <p:sp>
        <p:nvSpPr>
          <p:cNvPr id="16387" name="Obdélník 3"/>
          <p:cNvSpPr>
            <a:spLocks noChangeArrowheads="1"/>
          </p:cNvSpPr>
          <p:nvPr/>
        </p:nvSpPr>
        <p:spPr bwMode="auto">
          <a:xfrm>
            <a:off x="0" y="0"/>
            <a:ext cx="1416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ÚKOL:</a:t>
            </a:r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8101013" y="5876925"/>
            <a:ext cx="3257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>
                <a:latin typeface="Franklin Gothic Book"/>
                <a:hlinkClick r:id="rId2" action="ppaction://hlinksldjump"/>
              </a:rPr>
              <a:t>Ř</a:t>
            </a:r>
            <a:endParaRPr lang="cs-CZ" dirty="0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79512" y="1196752"/>
            <a:ext cx="8856984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000" dirty="0">
                <a:latin typeface="Franklin Gothic Book"/>
              </a:rPr>
              <a:t>....nejprve si odvodíme kation a původní kyselinu)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51520" y="3068960"/>
            <a:ext cx="889248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000" dirty="0">
                <a:latin typeface="Franklin Gothic Book"/>
              </a:rPr>
              <a:t>....podle kyseliny odvodíme název aniontu</a:t>
            </a:r>
            <a:r>
              <a:rPr lang="cs-CZ" sz="3000" dirty="0" smtClean="0">
                <a:latin typeface="Franklin Gothic Book"/>
              </a:rPr>
              <a:t>,                                  a </a:t>
            </a:r>
            <a:r>
              <a:rPr lang="cs-CZ" sz="3000" dirty="0">
                <a:latin typeface="Franklin Gothic Book"/>
              </a:rPr>
              <a:t>odvodíme náboj kationtu (sloučenina je navenek </a:t>
            </a:r>
            <a:r>
              <a:rPr lang="cs-CZ" sz="3000" dirty="0" err="1">
                <a:latin typeface="Franklin Gothic Book"/>
              </a:rPr>
              <a:t>elektroneutrální</a:t>
            </a:r>
            <a:r>
              <a:rPr lang="cs-CZ" sz="3000" dirty="0">
                <a:latin typeface="Franklin Gothic Book"/>
              </a:rPr>
              <a:t>) </a:t>
            </a:r>
          </a:p>
        </p:txBody>
      </p:sp>
      <p:sp>
        <p:nvSpPr>
          <p:cNvPr id="17411" name="Obdélník 7"/>
          <p:cNvSpPr>
            <a:spLocks noChangeArrowheads="1"/>
          </p:cNvSpPr>
          <p:nvPr/>
        </p:nvSpPr>
        <p:spPr bwMode="auto">
          <a:xfrm>
            <a:off x="0" y="476250"/>
            <a:ext cx="561657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b="1">
                <a:latin typeface="Franklin Gothic Book"/>
              </a:rPr>
              <a:t>Jak pojmenovat sůl podle vzorce?</a:t>
            </a:r>
            <a:endParaRPr lang="cs-CZ" sz="1400" b="1">
              <a:latin typeface="Franklin Gothic Book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79512" y="4941168"/>
            <a:ext cx="8676456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000" dirty="0">
                <a:latin typeface="Franklin Gothic Book"/>
              </a:rPr>
              <a:t>…. podle oxidačního čísla (náboje) určíme </a:t>
            </a:r>
            <a:r>
              <a:rPr lang="cs-CZ" sz="3000" dirty="0" smtClean="0">
                <a:latin typeface="Franklin Gothic Book"/>
              </a:rPr>
              <a:t>               koncovku </a:t>
            </a:r>
            <a:r>
              <a:rPr lang="cs-CZ" sz="3000" dirty="0">
                <a:latin typeface="Franklin Gothic Book"/>
              </a:rPr>
              <a:t>kationtu a název celé soli</a:t>
            </a:r>
          </a:p>
        </p:txBody>
      </p:sp>
      <p:sp>
        <p:nvSpPr>
          <p:cNvPr id="17413" name="TextovéPole 9"/>
          <p:cNvSpPr txBox="1">
            <a:spLocks noChangeArrowheads="1"/>
          </p:cNvSpPr>
          <p:nvPr/>
        </p:nvSpPr>
        <p:spPr bwMode="auto">
          <a:xfrm>
            <a:off x="0" y="0"/>
            <a:ext cx="3009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opakování: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260350"/>
            <a:ext cx="3923638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>
                <a:latin typeface="Franklin Gothic Book"/>
              </a:rPr>
              <a:t>Úkol: </a:t>
            </a:r>
            <a:r>
              <a:rPr lang="cs-CZ" sz="3000" b="1" dirty="0">
                <a:latin typeface="Franklin Gothic Book"/>
              </a:rPr>
              <a:t>pojmenovat </a:t>
            </a:r>
            <a:r>
              <a:rPr lang="cs-CZ" sz="3000" b="1" dirty="0" smtClean="0">
                <a:latin typeface="Franklin Gothic Book"/>
              </a:rPr>
              <a:t>KNO</a:t>
            </a:r>
            <a:r>
              <a:rPr lang="cs-CZ" sz="1400" b="1" dirty="0" smtClean="0">
                <a:latin typeface="Franklin Gothic Book"/>
              </a:rPr>
              <a:t>3</a:t>
            </a:r>
            <a:endParaRPr lang="cs-CZ" sz="1400" b="1" dirty="0">
              <a:latin typeface="Franklin Gothic Book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716463" y="2492375"/>
            <a:ext cx="248497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Franklin Gothic Book"/>
              </a:rPr>
              <a:t>(</a:t>
            </a:r>
            <a:r>
              <a:rPr lang="cs-CZ" sz="3200" b="1" dirty="0" smtClean="0">
                <a:solidFill>
                  <a:srgbClr val="00B050"/>
                </a:solidFill>
                <a:latin typeface="Franklin Gothic Book"/>
              </a:rPr>
              <a:t>K</a:t>
            </a:r>
            <a:r>
              <a:rPr lang="cs-CZ" sz="3200" b="1" dirty="0" smtClean="0">
                <a:latin typeface="Franklin Gothic Book"/>
              </a:rPr>
              <a:t>)</a:t>
            </a:r>
            <a:r>
              <a:rPr lang="cs-CZ" sz="3200" b="1" baseline="30000" dirty="0" smtClean="0">
                <a:solidFill>
                  <a:srgbClr val="FF0000"/>
                </a:solidFill>
                <a:latin typeface="Franklin Gothic Book"/>
              </a:rPr>
              <a:t>+I</a:t>
            </a:r>
            <a:r>
              <a:rPr lang="cs-CZ" sz="3200" b="1" dirty="0" smtClean="0">
                <a:latin typeface="Franklin Gothic Book"/>
              </a:rPr>
              <a:t>(N</a:t>
            </a:r>
            <a:r>
              <a:rPr lang="cs-CZ" sz="3200" b="1" baseline="30000" dirty="0" smtClean="0">
                <a:solidFill>
                  <a:srgbClr val="0070C0"/>
                </a:solidFill>
                <a:latin typeface="Franklin Gothic Book"/>
              </a:rPr>
              <a:t>V</a:t>
            </a:r>
            <a:r>
              <a:rPr lang="cs-CZ" sz="3200" b="1" dirty="0" smtClean="0">
                <a:latin typeface="Franklin Gothic Book"/>
              </a:rPr>
              <a:t>O</a:t>
            </a:r>
            <a:r>
              <a:rPr lang="cs-CZ" sz="3200" b="1" baseline="30000" dirty="0" smtClean="0">
                <a:latin typeface="Franklin Gothic Book"/>
              </a:rPr>
              <a:t>-II</a:t>
            </a:r>
            <a:r>
              <a:rPr lang="cs-CZ" sz="3200" b="1" baseline="-25000" dirty="0" smtClean="0">
                <a:latin typeface="Franklin Gothic Book"/>
              </a:rPr>
              <a:t>3</a:t>
            </a:r>
            <a:r>
              <a:rPr lang="cs-CZ" sz="3200" b="1" dirty="0" smtClean="0">
                <a:latin typeface="Franklin Gothic Book"/>
              </a:rPr>
              <a:t>)</a:t>
            </a:r>
            <a:r>
              <a:rPr lang="cs-CZ" sz="3200" b="1" baseline="30000" dirty="0" smtClean="0">
                <a:solidFill>
                  <a:srgbClr val="FF0000"/>
                </a:solidFill>
                <a:latin typeface="Franklin Gothic Book"/>
              </a:rPr>
              <a:t>-</a:t>
            </a:r>
            <a:r>
              <a:rPr lang="cs-CZ" sz="3200" b="1" baseline="30000" dirty="0">
                <a:solidFill>
                  <a:srgbClr val="FF0000"/>
                </a:solidFill>
                <a:latin typeface="Franklin Gothic Book"/>
              </a:rPr>
              <a:t>1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827088" y="1412875"/>
            <a:ext cx="43926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 smtClean="0">
                <a:latin typeface="Franklin Gothic Book"/>
              </a:rPr>
              <a:t>draslík, </a:t>
            </a:r>
            <a:r>
              <a:rPr lang="cs-CZ" sz="3200" b="1" dirty="0">
                <a:latin typeface="Franklin Gothic Book"/>
              </a:rPr>
              <a:t>kyselina </a:t>
            </a:r>
            <a:r>
              <a:rPr lang="cs-CZ" sz="3200" b="1" dirty="0" smtClean="0">
                <a:latin typeface="Franklin Gothic Book"/>
              </a:rPr>
              <a:t>dus</a:t>
            </a:r>
            <a:r>
              <a:rPr lang="cs-CZ" sz="3200" b="1" dirty="0" smtClean="0">
                <a:solidFill>
                  <a:srgbClr val="0070C0"/>
                </a:solidFill>
                <a:latin typeface="Franklin Gothic Book"/>
              </a:rPr>
              <a:t>ičná</a:t>
            </a:r>
            <a:endParaRPr lang="cs-CZ" sz="3200" b="1" dirty="0">
              <a:solidFill>
                <a:srgbClr val="0070C0"/>
              </a:solidFill>
              <a:latin typeface="Franklin Gothic Book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004048" y="6093296"/>
            <a:ext cx="2272489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200" b="1" dirty="0" smtClean="0">
                <a:latin typeface="Franklin Gothic Book"/>
              </a:rPr>
              <a:t>dus</a:t>
            </a:r>
            <a:r>
              <a:rPr lang="cs-CZ" sz="3200" b="1" dirty="0" smtClean="0">
                <a:solidFill>
                  <a:srgbClr val="0070C0"/>
                </a:solidFill>
                <a:latin typeface="Franklin Gothic Book"/>
              </a:rPr>
              <a:t>ičn</a:t>
            </a:r>
            <a:r>
              <a:rPr lang="cs-CZ" sz="3200" b="1" u="sng" dirty="0" smtClean="0">
                <a:solidFill>
                  <a:srgbClr val="0070C0"/>
                </a:solidFill>
                <a:latin typeface="Franklin Gothic Book"/>
              </a:rPr>
              <a:t>an</a:t>
            </a:r>
            <a:endParaRPr lang="cs-CZ" sz="3200" b="1" u="sng" dirty="0">
              <a:solidFill>
                <a:srgbClr val="0070C0"/>
              </a:solidFill>
              <a:latin typeface="Franklin Gothic Book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4643438" y="2997200"/>
            <a:ext cx="285750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1*I + 1*(-I) = 0 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7020272" y="6092825"/>
            <a:ext cx="194421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Franklin Gothic Book"/>
              </a:rPr>
              <a:t>drasel</a:t>
            </a:r>
            <a:r>
              <a:rPr lang="cs-CZ" sz="3200" b="1" dirty="0" smtClean="0">
                <a:solidFill>
                  <a:srgbClr val="FF0000"/>
                </a:solidFill>
                <a:latin typeface="Franklin Gothic Book"/>
              </a:rPr>
              <a:t>ný</a:t>
            </a:r>
            <a:endParaRPr lang="cs-CZ" sz="3200" b="1" dirty="0">
              <a:solidFill>
                <a:srgbClr val="FF0000"/>
              </a:solidFill>
              <a:latin typeface="Franklin Gothic Book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2627313" y="2420938"/>
            <a:ext cx="176843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Franklin Gothic Book"/>
              </a:rPr>
              <a:t>dusičnan</a:t>
            </a:r>
            <a:endParaRPr lang="cs-CZ" sz="3200" b="1" baseline="-25000" dirty="0">
              <a:latin typeface="Franklin Gothic Book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260350"/>
            <a:ext cx="4180119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>
                <a:latin typeface="Franklin Gothic Book"/>
              </a:rPr>
              <a:t>Úkol: </a:t>
            </a:r>
            <a:r>
              <a:rPr lang="cs-CZ" sz="3000" b="1" dirty="0">
                <a:latin typeface="Franklin Gothic Book"/>
              </a:rPr>
              <a:t>pojmenovat </a:t>
            </a:r>
            <a:r>
              <a:rPr lang="cs-CZ" sz="3000" b="1" dirty="0" smtClean="0">
                <a:latin typeface="Franklin Gothic Book"/>
              </a:rPr>
              <a:t>CaSO</a:t>
            </a:r>
            <a:r>
              <a:rPr lang="cs-CZ" sz="1400" b="1" dirty="0" smtClean="0">
                <a:latin typeface="Franklin Gothic Book"/>
              </a:rPr>
              <a:t>3</a:t>
            </a:r>
            <a:endParaRPr lang="cs-CZ" sz="1400" b="1" dirty="0">
              <a:latin typeface="Franklin Gothic Book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3924300" y="2565400"/>
            <a:ext cx="287995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Franklin Gothic Book"/>
              </a:rPr>
              <a:t>(Ca)</a:t>
            </a:r>
            <a:r>
              <a:rPr lang="cs-CZ" sz="3200" b="1" baseline="-25000" dirty="0" smtClean="0">
                <a:latin typeface="Franklin Gothic Book"/>
              </a:rPr>
              <a:t> </a:t>
            </a:r>
            <a:r>
              <a:rPr lang="cs-CZ" sz="3200" b="1" baseline="30000" dirty="0" smtClean="0">
                <a:solidFill>
                  <a:srgbClr val="FF0000"/>
                </a:solidFill>
                <a:latin typeface="Franklin Gothic Book"/>
              </a:rPr>
              <a:t>+2</a:t>
            </a:r>
            <a:r>
              <a:rPr lang="cs-CZ" sz="3200" b="1" dirty="0" smtClean="0">
                <a:latin typeface="Franklin Gothic Book"/>
              </a:rPr>
              <a:t>(S</a:t>
            </a:r>
            <a:r>
              <a:rPr lang="cs-CZ" sz="3200" b="1" baseline="30000" dirty="0" smtClean="0">
                <a:latin typeface="Franklin Gothic Book"/>
              </a:rPr>
              <a:t>IV</a:t>
            </a:r>
            <a:r>
              <a:rPr lang="cs-CZ" sz="3200" b="1" dirty="0" smtClean="0">
                <a:latin typeface="Franklin Gothic Book"/>
              </a:rPr>
              <a:t>O</a:t>
            </a:r>
            <a:r>
              <a:rPr lang="cs-CZ" sz="3200" b="1" baseline="30000" dirty="0" smtClean="0">
                <a:latin typeface="Franklin Gothic Book"/>
              </a:rPr>
              <a:t>-II</a:t>
            </a:r>
            <a:r>
              <a:rPr lang="cs-CZ" sz="3200" b="1" baseline="-25000" dirty="0" smtClean="0">
                <a:latin typeface="Franklin Gothic Book"/>
              </a:rPr>
              <a:t>3</a:t>
            </a:r>
            <a:r>
              <a:rPr lang="cs-CZ" sz="3200" b="1" dirty="0" smtClean="0">
                <a:latin typeface="Franklin Gothic Book"/>
              </a:rPr>
              <a:t>)</a:t>
            </a:r>
            <a:r>
              <a:rPr lang="cs-CZ" sz="3200" b="1" baseline="-25000" dirty="0" smtClean="0">
                <a:latin typeface="Franklin Gothic Book"/>
              </a:rPr>
              <a:t> </a:t>
            </a:r>
            <a:r>
              <a:rPr lang="cs-CZ" sz="3200" b="1" baseline="30000" dirty="0" smtClean="0">
                <a:latin typeface="Franklin Gothic Book"/>
              </a:rPr>
              <a:t>-</a:t>
            </a:r>
            <a:r>
              <a:rPr lang="cs-CZ" sz="3200" b="1" baseline="30000" dirty="0">
                <a:latin typeface="Franklin Gothic Book"/>
              </a:rPr>
              <a:t>2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250825" y="1484313"/>
            <a:ext cx="419416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Franklin Gothic Book"/>
              </a:rPr>
              <a:t>vápník</a:t>
            </a:r>
            <a:r>
              <a:rPr lang="cs-CZ" sz="3200" b="1" dirty="0" smtClean="0">
                <a:latin typeface="Franklin Gothic Book"/>
              </a:rPr>
              <a:t>, </a:t>
            </a:r>
            <a:r>
              <a:rPr lang="cs-CZ" sz="3200" b="1" dirty="0">
                <a:latin typeface="Franklin Gothic Book"/>
              </a:rPr>
              <a:t>kyselina </a:t>
            </a:r>
            <a:r>
              <a:rPr lang="cs-CZ" sz="3200" b="1" dirty="0" smtClean="0">
                <a:latin typeface="Franklin Gothic Book"/>
              </a:rPr>
              <a:t>siř</a:t>
            </a:r>
            <a:r>
              <a:rPr lang="cs-CZ" sz="3200" b="1" dirty="0" smtClean="0">
                <a:solidFill>
                  <a:srgbClr val="0070C0"/>
                </a:solidFill>
                <a:latin typeface="Franklin Gothic Book"/>
              </a:rPr>
              <a:t>ičitá</a:t>
            </a:r>
            <a:endParaRPr lang="cs-CZ" sz="1600" b="1" dirty="0">
              <a:solidFill>
                <a:srgbClr val="0070C0"/>
              </a:solidFill>
              <a:latin typeface="Franklin Gothic Book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4572000" y="5013176"/>
            <a:ext cx="155363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Franklin Gothic Book"/>
              </a:rPr>
              <a:t>siř</a:t>
            </a:r>
            <a:r>
              <a:rPr lang="cs-CZ" sz="3200" b="1" dirty="0" smtClean="0">
                <a:solidFill>
                  <a:srgbClr val="0070C0"/>
                </a:solidFill>
                <a:latin typeface="Franklin Gothic Book"/>
              </a:rPr>
              <a:t>ičit</a:t>
            </a:r>
            <a:r>
              <a:rPr lang="cs-CZ" sz="3200" b="1" u="sng" dirty="0" smtClean="0">
                <a:solidFill>
                  <a:srgbClr val="0070C0"/>
                </a:solidFill>
                <a:latin typeface="Franklin Gothic Book"/>
              </a:rPr>
              <a:t>an</a:t>
            </a:r>
            <a:endParaRPr lang="cs-CZ" sz="3200" b="1" u="sng" baseline="-25000" dirty="0">
              <a:solidFill>
                <a:srgbClr val="0070C0"/>
              </a:solidFill>
              <a:latin typeface="Franklin Gothic Book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924300" y="3213100"/>
            <a:ext cx="30194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 smtClean="0">
                <a:latin typeface="Franklin Gothic Book"/>
              </a:rPr>
              <a:t>2*1 </a:t>
            </a:r>
            <a:r>
              <a:rPr lang="cs-CZ" sz="3000" dirty="0">
                <a:latin typeface="Franklin Gothic Book"/>
              </a:rPr>
              <a:t>+ </a:t>
            </a:r>
            <a:r>
              <a:rPr lang="cs-CZ" sz="3000" dirty="0" err="1" smtClean="0">
                <a:latin typeface="Franklin Gothic Book"/>
              </a:rPr>
              <a:t>1</a:t>
            </a:r>
            <a:r>
              <a:rPr lang="cs-CZ" sz="3000" dirty="0" smtClean="0">
                <a:latin typeface="Franklin Gothic Book"/>
              </a:rPr>
              <a:t>*(-</a:t>
            </a:r>
            <a:r>
              <a:rPr lang="cs-CZ" sz="3000" dirty="0">
                <a:latin typeface="Franklin Gothic Book"/>
              </a:rPr>
              <a:t>2) = 0 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6443663" y="5013325"/>
            <a:ext cx="2016769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Franklin Gothic Book"/>
              </a:rPr>
              <a:t>vápe</a:t>
            </a:r>
            <a:r>
              <a:rPr lang="cs-CZ" sz="3200" b="1" dirty="0" smtClean="0">
                <a:solidFill>
                  <a:srgbClr val="FF0000"/>
                </a:solidFill>
                <a:latin typeface="Franklin Gothic Book"/>
              </a:rPr>
              <a:t>natý</a:t>
            </a:r>
            <a:endParaRPr lang="cs-CZ" sz="3200" b="1" dirty="0">
              <a:solidFill>
                <a:srgbClr val="FF0000"/>
              </a:solidFill>
              <a:latin typeface="Franklin Gothic Book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2339752" y="2564904"/>
            <a:ext cx="155363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Franklin Gothic Book"/>
              </a:rPr>
              <a:t>siřičitan</a:t>
            </a:r>
            <a:endParaRPr lang="cs-CZ" sz="3200" b="1" baseline="-25000" dirty="0">
              <a:latin typeface="Franklin Gothic Book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Pojmenuj následující soli: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54163"/>
            <a:ext cx="8686800" cy="5043487"/>
          </a:xfrm>
        </p:spPr>
        <p:txBody>
          <a:bodyPr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C(SO</a:t>
            </a:r>
            <a:r>
              <a:rPr lang="cs-CZ" baseline="-25000" dirty="0" smtClean="0"/>
              <a:t>4</a:t>
            </a:r>
            <a:r>
              <a:rPr lang="cs-CZ" dirty="0" smtClean="0"/>
              <a:t>)</a:t>
            </a:r>
            <a:r>
              <a:rPr lang="cs-CZ" baseline="-25000" dirty="0" smtClean="0"/>
              <a:t>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		C</a:t>
            </a:r>
            <a:r>
              <a:rPr lang="cs-CZ" sz="3100" baseline="30000" dirty="0" smtClean="0">
                <a:solidFill>
                  <a:srgbClr val="00B050"/>
                </a:solidFill>
              </a:rPr>
              <a:t>IV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smtClean="0"/>
              <a:t>(SO</a:t>
            </a:r>
            <a:r>
              <a:rPr lang="cs-CZ" sz="3100" baseline="-25000" dirty="0" smtClean="0"/>
              <a:t>4</a:t>
            </a:r>
            <a:r>
              <a:rPr lang="cs-CZ" dirty="0" smtClean="0"/>
              <a:t>)</a:t>
            </a:r>
            <a:r>
              <a:rPr lang="cs-CZ" sz="3100" baseline="-25000" dirty="0" smtClean="0">
                <a:solidFill>
                  <a:srgbClr val="00B050"/>
                </a:solidFill>
              </a:rPr>
              <a:t>2</a:t>
            </a:r>
            <a:r>
              <a:rPr lang="cs-CZ" sz="3100" dirty="0" smtClean="0">
                <a:solidFill>
                  <a:srgbClr val="FF0000"/>
                </a:solidFill>
              </a:rPr>
              <a:t>)</a:t>
            </a:r>
            <a:r>
              <a:rPr lang="cs-CZ" sz="3100" baseline="30000" dirty="0" smtClean="0">
                <a:solidFill>
                  <a:srgbClr val="FF0000"/>
                </a:solidFill>
              </a:rPr>
              <a:t>-2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aseline="-25000" dirty="0" smtClean="0"/>
              <a:t>							</a:t>
            </a:r>
            <a:r>
              <a:rPr lang="cs-CZ" dirty="0" smtClean="0"/>
              <a:t>síran uhl</a:t>
            </a:r>
            <a:r>
              <a:rPr lang="cs-CZ" dirty="0" smtClean="0">
                <a:solidFill>
                  <a:srgbClr val="00B050"/>
                </a:solidFill>
              </a:rPr>
              <a:t>ičitý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r>
              <a:rPr lang="cs-CZ" dirty="0" smtClean="0"/>
              <a:t>CrO</a:t>
            </a:r>
            <a:r>
              <a:rPr lang="cs-CZ" baseline="-25000" dirty="0" smtClean="0"/>
              <a:t>3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		Na</a:t>
            </a:r>
            <a:r>
              <a:rPr lang="cs-CZ" baseline="-25000" dirty="0" smtClean="0"/>
              <a:t>2</a:t>
            </a:r>
            <a:r>
              <a:rPr lang="cs-CZ" sz="3100" baseline="30000" dirty="0" smtClean="0">
                <a:solidFill>
                  <a:srgbClr val="00B05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smtClean="0"/>
              <a:t>CrO</a:t>
            </a:r>
            <a:r>
              <a:rPr lang="cs-CZ" sz="3100" baseline="-25000" dirty="0" smtClean="0"/>
              <a:t>3</a:t>
            </a:r>
            <a:r>
              <a:rPr lang="cs-CZ" sz="3100" dirty="0" smtClean="0">
                <a:solidFill>
                  <a:srgbClr val="FF0000"/>
                </a:solidFill>
              </a:rPr>
              <a:t>)</a:t>
            </a:r>
            <a:r>
              <a:rPr lang="cs-CZ" sz="3100" baseline="30000" dirty="0" smtClean="0">
                <a:solidFill>
                  <a:srgbClr val="FF0000"/>
                </a:solidFill>
              </a:rPr>
              <a:t>-2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aseline="-25000" dirty="0" smtClean="0"/>
              <a:t>							 </a:t>
            </a:r>
            <a:r>
              <a:rPr lang="cs-CZ" dirty="0" err="1" smtClean="0"/>
              <a:t>chromičitan</a:t>
            </a:r>
            <a:r>
              <a:rPr lang="cs-CZ" dirty="0" smtClean="0"/>
              <a:t>  drasel</a:t>
            </a:r>
            <a:r>
              <a:rPr lang="cs-CZ" dirty="0" smtClean="0">
                <a:solidFill>
                  <a:srgbClr val="00B050"/>
                </a:solidFill>
              </a:rPr>
              <a:t>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CaSO</a:t>
            </a:r>
            <a:r>
              <a:rPr lang="cs-CZ" baseline="-25000" dirty="0" smtClean="0"/>
              <a:t>3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		</a:t>
            </a:r>
            <a:r>
              <a:rPr lang="cs-CZ" dirty="0" err="1" smtClean="0"/>
              <a:t>Ca</a:t>
            </a:r>
            <a:r>
              <a:rPr lang="cs-CZ" sz="3100" baseline="30000" dirty="0" err="1" smtClean="0">
                <a:solidFill>
                  <a:srgbClr val="00B050"/>
                </a:solidFill>
              </a:rPr>
              <a:t>II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smtClean="0"/>
              <a:t>SO</a:t>
            </a:r>
            <a:r>
              <a:rPr lang="cs-CZ" baseline="-25000" dirty="0" smtClean="0"/>
              <a:t>3</a:t>
            </a:r>
            <a:r>
              <a:rPr lang="cs-CZ" sz="3100" dirty="0" smtClean="0">
                <a:solidFill>
                  <a:srgbClr val="FF0000"/>
                </a:solidFill>
              </a:rPr>
              <a:t>)</a:t>
            </a:r>
            <a:r>
              <a:rPr lang="cs-CZ" sz="3100" baseline="30000" dirty="0" smtClean="0">
                <a:solidFill>
                  <a:srgbClr val="FF0000"/>
                </a:solidFill>
              </a:rPr>
              <a:t>-2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aseline="-25000" dirty="0" smtClean="0"/>
              <a:t>				</a:t>
            </a:r>
            <a:r>
              <a:rPr lang="cs-CZ" dirty="0" smtClean="0"/>
              <a:t> 			síran  vápe</a:t>
            </a:r>
            <a:r>
              <a:rPr lang="cs-CZ" dirty="0" smtClean="0">
                <a:solidFill>
                  <a:srgbClr val="00B050"/>
                </a:solidFill>
              </a:rPr>
              <a:t>natý</a:t>
            </a:r>
            <a:r>
              <a:rPr lang="cs-CZ" dirty="0" smtClean="0"/>
              <a:t> 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0" y="0"/>
            <a:ext cx="1416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ÚKOL: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utvoř vzorce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5516562"/>
          </a:xfrm>
        </p:spPr>
        <p:txBody>
          <a:bodyPr/>
          <a:lstStyle/>
          <a:p>
            <a:pPr eaLnBrk="1" hangingPunct="1"/>
            <a:endParaRPr lang="cs-CZ" sz="800" dirty="0" smtClean="0"/>
          </a:p>
          <a:p>
            <a:pPr eaLnBrk="1" hangingPunct="1"/>
            <a:r>
              <a:rPr lang="cs-CZ" dirty="0" smtClean="0"/>
              <a:t>Chroman sodný		</a:t>
            </a:r>
            <a:endParaRPr lang="cs-CZ" baseline="-25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				H</a:t>
            </a:r>
            <a:r>
              <a:rPr lang="cs-CZ" baseline="-25000" dirty="0" smtClean="0"/>
              <a:t>2</a:t>
            </a:r>
            <a:r>
              <a:rPr lang="cs-CZ" dirty="0" smtClean="0"/>
              <a:t>CrO</a:t>
            </a:r>
            <a:r>
              <a:rPr lang="cs-CZ" baseline="-25000" dirty="0" smtClean="0"/>
              <a:t>4</a:t>
            </a:r>
            <a:r>
              <a:rPr lang="cs-CZ" dirty="0" smtClean="0"/>
              <a:t>   Na</a:t>
            </a:r>
            <a:r>
              <a:rPr lang="cs-CZ" baseline="30000" dirty="0" smtClean="0"/>
              <a:t>+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							Na</a:t>
            </a:r>
            <a:r>
              <a:rPr lang="cs-CZ" baseline="-25000" dirty="0" smtClean="0"/>
              <a:t>2</a:t>
            </a:r>
            <a:r>
              <a:rPr lang="cs-CZ" dirty="0" smtClean="0"/>
              <a:t>CrO</a:t>
            </a:r>
            <a:r>
              <a:rPr lang="cs-CZ" baseline="-25000" dirty="0" smtClean="0"/>
              <a:t>4</a:t>
            </a:r>
          </a:p>
          <a:p>
            <a:pPr eaLnBrk="1" hangingPunct="1"/>
            <a:endParaRPr lang="cs-CZ" sz="900" dirty="0" smtClean="0"/>
          </a:p>
          <a:p>
            <a:pPr eaLnBrk="1" hangingPunct="1"/>
            <a:r>
              <a:rPr lang="cs-CZ" dirty="0" err="1" smtClean="0"/>
              <a:t>Uhelnatan</a:t>
            </a:r>
            <a:r>
              <a:rPr lang="cs-CZ" dirty="0" smtClean="0"/>
              <a:t> vápenatý</a:t>
            </a:r>
          </a:p>
          <a:p>
            <a:pPr eaLnBrk="1" hangingPunct="1">
              <a:buNone/>
            </a:pPr>
            <a:r>
              <a:rPr lang="cs-CZ" dirty="0" smtClean="0"/>
              <a:t>				H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    Ca</a:t>
            </a:r>
            <a:r>
              <a:rPr lang="cs-CZ" baseline="30000" dirty="0" smtClean="0"/>
              <a:t>2+</a:t>
            </a:r>
          </a:p>
          <a:p>
            <a:pPr eaLnBrk="1" hangingPunct="1">
              <a:buNone/>
            </a:pPr>
            <a:r>
              <a:rPr lang="cs-CZ" dirty="0" smtClean="0"/>
              <a:t>							CaCO</a:t>
            </a:r>
            <a:r>
              <a:rPr lang="cs-CZ" baseline="-25000" dirty="0" smtClean="0"/>
              <a:t>2</a:t>
            </a:r>
          </a:p>
          <a:p>
            <a:pPr eaLnBrk="1" hangingPunct="1"/>
            <a:r>
              <a:rPr lang="cs-CZ" dirty="0" smtClean="0"/>
              <a:t>Uhličitan železitý	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				H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    Fe</a:t>
            </a:r>
            <a:r>
              <a:rPr lang="cs-CZ" baseline="30000" dirty="0" smtClean="0"/>
              <a:t>3+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							Fe</a:t>
            </a:r>
            <a:r>
              <a:rPr lang="cs-CZ" baseline="-25000" dirty="0" smtClean="0"/>
              <a:t>2</a:t>
            </a:r>
            <a:r>
              <a:rPr lang="cs-CZ" dirty="0" smtClean="0"/>
              <a:t>(CO</a:t>
            </a:r>
            <a:r>
              <a:rPr lang="cs-CZ" baseline="-25000" dirty="0" smtClean="0"/>
              <a:t>3)3</a:t>
            </a:r>
          </a:p>
        </p:txBody>
      </p:sp>
      <p:sp>
        <p:nvSpPr>
          <p:cNvPr id="21507" name="Obdélník 3"/>
          <p:cNvSpPr>
            <a:spLocks noChangeArrowheads="1"/>
          </p:cNvSpPr>
          <p:nvPr/>
        </p:nvSpPr>
        <p:spPr bwMode="auto">
          <a:xfrm>
            <a:off x="0" y="0"/>
            <a:ext cx="288989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Franklin Gothic Book"/>
              </a:rPr>
              <a:t>ŘEŠENÍ ÚKOLU:</a:t>
            </a:r>
            <a:endParaRPr lang="cs-CZ" sz="3200" dirty="0">
              <a:solidFill>
                <a:srgbClr val="FF0000"/>
              </a:solidFill>
              <a:latin typeface="Franklin Gothic Book"/>
            </a:endParaRPr>
          </a:p>
        </p:txBody>
      </p:sp>
      <p:sp>
        <p:nvSpPr>
          <p:cNvPr id="21508" name="Obdélník 5"/>
          <p:cNvSpPr>
            <a:spLocks noChangeArrowheads="1"/>
          </p:cNvSpPr>
          <p:nvPr/>
        </p:nvSpPr>
        <p:spPr bwMode="auto">
          <a:xfrm>
            <a:off x="611188" y="4797425"/>
            <a:ext cx="45720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00392" y="6093296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109959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	pojmenuj vzorce, utvoř názvy</a:t>
            </a:r>
            <a:br>
              <a:rPr lang="cs-CZ" dirty="0" smtClean="0"/>
            </a:br>
            <a:r>
              <a:rPr lang="cs-CZ" dirty="0" smtClean="0"/>
              <a:t>A					B</a:t>
            </a:r>
            <a:endParaRPr lang="cs-CZ" dirty="0"/>
          </a:p>
        </p:txBody>
      </p:sp>
      <p:sp>
        <p:nvSpPr>
          <p:cNvPr id="22530" name="Zástupný symbol pro obsah 4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5257800"/>
          </a:xfrm>
        </p:spPr>
        <p:txBody>
          <a:bodyPr/>
          <a:lstStyle/>
          <a:p>
            <a:pPr eaLnBrk="1" hangingPunct="1"/>
            <a:r>
              <a:rPr lang="cs-CZ" sz="3200" dirty="0" smtClean="0"/>
              <a:t>Na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NO</a:t>
            </a:r>
            <a:r>
              <a:rPr lang="cs-CZ" sz="3200" baseline="-25000" dirty="0" smtClean="0"/>
              <a:t>3</a:t>
            </a:r>
          </a:p>
          <a:p>
            <a:pPr eaLnBrk="1" hangingPunct="1"/>
            <a:r>
              <a:rPr lang="cs-CZ" sz="3200" dirty="0" smtClean="0"/>
              <a:t>C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(PO</a:t>
            </a:r>
            <a:r>
              <a:rPr lang="cs-CZ" sz="3200" baseline="-25000" dirty="0" smtClean="0"/>
              <a:t>4</a:t>
            </a:r>
            <a:r>
              <a:rPr lang="cs-CZ" sz="3200" dirty="0" smtClean="0"/>
              <a:t>)</a:t>
            </a:r>
            <a:r>
              <a:rPr lang="cs-CZ" sz="3200" baseline="-25000" dirty="0" smtClean="0"/>
              <a:t>2</a:t>
            </a:r>
          </a:p>
          <a:p>
            <a:pPr eaLnBrk="1" hangingPunct="1"/>
            <a:r>
              <a:rPr lang="cs-CZ" sz="3200" dirty="0" smtClean="0"/>
              <a:t>HgNO</a:t>
            </a:r>
            <a:r>
              <a:rPr lang="cs-CZ" sz="3200" baseline="-25000" dirty="0" smtClean="0"/>
              <a:t>3</a:t>
            </a:r>
          </a:p>
          <a:p>
            <a:pPr eaLnBrk="1" hangingPunct="1"/>
            <a:r>
              <a:rPr lang="cs-CZ" sz="3200" dirty="0" err="1" smtClean="0"/>
              <a:t>LiBr</a:t>
            </a:r>
            <a:endParaRPr lang="cs-CZ" sz="3200" dirty="0" smtClean="0">
              <a:latin typeface="Bell MT"/>
            </a:endParaRPr>
          </a:p>
          <a:p>
            <a:pPr eaLnBrk="1" hangingPunct="1"/>
            <a:r>
              <a:rPr lang="cs-CZ" sz="3200" dirty="0" smtClean="0">
                <a:latin typeface="Calibri" pitchFamily="34" charset="0"/>
              </a:rPr>
              <a:t>dusičnan stříbrný</a:t>
            </a:r>
          </a:p>
          <a:p>
            <a:pPr eaLnBrk="1" hangingPunct="1"/>
            <a:r>
              <a:rPr lang="cs-CZ" sz="3200" dirty="0" smtClean="0">
                <a:latin typeface="Calibri" pitchFamily="34" charset="0"/>
              </a:rPr>
              <a:t>chloritan draselný</a:t>
            </a:r>
          </a:p>
          <a:p>
            <a:pPr eaLnBrk="1" hangingPunct="1"/>
            <a:r>
              <a:rPr lang="cs-CZ" sz="3200" dirty="0" smtClean="0">
                <a:latin typeface="Calibri" pitchFamily="34" charset="0"/>
              </a:rPr>
              <a:t>síran vápenatý</a:t>
            </a:r>
          </a:p>
          <a:p>
            <a:pPr eaLnBrk="1" hangingPunct="1"/>
            <a:r>
              <a:rPr lang="cs-CZ" sz="3200" dirty="0" smtClean="0">
                <a:latin typeface="Calibri" pitchFamily="34" charset="0"/>
              </a:rPr>
              <a:t>uhličitan fosforečný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52578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CaSO</a:t>
            </a:r>
            <a:r>
              <a:rPr lang="cs-CZ" sz="3200" baseline="-25000" dirty="0" smtClean="0"/>
              <a:t>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K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SO</a:t>
            </a:r>
            <a:r>
              <a:rPr lang="cs-CZ" sz="3200" baseline="-25000" dirty="0" smtClean="0"/>
              <a:t>3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err="1" smtClean="0"/>
              <a:t>HgF</a:t>
            </a:r>
            <a:endParaRPr lang="cs-CZ" sz="3200" dirty="0" smtClean="0">
              <a:latin typeface="+mj-lt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CuBrO</a:t>
            </a:r>
            <a:r>
              <a:rPr lang="cs-CZ" sz="3200" baseline="-25000" dirty="0" smtClean="0"/>
              <a:t>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dusitan </a:t>
            </a:r>
            <a:r>
              <a:rPr lang="cs-CZ" sz="3200" dirty="0" err="1" smtClean="0"/>
              <a:t>chromistý</a:t>
            </a:r>
            <a:endParaRPr lang="cs-CZ" sz="32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chlorečnan zlatitý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err="1" smtClean="0"/>
              <a:t>manganatan</a:t>
            </a:r>
            <a:r>
              <a:rPr lang="cs-CZ" sz="3200" dirty="0" smtClean="0"/>
              <a:t> sodný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siřičitan uhelnatý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109959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	pojmenuj vzorce, utvoř názvy</a:t>
            </a:r>
            <a:br>
              <a:rPr lang="cs-CZ" dirty="0" smtClean="0"/>
            </a:br>
            <a:r>
              <a:rPr lang="cs-CZ" dirty="0" smtClean="0"/>
              <a:t>A					B</a:t>
            </a:r>
            <a:endParaRPr lang="cs-CZ" dirty="0"/>
          </a:p>
        </p:txBody>
      </p:sp>
      <p:sp>
        <p:nvSpPr>
          <p:cNvPr id="23554" name="Zástupný symbol pro obsah 4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411663" cy="5257800"/>
          </a:xfrm>
        </p:spPr>
        <p:txBody>
          <a:bodyPr/>
          <a:lstStyle/>
          <a:p>
            <a:pPr eaLnBrk="1" hangingPunct="1"/>
            <a:r>
              <a:rPr lang="cs-CZ" sz="3200" dirty="0" err="1" smtClean="0"/>
              <a:t>dusičitan</a:t>
            </a:r>
            <a:r>
              <a:rPr lang="cs-CZ" sz="3200" dirty="0" smtClean="0"/>
              <a:t> sodný</a:t>
            </a:r>
            <a:endParaRPr lang="cs-CZ" sz="3200" baseline="-25000" dirty="0" smtClean="0"/>
          </a:p>
          <a:p>
            <a:pPr eaLnBrk="1" hangingPunct="1"/>
            <a:r>
              <a:rPr lang="cs-CZ" sz="3200" dirty="0" smtClean="0"/>
              <a:t>fosforečnan uhelnatý</a:t>
            </a:r>
            <a:endParaRPr lang="cs-CZ" sz="3200" baseline="-25000" dirty="0" smtClean="0"/>
          </a:p>
          <a:p>
            <a:pPr eaLnBrk="1" hangingPunct="1"/>
            <a:r>
              <a:rPr lang="cs-CZ" sz="3200" dirty="0" smtClean="0"/>
              <a:t>dusičnan rtuťný</a:t>
            </a:r>
            <a:endParaRPr lang="cs-CZ" sz="3200" baseline="-25000" dirty="0" smtClean="0"/>
          </a:p>
          <a:p>
            <a:pPr eaLnBrk="1" hangingPunct="1"/>
            <a:r>
              <a:rPr lang="cs-CZ" sz="3200" dirty="0" smtClean="0"/>
              <a:t>bromid </a:t>
            </a:r>
            <a:r>
              <a:rPr lang="cs-CZ" sz="3200" dirty="0" err="1" smtClean="0"/>
              <a:t>litný</a:t>
            </a:r>
            <a:endParaRPr lang="cs-CZ" sz="3200" dirty="0" smtClean="0">
              <a:latin typeface="Bell MT"/>
            </a:endParaRPr>
          </a:p>
          <a:p>
            <a:pPr eaLnBrk="1" hangingPunct="1"/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NaNO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</a:rPr>
              <a:t>3</a:t>
            </a:r>
          </a:p>
          <a:p>
            <a:pPr eaLnBrk="1" hangingPunct="1"/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KC</a:t>
            </a:r>
            <a:r>
              <a:rPr lang="cs-CZ" sz="3200" dirty="0" smtClean="0">
                <a:solidFill>
                  <a:schemeClr val="tx1"/>
                </a:solidFill>
                <a:latin typeface="Bell MT"/>
              </a:rPr>
              <a:t>l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</a:p>
          <a:p>
            <a:pPr eaLnBrk="1" hangingPunct="1"/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CaSO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</a:rPr>
              <a:t>4</a:t>
            </a:r>
          </a:p>
          <a:p>
            <a:pPr eaLnBrk="1" hangingPunct="1"/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(CO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</a:rPr>
              <a:t>3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</a:rPr>
              <a:t>5</a:t>
            </a:r>
          </a:p>
          <a:p>
            <a:pPr eaLnBrk="1" hangingPunct="1"/>
            <a:endParaRPr lang="cs-CZ" sz="3200" dirty="0" smtClean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52578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síran vápenatý</a:t>
            </a:r>
            <a:endParaRPr lang="cs-CZ" sz="3200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siřičitan draselný</a:t>
            </a:r>
            <a:endParaRPr lang="cs-CZ" sz="3200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fluorid rtuťný</a:t>
            </a:r>
            <a:endParaRPr lang="cs-CZ" sz="3200" dirty="0" smtClean="0">
              <a:latin typeface="+mj-lt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err="1" smtClean="0"/>
              <a:t>broman</a:t>
            </a:r>
            <a:r>
              <a:rPr lang="cs-CZ" sz="3200" dirty="0" smtClean="0"/>
              <a:t> měďnatý</a:t>
            </a:r>
            <a:endParaRPr lang="cs-CZ" sz="3200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err="1" smtClean="0">
                <a:solidFill>
                  <a:schemeClr val="tx1"/>
                </a:solidFill>
              </a:rPr>
              <a:t>Cr</a:t>
            </a:r>
            <a:r>
              <a:rPr lang="cs-CZ" sz="3200" dirty="0" smtClean="0">
                <a:solidFill>
                  <a:schemeClr val="tx1"/>
                </a:solidFill>
              </a:rPr>
              <a:t>(NO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7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err="1" smtClean="0">
                <a:solidFill>
                  <a:schemeClr val="tx1"/>
                </a:solidFill>
              </a:rPr>
              <a:t>Al</a:t>
            </a:r>
            <a:r>
              <a:rPr lang="cs-CZ" sz="3200" dirty="0" smtClean="0">
                <a:solidFill>
                  <a:schemeClr val="tx1"/>
                </a:solidFill>
              </a:rPr>
              <a:t>(ClO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3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Na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3200" dirty="0" smtClean="0">
                <a:solidFill>
                  <a:schemeClr val="tx1"/>
                </a:solidFill>
              </a:rPr>
              <a:t>MnO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CSO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3</a:t>
            </a:r>
          </a:p>
        </p:txBody>
      </p:sp>
      <p:sp>
        <p:nvSpPr>
          <p:cNvPr id="23556" name="TextovéPole 6"/>
          <p:cNvSpPr txBox="1">
            <a:spLocks noChangeArrowheads="1"/>
          </p:cNvSpPr>
          <p:nvPr/>
        </p:nvSpPr>
        <p:spPr bwMode="auto">
          <a:xfrm>
            <a:off x="0" y="0"/>
            <a:ext cx="2689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ŘEŠENÍ TESTU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4578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Autorem materiálu a všech jeho částí, není-li uvedeno jinak, je Ing. Stanislava Kolářová.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136</TotalTime>
  <Words>523</Words>
  <Application>Microsoft Office PowerPoint</Application>
  <PresentationFormat>Předvádění na obrazovce (4:3)</PresentationFormat>
  <Paragraphs>142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utvoř vzorce solí</vt:lpstr>
      <vt:lpstr>Snímek 5</vt:lpstr>
      <vt:lpstr>Snímek 6</vt:lpstr>
      <vt:lpstr>Snímek 7</vt:lpstr>
      <vt:lpstr>Pojmenuj následující soli:</vt:lpstr>
      <vt:lpstr>utvoř vzorce</vt:lpstr>
      <vt:lpstr> pojmenuj vzorce, utvoř názvy A     B</vt:lpstr>
      <vt:lpstr> pojmenuj vzorce, utvoř názvy A     B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21</cp:revision>
  <dcterms:created xsi:type="dcterms:W3CDTF">2011-12-07T13:20:00Z</dcterms:created>
  <dcterms:modified xsi:type="dcterms:W3CDTF">2012-06-21T19:54:15Z</dcterms:modified>
</cp:coreProperties>
</file>