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64" r:id="rId3"/>
    <p:sldId id="265" r:id="rId4"/>
    <p:sldId id="27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7" r:id="rId13"/>
    <p:sldId id="268" r:id="rId14"/>
    <p:sldId id="278" r:id="rId15"/>
    <p:sldId id="273" r:id="rId16"/>
    <p:sldId id="271" r:id="rId17"/>
    <p:sldId id="275" r:id="rId18"/>
    <p:sldId id="276" r:id="rId19"/>
    <p:sldId id="279" r:id="rId20"/>
    <p:sldId id="280" r:id="rId21"/>
    <p:sldId id="281" r:id="rId22"/>
    <p:sldId id="26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967B00-2DCE-4356-943B-04B28ECB4A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7F5850-9544-4C25-AE1A-4A2D53D418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uk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44713"/>
            <a:ext cx="9144000" cy="5113287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VY_52_INOVACE_20_3_</a:t>
            </a:r>
            <a:r>
              <a:rPr lang="cs-CZ" sz="1200" cap="all" dirty="0" smtClean="0"/>
              <a:t>energie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Číslo skupiny:  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1200" dirty="0" smtClean="0"/>
              <a:t>Vzdělávací oblast/Předmět/Téma: ČLOVĚK A PŘÍRODA / CHEMIE / </a:t>
            </a:r>
            <a:r>
              <a:rPr lang="cs-CZ" sz="1200" cap="all" dirty="0" smtClean="0"/>
              <a:t>energie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1200" dirty="0" smtClean="0"/>
              <a:t>Metodický list:	 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Anotace: </a:t>
            </a:r>
            <a:r>
              <a:rPr lang="cs-CZ" sz="1200" dirty="0"/>
              <a:t>Formou prezentace seznámení s pojmem energie, s možnostmi získávání a využívání energie, s dělením a příklady termických reakcí, s molárním teplem, palivy a tím, co znamená výhřevnost, s možností využití či zneužití jaderné energie a pojmy vyčerpatelné a nevyčerpatelné zdroje energie. Prezentace slouží jako uvedení do nového, dále probíraného, tématu. Prezentace zároveň slouží jako podklad pro zápis do sešitu.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Ověřeno ve třídě: IX.A.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Datum ověření: 5.1.2012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1200" dirty="0" smtClean="0"/>
              <a:t>Datum:	 5.1.2012 		Podpis: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SCHOPNOST KONAT PRÁCI</a:t>
            </a:r>
          </a:p>
          <a:p>
            <a:endParaRPr lang="cs-CZ" dirty="0" smtClean="0"/>
          </a:p>
          <a:p>
            <a:r>
              <a:rPr lang="cs-CZ" i="1" dirty="0" err="1" smtClean="0"/>
              <a:t>energia</a:t>
            </a:r>
            <a:r>
              <a:rPr lang="cs-CZ" dirty="0" smtClean="0"/>
              <a:t> – činnost; </a:t>
            </a:r>
            <a:r>
              <a:rPr lang="cs-CZ" i="1" dirty="0" err="1" smtClean="0"/>
              <a:t>ergon</a:t>
            </a:r>
            <a:r>
              <a:rPr lang="cs-CZ" dirty="0" smtClean="0"/>
              <a:t> – práce; </a:t>
            </a:r>
            <a:r>
              <a:rPr lang="cs-CZ" i="1" dirty="0" err="1" smtClean="0"/>
              <a:t>en</a:t>
            </a:r>
            <a:r>
              <a:rPr lang="cs-CZ" i="1" dirty="0" smtClean="0"/>
              <a:t>-</a:t>
            </a:r>
            <a:r>
              <a:rPr lang="cs-CZ" dirty="0" smtClean="0"/>
              <a:t> ven, v</a:t>
            </a:r>
          </a:p>
          <a:p>
            <a:endParaRPr lang="cs-CZ" dirty="0" smtClean="0"/>
          </a:p>
          <a:p>
            <a:r>
              <a:rPr lang="cs-CZ" dirty="0" smtClean="0"/>
              <a:t>jednotkou J (joule)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0814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ZÁPIS DO SEŠITU: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přísunu energie je závislý </a:t>
            </a:r>
          </a:p>
          <a:p>
            <a:pPr>
              <a:buNone/>
            </a:pPr>
            <a:r>
              <a:rPr lang="cs-CZ" dirty="0" smtClean="0"/>
              <a:t>	život všech organismů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bez zdroje energie by člověk nemohl získat teplo a světlo pro svůj domov, zastavila by se veškerá průmyslová výroba a dopravní prostředky</a:t>
            </a:r>
            <a:endParaRPr lang="cs-CZ" dirty="0"/>
          </a:p>
        </p:txBody>
      </p:sp>
      <p:pic>
        <p:nvPicPr>
          <p:cNvPr id="7170" name="Picture 2" descr="http://upload.wikimedia.org/wikipedia/commons/thumb/4/4d/Cuboid_sugar.jpg/220px-Cuboid_sug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548679"/>
            <a:ext cx="2919323" cy="254777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588224" y="3284984"/>
            <a:ext cx="1501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č. 1 - cukr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hlavním zdrojem energie pro veškeré organismy chemické reakce (fotosyntéza, trávení…)</a:t>
            </a:r>
          </a:p>
          <a:p>
            <a:endParaRPr lang="cs-CZ" dirty="0" smtClean="0"/>
          </a:p>
          <a:p>
            <a:r>
              <a:rPr lang="cs-CZ" dirty="0" smtClean="0"/>
              <a:t>pro potřebu člověka především chemické reakce redoxní, probíhající při spalování paliv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0814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ZÁPIS DO SEŠITU: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VYUŽÍVÁNÍ ENERGIE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6627675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59" y="1916832"/>
            <a:ext cx="5258811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7" y="2420888"/>
            <a:ext cx="2315527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7" y="2348880"/>
            <a:ext cx="3066147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72816"/>
            <a:ext cx="4032448" cy="436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5777836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348880"/>
            <a:ext cx="6223123" cy="301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CHEMICKÉ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r>
              <a:rPr lang="cs-CZ" dirty="0" smtClean="0"/>
              <a:t>při průběhu chemické reakce dochází k uvolňování či spotřebě tepla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r</a:t>
            </a:r>
            <a:r>
              <a:rPr lang="cs-CZ" dirty="0" smtClean="0"/>
              <a:t>eakce, </a:t>
            </a:r>
            <a:r>
              <a:rPr lang="cs-CZ" dirty="0" smtClean="0"/>
              <a:t>při </a:t>
            </a:r>
            <a:r>
              <a:rPr lang="cs-CZ" dirty="0" smtClean="0"/>
              <a:t>nichž </a:t>
            </a:r>
            <a:r>
              <a:rPr lang="cs-CZ" dirty="0" smtClean="0"/>
              <a:t>se teplo </a:t>
            </a:r>
            <a:r>
              <a:rPr lang="cs-CZ" dirty="0" smtClean="0"/>
              <a:t>uvolňuje, </a:t>
            </a:r>
            <a:r>
              <a:rPr lang="cs-CZ" dirty="0" smtClean="0"/>
              <a:t>nazýváme EXOTERMICKÉ REAKCE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r</a:t>
            </a:r>
            <a:r>
              <a:rPr lang="cs-CZ" dirty="0" smtClean="0"/>
              <a:t>eakce, </a:t>
            </a:r>
            <a:r>
              <a:rPr lang="cs-CZ" dirty="0" smtClean="0"/>
              <a:t>při </a:t>
            </a:r>
            <a:r>
              <a:rPr lang="cs-CZ" dirty="0" smtClean="0"/>
              <a:t>nichž </a:t>
            </a:r>
            <a:r>
              <a:rPr lang="cs-CZ" dirty="0" smtClean="0"/>
              <a:t>se teplo </a:t>
            </a:r>
            <a:r>
              <a:rPr lang="cs-CZ" dirty="0" smtClean="0"/>
              <a:t>spotřebovává, </a:t>
            </a:r>
            <a:r>
              <a:rPr lang="cs-CZ" dirty="0" smtClean="0"/>
              <a:t>nazýváme </a:t>
            </a:r>
          </a:p>
          <a:p>
            <a:pPr lvl="1">
              <a:buNone/>
            </a:pPr>
            <a:r>
              <a:rPr lang="cs-CZ" dirty="0" smtClean="0"/>
              <a:t>	ENDOTERMICKÉ REAKCE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EXOTERMICKÉ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reakce, při které se teplo uvolňuje </a:t>
            </a:r>
          </a:p>
          <a:p>
            <a:endParaRPr lang="cs-CZ" dirty="0" smtClean="0"/>
          </a:p>
          <a:p>
            <a:r>
              <a:rPr lang="cs-CZ" dirty="0" smtClean="0"/>
              <a:t>např. jakékoli hoření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9475" y="0"/>
            <a:ext cx="19145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Endotermická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r>
              <a:rPr lang="cs-CZ" dirty="0" smtClean="0"/>
              <a:t>reakce, při které se teplo spotřebovává </a:t>
            </a:r>
          </a:p>
          <a:p>
            <a:endParaRPr lang="cs-CZ" dirty="0" smtClean="0"/>
          </a:p>
          <a:p>
            <a:r>
              <a:rPr lang="cs-CZ" dirty="0" smtClean="0"/>
              <a:t>např. výroba páleného vápna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teplo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dirty="0" smtClean="0"/>
              <a:t>číselně rovno teplu, které se uvolní (spotřebuje) při reakci 									</a:t>
            </a:r>
            <a:r>
              <a:rPr lang="cs-CZ" dirty="0" err="1" smtClean="0"/>
              <a:t>Q</a:t>
            </a:r>
            <a:r>
              <a:rPr lang="cs-CZ" sz="2000" dirty="0" err="1" smtClean="0"/>
              <a:t>m</a:t>
            </a:r>
            <a:r>
              <a:rPr lang="cs-CZ" dirty="0" smtClean="0"/>
              <a:t>= </a:t>
            </a:r>
            <a:r>
              <a:rPr lang="cs-CZ" dirty="0" err="1" smtClean="0"/>
              <a:t>kJ</a:t>
            </a:r>
            <a:r>
              <a:rPr lang="cs-CZ" dirty="0" smtClean="0"/>
              <a:t>/mol</a:t>
            </a:r>
          </a:p>
          <a:p>
            <a:endParaRPr lang="cs-CZ" dirty="0" smtClean="0"/>
          </a:p>
          <a:p>
            <a:r>
              <a:rPr lang="cs-CZ" dirty="0" smtClean="0"/>
              <a:t>hodnota molárního tepla závisí i na stavu reagujících a vznikajících látek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476672"/>
            <a:ext cx="8964613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/>
            <a:endParaRPr lang="cs-CZ" sz="800" dirty="0">
              <a:latin typeface="Franklin Gothic Book" pitchFamily="34" charset="0"/>
            </a:endParaRPr>
          </a:p>
          <a:p>
            <a:pPr lvl="1"/>
            <a:r>
              <a:rPr lang="cs-CZ" sz="2200" dirty="0">
                <a:latin typeface="Franklin Gothic Book" pitchFamily="34" charset="0"/>
              </a:rPr>
              <a:t>CaCO</a:t>
            </a:r>
            <a:r>
              <a:rPr lang="cs-CZ" sz="1400" dirty="0">
                <a:latin typeface="Franklin Gothic Book" pitchFamily="34" charset="0"/>
              </a:rPr>
              <a:t>3</a:t>
            </a:r>
            <a:r>
              <a:rPr lang="cs-CZ" sz="2200" dirty="0">
                <a:latin typeface="Franklin Gothic Book" pitchFamily="34" charset="0"/>
              </a:rPr>
              <a:t>(s) + 2HCl(</a:t>
            </a:r>
            <a:r>
              <a:rPr lang="cs-CZ" sz="2200" dirty="0" err="1">
                <a:latin typeface="Franklin Gothic Book" pitchFamily="34" charset="0"/>
              </a:rPr>
              <a:t>aq</a:t>
            </a:r>
            <a:r>
              <a:rPr lang="cs-CZ" sz="2200" dirty="0">
                <a:latin typeface="Franklin Gothic Book" pitchFamily="34" charset="0"/>
              </a:rPr>
              <a:t>) - &gt; H</a:t>
            </a:r>
            <a:r>
              <a:rPr lang="cs-CZ" sz="1400" dirty="0">
                <a:latin typeface="Franklin Gothic Book" pitchFamily="34" charset="0"/>
              </a:rPr>
              <a:t>2</a:t>
            </a:r>
            <a:r>
              <a:rPr lang="cs-CZ" sz="2200" dirty="0">
                <a:latin typeface="Franklin Gothic Book" pitchFamily="34" charset="0"/>
              </a:rPr>
              <a:t>O(l) + CO</a:t>
            </a:r>
            <a:r>
              <a:rPr lang="cs-CZ" sz="1400" dirty="0">
                <a:latin typeface="Franklin Gothic Book" pitchFamily="34" charset="0"/>
              </a:rPr>
              <a:t>2</a:t>
            </a:r>
            <a:r>
              <a:rPr lang="cs-CZ" sz="2200" dirty="0">
                <a:latin typeface="Franklin Gothic Book" pitchFamily="34" charset="0"/>
              </a:rPr>
              <a:t>(g) + CaCl</a:t>
            </a:r>
            <a:r>
              <a:rPr lang="cs-CZ" sz="1400" dirty="0">
                <a:latin typeface="Franklin Gothic Book" pitchFamily="34" charset="0"/>
              </a:rPr>
              <a:t>2</a:t>
            </a:r>
            <a:r>
              <a:rPr lang="cs-CZ" sz="2200" dirty="0">
                <a:latin typeface="Franklin Gothic Book" pitchFamily="34" charset="0"/>
              </a:rPr>
              <a:t>(</a:t>
            </a:r>
            <a:r>
              <a:rPr lang="cs-CZ" sz="2200" dirty="0" err="1">
                <a:latin typeface="Franklin Gothic Book" pitchFamily="34" charset="0"/>
              </a:rPr>
              <a:t>aq</a:t>
            </a:r>
            <a:r>
              <a:rPr lang="cs-CZ" sz="2200" dirty="0">
                <a:latin typeface="Franklin Gothic Book" pitchFamily="34" charset="0"/>
              </a:rPr>
              <a:t>)       </a:t>
            </a:r>
            <a:r>
              <a:rPr lang="cs-CZ" sz="2200" dirty="0" err="1">
                <a:latin typeface="Franklin Gothic Book" pitchFamily="34" charset="0"/>
              </a:rPr>
              <a:t>Q</a:t>
            </a:r>
            <a:r>
              <a:rPr lang="cs-CZ" sz="1600" dirty="0" err="1">
                <a:latin typeface="Franklin Gothic Book" pitchFamily="34" charset="0"/>
              </a:rPr>
              <a:t>m</a:t>
            </a:r>
            <a:r>
              <a:rPr lang="cs-CZ" sz="2200" dirty="0">
                <a:latin typeface="Franklin Gothic Book" pitchFamily="34" charset="0"/>
              </a:rPr>
              <a:t>= -16kJ/mol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0" y="1772816"/>
            <a:ext cx="914400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1"/>
            <a:r>
              <a:rPr lang="cs-CZ" sz="3000" dirty="0">
                <a:latin typeface="Franklin Gothic Book" pitchFamily="34" charset="0"/>
              </a:rPr>
              <a:t>- při reakci 1 molu pevného uhličitanu vápenatého s 2 moly kyseliny chlorovodíkové (ve vodném roztoku) vzniká 1 mol kapalné vody, 1 mol chloridu </a:t>
            </a:r>
            <a:r>
              <a:rPr lang="cs-CZ" sz="3000" dirty="0" smtClean="0">
                <a:latin typeface="Franklin Gothic Book" pitchFamily="34" charset="0"/>
              </a:rPr>
              <a:t>vápenatého </a:t>
            </a:r>
            <a:r>
              <a:rPr lang="cs-CZ" sz="3000" dirty="0">
                <a:latin typeface="Franklin Gothic Book" pitchFamily="34" charset="0"/>
              </a:rPr>
              <a:t>ve vodném roztoku a uvolňuje se teplo 16 </a:t>
            </a:r>
            <a:r>
              <a:rPr lang="cs-CZ" sz="3000" dirty="0" err="1">
                <a:latin typeface="Franklin Gothic Book" pitchFamily="34" charset="0"/>
              </a:rPr>
              <a:t>kJ</a:t>
            </a:r>
            <a:r>
              <a:rPr lang="cs-CZ" sz="3000" dirty="0">
                <a:latin typeface="Franklin Gothic Book" pitchFamily="34" charset="0"/>
              </a:rPr>
              <a:t>.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4077072"/>
            <a:ext cx="623061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/>
            <a:r>
              <a:rPr lang="cs-CZ" sz="2800" b="1" dirty="0">
                <a:latin typeface="Franklin Gothic Book" pitchFamily="34" charset="0"/>
              </a:rPr>
              <a:t>s</a:t>
            </a:r>
            <a:r>
              <a:rPr lang="cs-CZ" sz="2800" dirty="0">
                <a:latin typeface="Franklin Gothic Book" pitchFamily="34" charset="0"/>
              </a:rPr>
              <a:t> (solid) – látka v pevném skupenství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195736" y="4869160"/>
            <a:ext cx="614411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/>
            <a:r>
              <a:rPr lang="cs-CZ" sz="2800" b="1" dirty="0">
                <a:latin typeface="Franklin Gothic Book" pitchFamily="34" charset="0"/>
              </a:rPr>
              <a:t>g</a:t>
            </a:r>
            <a:r>
              <a:rPr lang="cs-CZ" sz="2800" dirty="0">
                <a:latin typeface="Franklin Gothic Book" pitchFamily="34" charset="0"/>
              </a:rPr>
              <a:t> (</a:t>
            </a:r>
            <a:r>
              <a:rPr lang="cs-CZ" sz="2800" dirty="0" err="1">
                <a:latin typeface="Franklin Gothic Book" pitchFamily="34" charset="0"/>
              </a:rPr>
              <a:t>gas</a:t>
            </a:r>
            <a:r>
              <a:rPr lang="cs-CZ" sz="2800" dirty="0">
                <a:latin typeface="Franklin Gothic Book" pitchFamily="34" charset="0"/>
              </a:rPr>
              <a:t>) – látka v plynném skupenství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5589240"/>
            <a:ext cx="655455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/>
            <a:r>
              <a:rPr lang="cs-CZ" sz="2800" b="1" dirty="0">
                <a:latin typeface="Franklin Gothic Book" pitchFamily="34" charset="0"/>
              </a:rPr>
              <a:t>l</a:t>
            </a:r>
            <a:r>
              <a:rPr lang="cs-CZ" sz="2800" dirty="0">
                <a:latin typeface="Franklin Gothic Book" pitchFamily="34" charset="0"/>
              </a:rPr>
              <a:t> (</a:t>
            </a:r>
            <a:r>
              <a:rPr lang="cs-CZ" sz="2800" dirty="0" err="1">
                <a:latin typeface="Franklin Gothic Book" pitchFamily="34" charset="0"/>
              </a:rPr>
              <a:t>liquid</a:t>
            </a:r>
            <a:r>
              <a:rPr lang="cs-CZ" sz="2800" dirty="0">
                <a:latin typeface="Franklin Gothic Book" pitchFamily="34" charset="0"/>
              </a:rPr>
              <a:t>) – látka v kapalném skupenství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123728" y="6334780"/>
            <a:ext cx="61598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/>
            <a:r>
              <a:rPr lang="cs-CZ" sz="2800" b="1" dirty="0" err="1">
                <a:latin typeface="Franklin Gothic Book" pitchFamily="34" charset="0"/>
              </a:rPr>
              <a:t>aq</a:t>
            </a:r>
            <a:r>
              <a:rPr lang="cs-CZ" sz="2800" dirty="0">
                <a:latin typeface="Franklin Gothic Book" pitchFamily="34" charset="0"/>
              </a:rPr>
              <a:t> (</a:t>
            </a:r>
            <a:r>
              <a:rPr lang="cs-CZ" sz="2800" dirty="0" err="1">
                <a:latin typeface="Franklin Gothic Book" pitchFamily="34" charset="0"/>
              </a:rPr>
              <a:t>aqua</a:t>
            </a:r>
            <a:r>
              <a:rPr lang="cs-CZ" sz="2800" dirty="0">
                <a:latin typeface="Franklin Gothic Book" pitchFamily="34" charset="0"/>
              </a:rPr>
              <a:t>) – látka ve vodném roztoku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vhodná látka pro spalování</a:t>
            </a:r>
          </a:p>
          <a:p>
            <a:endParaRPr lang="cs-CZ" dirty="0" smtClean="0"/>
          </a:p>
          <a:p>
            <a:r>
              <a:rPr lang="cs-CZ" dirty="0" smtClean="0"/>
              <a:t>slouží k přímému spálení za účelem získání tepla nebo pro získání energie, která je dále využitelná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co je podmínkou hoření?</a:t>
            </a:r>
          </a:p>
          <a:p>
            <a:endParaRPr lang="cs-CZ" dirty="0" smtClean="0"/>
          </a:p>
          <a:p>
            <a:r>
              <a:rPr lang="cs-CZ" dirty="0" smtClean="0"/>
              <a:t>každé palivo má jinou výhřevnost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výhřevnost paliv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hodnotíme jí kvalitu paliv</a:t>
            </a:r>
          </a:p>
          <a:p>
            <a:endParaRPr lang="cs-CZ" dirty="0" smtClean="0"/>
          </a:p>
          <a:p>
            <a:r>
              <a:rPr lang="cs-CZ" dirty="0" smtClean="0"/>
              <a:t>vypočítá se ze vztahu </a:t>
            </a:r>
            <a:r>
              <a:rPr lang="cs-CZ" sz="4000" dirty="0" smtClean="0"/>
              <a:t>h = Q/m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Q</a:t>
            </a:r>
            <a:r>
              <a:rPr lang="cs-CZ" dirty="0" smtClean="0"/>
              <a:t> … teplo uvolněné při dokonalém spálení paliva, které má hmotnost </a:t>
            </a:r>
            <a:r>
              <a:rPr lang="cs-CZ" i="1" dirty="0" smtClean="0"/>
              <a:t>m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energie chemických reakcí je zdroj z reakcí </a:t>
            </a:r>
            <a:r>
              <a:rPr lang="cs-CZ" dirty="0" smtClean="0"/>
              <a:t>                     v </a:t>
            </a:r>
            <a:r>
              <a:rPr lang="cs-CZ" dirty="0" smtClean="0"/>
              <a:t>rámci obalů atomů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energeticky zajímavější jsou reakce probíhající v jádru atomu </a:t>
            </a:r>
          </a:p>
          <a:p>
            <a:endParaRPr lang="cs-CZ" dirty="0" smtClean="0"/>
          </a:p>
          <a:p>
            <a:pPr lvl="1">
              <a:buNone/>
            </a:pPr>
            <a:r>
              <a:rPr lang="cs-CZ" sz="4000" dirty="0" smtClean="0"/>
              <a:t>tzv. </a:t>
            </a:r>
            <a:r>
              <a:rPr lang="cs-CZ" sz="4000" cap="all" dirty="0" smtClean="0"/>
              <a:t>jaderné reakce</a:t>
            </a:r>
          </a:p>
          <a:p>
            <a:pPr lvl="1"/>
            <a:endParaRPr lang="cs-CZ" cap="all" dirty="0" smtClean="0"/>
          </a:p>
          <a:p>
            <a:pPr lvl="1"/>
            <a:endParaRPr lang="cs-CZ" cap="all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jaderná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člověkem využitelná, ale též zneužitelná</a:t>
            </a:r>
          </a:p>
          <a:p>
            <a:r>
              <a:rPr lang="cs-CZ" dirty="0" smtClean="0"/>
              <a:t>v současné době člověk využívá jadernou reakci ze </a:t>
            </a:r>
            <a:r>
              <a:rPr lang="cs-CZ" b="1" dirty="0" smtClean="0"/>
              <a:t>štěpení</a:t>
            </a:r>
            <a:r>
              <a:rPr lang="cs-CZ" dirty="0" smtClean="0"/>
              <a:t> jader uranu nebo plutonia</a:t>
            </a:r>
          </a:p>
          <a:p>
            <a:r>
              <a:rPr lang="cs-CZ" dirty="0" smtClean="0"/>
              <a:t>předmětem intenzivního výzkumu je praktické využití termonukleární syntézy (především přeměna vodíku na hélium)</a:t>
            </a:r>
          </a:p>
          <a:p>
            <a:r>
              <a:rPr lang="cs-CZ" b="1" dirty="0" smtClean="0"/>
              <a:t>termonukleární syntéza </a:t>
            </a:r>
            <a:r>
              <a:rPr lang="cs-CZ" dirty="0" smtClean="0"/>
              <a:t>je jaderná reakce probíhající na Slunci </a:t>
            </a:r>
            <a:r>
              <a:rPr lang="cs-CZ" dirty="0" smtClean="0"/>
              <a:t>                                     (</a:t>
            </a:r>
            <a:r>
              <a:rPr lang="cs-CZ" dirty="0" smtClean="0"/>
              <a:t>bez problematického radioaktivního odpadu)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jaderná energie se spolu s </a:t>
            </a:r>
            <a:r>
              <a:rPr lang="cs-CZ" dirty="0" smtClean="0"/>
              <a:t>uhlím, </a:t>
            </a:r>
            <a:r>
              <a:rPr lang="cs-CZ" dirty="0" smtClean="0"/>
              <a:t>ropou, zemním plynem řadí k neobnovitelným zdrojům energie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jako obnovitelné označujeme vodní toky, sluneční záření, geotermální energii </a:t>
            </a:r>
            <a:r>
              <a:rPr lang="cs-CZ" dirty="0" smtClean="0"/>
              <a:t>                        a </a:t>
            </a:r>
            <a:r>
              <a:rPr lang="cs-CZ" dirty="0" smtClean="0"/>
              <a:t>rostlinné a živočišné produkty (např. dřevo)</a:t>
            </a:r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jaký zdroj energie je </a:t>
            </a:r>
            <a:r>
              <a:rPr lang="cs-CZ" dirty="0" smtClean="0">
                <a:solidFill>
                  <a:srgbClr val="FF0000"/>
                </a:solidFill>
              </a:rPr>
              <a:t>z hlediska </a:t>
            </a:r>
            <a:r>
              <a:rPr lang="cs-CZ" dirty="0" smtClean="0">
                <a:solidFill>
                  <a:srgbClr val="FF0000"/>
                </a:solidFill>
              </a:rPr>
              <a:t>obnovitelnosti dřevo </a:t>
            </a:r>
            <a:r>
              <a:rPr lang="cs-CZ" dirty="0" smtClean="0">
                <a:solidFill>
                  <a:srgbClr val="FF0000"/>
                </a:solidFill>
              </a:rPr>
              <a:t>rychle rostoucí </a:t>
            </a:r>
            <a:r>
              <a:rPr lang="cs-CZ" dirty="0" smtClean="0">
                <a:solidFill>
                  <a:srgbClr val="FF0000"/>
                </a:solidFill>
              </a:rPr>
              <a:t>dřeviny a jaký dřevo </a:t>
            </a:r>
            <a:r>
              <a:rPr lang="cs-CZ" dirty="0" smtClean="0">
                <a:solidFill>
                  <a:srgbClr val="FF0000"/>
                </a:solidFill>
              </a:rPr>
              <a:t>                    z </a:t>
            </a:r>
            <a:r>
              <a:rPr lang="cs-CZ" dirty="0" smtClean="0">
                <a:solidFill>
                  <a:srgbClr val="FF0000"/>
                </a:solidFill>
              </a:rPr>
              <a:t>tropického deštného pralesa?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obrázek č. 1 (cukr)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encyklopeddia</a:t>
            </a:r>
            <a:r>
              <a:rPr lang="cs-CZ" dirty="0" smtClean="0"/>
              <a:t> [online]. </a:t>
            </a:r>
            <a:r>
              <a:rPr lang="cs-CZ" dirty="0" err="1" smtClean="0"/>
              <a:t>St.Petersburg</a:t>
            </a:r>
            <a:r>
              <a:rPr lang="cs-CZ" dirty="0" smtClean="0"/>
              <a:t> (Florida):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 11. 2011, last </a:t>
            </a:r>
            <a:r>
              <a:rPr lang="cs-CZ" dirty="0" err="1" smtClean="0"/>
              <a:t>modifakated</a:t>
            </a:r>
            <a:r>
              <a:rPr lang="cs-CZ" dirty="0" smtClean="0"/>
              <a:t> on  15. 12. 2011 [cit. 17. 12. 2011].Dostupné z WWW: </a:t>
            </a:r>
            <a:r>
              <a:rPr lang="cs-CZ" dirty="0" smtClean="0">
                <a:hlinkClick r:id="rId2"/>
              </a:rPr>
              <a:t>http://cs.wikipedia.org/wiki/Cukr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snímky č. 2.,3, 6 – 11, 13 – 15, 18</a:t>
            </a:r>
          </a:p>
          <a:p>
            <a:r>
              <a:rPr lang="cs-CZ" b="1" dirty="0" err="1" smtClean="0"/>
              <a:t>Beneš.P</a:t>
            </a:r>
            <a:r>
              <a:rPr lang="cs-CZ" b="1" dirty="0" smtClean="0"/>
              <a:t>, </a:t>
            </a:r>
            <a:r>
              <a:rPr lang="cs-CZ" b="1" dirty="0" err="1" smtClean="0"/>
              <a:t>Pumpr</a:t>
            </a:r>
            <a:r>
              <a:rPr lang="cs-CZ" b="1" dirty="0" smtClean="0"/>
              <a:t> V., </a:t>
            </a:r>
            <a:r>
              <a:rPr lang="cs-CZ" b="1" dirty="0" err="1" smtClean="0"/>
              <a:t>Banýr</a:t>
            </a:r>
            <a:r>
              <a:rPr lang="cs-CZ" b="1" dirty="0" smtClean="0"/>
              <a:t> J.: </a:t>
            </a:r>
            <a:r>
              <a:rPr lang="cs-CZ" i="1" dirty="0" smtClean="0"/>
              <a:t>Základy chemie 2.díl pro 2. stupeň základní školy, nižší ročníky víceletých gymnázií a střední školy</a:t>
            </a:r>
            <a:r>
              <a:rPr lang="cs-CZ" dirty="0" smtClean="0"/>
              <a:t>. Praha: Fortuna, 1999. 96 s. ISBN 80-7168-312-4 </a:t>
            </a:r>
          </a:p>
          <a:p>
            <a:endParaRPr lang="cs-CZ" dirty="0" smtClean="0"/>
          </a:p>
          <a:p>
            <a:r>
              <a:rPr lang="cs-CZ" smtClean="0"/>
              <a:t>Autorem </a:t>
            </a:r>
            <a:r>
              <a:rPr lang="cs-CZ" dirty="0" smtClean="0"/>
              <a:t>materiálu a všech jeho částí, není-li uvedeno jinak, je Ing. Stanislava Kolářová.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359</TotalTime>
  <Words>569</Words>
  <Application>Microsoft Office PowerPoint</Application>
  <PresentationFormat>Předvádění na obrazovce (4:3)</PresentationFormat>
  <Paragraphs>108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  Základní škola Ústí nad Labem, Anežky České 702/17, příspěvková organizace   Číslo projektu: CZ.1.07/1.4.00/21.2887     Název projektu: „Učíme lépe a moderněji“  OP VK 1.4                   Výukový materiál</vt:lpstr>
      <vt:lpstr>ENERGIE</vt:lpstr>
      <vt:lpstr>Snímek 3</vt:lpstr>
      <vt:lpstr>Snímek 4</vt:lpstr>
      <vt:lpstr>HISTORIE VYUŽÍVÁNÍ ENERGIE</vt:lpstr>
      <vt:lpstr>Snímek 6</vt:lpstr>
      <vt:lpstr>Snímek 7</vt:lpstr>
      <vt:lpstr>Snímek 8</vt:lpstr>
      <vt:lpstr>Snímek 9</vt:lpstr>
      <vt:lpstr>Snímek 10</vt:lpstr>
      <vt:lpstr>Snímek 11</vt:lpstr>
      <vt:lpstr>TEPLO A CHEMICKÉ REAKCE</vt:lpstr>
      <vt:lpstr>EXOTERMICKÉ REAKCE</vt:lpstr>
      <vt:lpstr>Endotermická reakce</vt:lpstr>
      <vt:lpstr>molární teplo reakce</vt:lpstr>
      <vt:lpstr>Snímek 16</vt:lpstr>
      <vt:lpstr>palivo</vt:lpstr>
      <vt:lpstr>výhřevnost paliv</vt:lpstr>
      <vt:lpstr>Snímek 19</vt:lpstr>
      <vt:lpstr>jaderná energie</vt:lpstr>
      <vt:lpstr>Snímek 21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21</cp:revision>
  <dcterms:created xsi:type="dcterms:W3CDTF">2011-12-17T19:25:58Z</dcterms:created>
  <dcterms:modified xsi:type="dcterms:W3CDTF">2012-06-21T20:18:51Z</dcterms:modified>
</cp:coreProperties>
</file>