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pPr>
              <a:defRPr/>
            </a:pPr>
            <a:fld id="{FC041C3B-8307-4325-B62D-8C5D5B9A2EC3}" type="datetimeFigureOut">
              <a:rPr lang="cs-CZ" smtClean="0"/>
              <a:pPr>
                <a:defRPr/>
              </a:pPr>
              <a:t>21.6.2012</a:t>
            </a:fld>
            <a:endParaRPr lang="cs-CZ"/>
          </a:p>
        </p:txBody>
      </p:sp>
      <p:sp>
        <p:nvSpPr>
          <p:cNvPr id="2" name="Zástupný symbol pro zápatí 1"/>
          <p:cNvSpPr>
            <a:spLocks noGrp="1"/>
          </p:cNvSpPr>
          <p:nvPr>
            <p:ph type="ftr" sz="quarter" idx="11"/>
          </p:nvPr>
        </p:nvSpPr>
        <p:spPr/>
        <p:txBody>
          <a:bodyPr/>
          <a:lstStyle/>
          <a:p>
            <a:pPr>
              <a:defRPr/>
            </a:pPr>
            <a:endParaRPr lang="cs-CZ"/>
          </a:p>
        </p:txBody>
      </p:sp>
      <p:sp>
        <p:nvSpPr>
          <p:cNvPr id="15" name="Zástupný symbol pro číslo snímku 14"/>
          <p:cNvSpPr>
            <a:spLocks noGrp="1"/>
          </p:cNvSpPr>
          <p:nvPr>
            <p:ph type="sldNum" sz="quarter" idx="12"/>
          </p:nvPr>
        </p:nvSpPr>
        <p:spPr>
          <a:xfrm>
            <a:off x="8229600" y="6473952"/>
            <a:ext cx="758952" cy="246888"/>
          </a:xfrm>
        </p:spPr>
        <p:txBody>
          <a:bodyPr/>
          <a:lstStyle/>
          <a:p>
            <a:pPr>
              <a:defRPr/>
            </a:pPr>
            <a:fld id="{D2CEE103-1133-4D36-8612-E4C6958BD9C2}" type="slidenum">
              <a:rPr lang="cs-CZ" smtClean="0"/>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pPr>
              <a:defRPr/>
            </a:pPr>
            <a:fld id="{EF4B9BDF-547B-4206-AE0B-8DE55EA2FC05}" type="datetimeFigureOut">
              <a:rPr lang="cs-CZ" smtClean="0"/>
              <a:pPr>
                <a:defRPr/>
              </a:pPr>
              <a:t>21.6.2012</a:t>
            </a:fld>
            <a:endParaRPr lang="cs-CZ"/>
          </a:p>
        </p:txBody>
      </p:sp>
      <p:sp>
        <p:nvSpPr>
          <p:cNvPr id="19" name="Zástupný symbol pro zápatí 18"/>
          <p:cNvSpPr>
            <a:spLocks noGrp="1"/>
          </p:cNvSpPr>
          <p:nvPr>
            <p:ph type="ftr" sz="quarter" idx="11"/>
          </p:nvPr>
        </p:nvSpPr>
        <p:spPr>
          <a:xfrm>
            <a:off x="3581400" y="76200"/>
            <a:ext cx="2895600" cy="288925"/>
          </a:xfrm>
        </p:spPr>
        <p:txBody>
          <a:bodyPr/>
          <a:lstStyle/>
          <a:p>
            <a:pPr>
              <a:defRPr/>
            </a:pPr>
            <a:endParaRPr lang="cs-CZ"/>
          </a:p>
        </p:txBody>
      </p:sp>
      <p:sp>
        <p:nvSpPr>
          <p:cNvPr id="16" name="Zástupný symbol pro číslo snímku 15"/>
          <p:cNvSpPr>
            <a:spLocks noGrp="1"/>
          </p:cNvSpPr>
          <p:nvPr>
            <p:ph type="sldNum" sz="quarter" idx="12"/>
          </p:nvPr>
        </p:nvSpPr>
        <p:spPr>
          <a:xfrm>
            <a:off x="8229600" y="6473952"/>
            <a:ext cx="758952" cy="246888"/>
          </a:xfrm>
        </p:spPr>
        <p:txBody>
          <a:bodyPr/>
          <a:lstStyle/>
          <a:p>
            <a:pPr>
              <a:defRPr/>
            </a:pPr>
            <a:fld id="{E21A247A-49A5-47C2-9496-19970B7A9819}" type="slidenum">
              <a:rPr lang="cs-CZ" smtClean="0"/>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pPr>
              <a:defRPr/>
            </a:pPr>
            <a:fld id="{2D0352A5-A3D4-4E5C-B3C1-697E169C54BF}" type="datetimeFigureOut">
              <a:rPr lang="cs-CZ" smtClean="0"/>
              <a:pPr>
                <a:defRPr/>
              </a:pPr>
              <a:t>21.6.2012</a:t>
            </a:fld>
            <a:endParaRPr lang="cs-CZ"/>
          </a:p>
        </p:txBody>
      </p:sp>
      <p:sp>
        <p:nvSpPr>
          <p:cNvPr id="11" name="Zástupný symbol pro zápatí 10"/>
          <p:cNvSpPr>
            <a:spLocks noGrp="1"/>
          </p:cNvSpPr>
          <p:nvPr>
            <p:ph type="ftr" sz="quarter" idx="11"/>
          </p:nvPr>
        </p:nvSpPr>
        <p:spPr/>
        <p:txBody>
          <a:bodyPr/>
          <a:lstStyle/>
          <a:p>
            <a:pPr>
              <a:defRPr/>
            </a:pPr>
            <a:endParaRPr lang="cs-CZ"/>
          </a:p>
        </p:txBody>
      </p:sp>
      <p:sp>
        <p:nvSpPr>
          <p:cNvPr id="16" name="Zástupný symbol pro číslo snímku 15"/>
          <p:cNvSpPr>
            <a:spLocks noGrp="1"/>
          </p:cNvSpPr>
          <p:nvPr>
            <p:ph type="sldNum" sz="quarter" idx="12"/>
          </p:nvPr>
        </p:nvSpPr>
        <p:spPr/>
        <p:txBody>
          <a:bodyPr/>
          <a:lstStyle/>
          <a:p>
            <a:pPr>
              <a:defRPr/>
            </a:pPr>
            <a:fld id="{28E6B901-677E-418A-BDBC-184BF8780D4F}" type="slidenum">
              <a:rPr lang="cs-CZ" smtClean="0"/>
              <a:pPr>
                <a:defRPr/>
              </a:pPr>
              <a:t>‹#›</a:t>
            </a:fld>
            <a:endParaRPr lang="cs-CZ"/>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pPr>
              <a:defRPr/>
            </a:pPr>
            <a:fld id="{212B7487-AE15-430A-809D-286F7F352963}" type="datetimeFigureOut">
              <a:rPr lang="cs-CZ" smtClean="0"/>
              <a:pPr>
                <a:defRPr/>
              </a:pPr>
              <a:t>21.6.2012</a:t>
            </a:fld>
            <a:endParaRPr lang="cs-CZ"/>
          </a:p>
        </p:txBody>
      </p:sp>
      <p:sp>
        <p:nvSpPr>
          <p:cNvPr id="10" name="Zástupný symbol pro zápatí 9"/>
          <p:cNvSpPr>
            <a:spLocks noGrp="1"/>
          </p:cNvSpPr>
          <p:nvPr>
            <p:ph type="ftr" sz="quarter" idx="11"/>
          </p:nvPr>
        </p:nvSpPr>
        <p:spPr/>
        <p:txBody>
          <a:bodyPr/>
          <a:lstStyle/>
          <a:p>
            <a:pPr>
              <a:defRPr/>
            </a:pPr>
            <a:endParaRPr lang="cs-CZ"/>
          </a:p>
        </p:txBody>
      </p:sp>
      <p:sp>
        <p:nvSpPr>
          <p:cNvPr id="31" name="Zástupný symbol pro číslo snímku 30"/>
          <p:cNvSpPr>
            <a:spLocks noGrp="1"/>
          </p:cNvSpPr>
          <p:nvPr>
            <p:ph type="sldNum" sz="quarter" idx="12"/>
          </p:nvPr>
        </p:nvSpPr>
        <p:spPr/>
        <p:txBody>
          <a:bodyPr/>
          <a:lstStyle/>
          <a:p>
            <a:pPr>
              <a:defRPr/>
            </a:pPr>
            <a:fld id="{CC75441C-7179-46F2-830A-4CBDB93BFF9F}" type="slidenum">
              <a:rPr lang="cs-CZ" smtClean="0"/>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pPr>
              <a:defRPr/>
            </a:pPr>
            <a:fld id="{8659AB08-843D-497A-B2EF-711E54A6E37D}" type="datetimeFigureOut">
              <a:rPr lang="cs-CZ" smtClean="0"/>
              <a:pPr>
                <a:defRPr/>
              </a:pPr>
              <a:t>21.6.2012</a:t>
            </a:fld>
            <a:endParaRPr lang="cs-CZ"/>
          </a:p>
        </p:txBody>
      </p:sp>
      <p:sp>
        <p:nvSpPr>
          <p:cNvPr id="6" name="Zástupný symbol pro zápatí 5"/>
          <p:cNvSpPr>
            <a:spLocks noGrp="1"/>
          </p:cNvSpPr>
          <p:nvPr>
            <p:ph type="ftr" sz="quarter" idx="11"/>
          </p:nvPr>
        </p:nvSpPr>
        <p:spPr/>
        <p:txBody>
          <a:bodyPr/>
          <a:lstStyle/>
          <a:p>
            <a:pPr>
              <a:defRPr/>
            </a:pPr>
            <a:endParaRPr lang="cs-CZ"/>
          </a:p>
        </p:txBody>
      </p:sp>
      <p:sp>
        <p:nvSpPr>
          <p:cNvPr id="7" name="Zástupný symbol pro číslo snímku 6"/>
          <p:cNvSpPr>
            <a:spLocks noGrp="1"/>
          </p:cNvSpPr>
          <p:nvPr>
            <p:ph type="sldNum" sz="quarter" idx="12"/>
          </p:nvPr>
        </p:nvSpPr>
        <p:spPr>
          <a:xfrm>
            <a:off x="8229600" y="6477000"/>
            <a:ext cx="762000" cy="246888"/>
          </a:xfrm>
        </p:spPr>
        <p:txBody>
          <a:bodyPr/>
          <a:lstStyle/>
          <a:p>
            <a:pPr>
              <a:defRPr/>
            </a:pPr>
            <a:fld id="{9830281F-EDC2-48D7-B3C4-1F4010DA8019}" type="slidenum">
              <a:rPr lang="cs-CZ" smtClean="0"/>
              <a:pPr>
                <a:defRPr/>
              </a:pPr>
              <a:t>‹#›</a:t>
            </a:fld>
            <a:endParaRPr lang="cs-CZ"/>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pPr>
              <a:defRPr/>
            </a:pPr>
            <a:fld id="{2EAB5B5D-CDA9-47C5-9A1B-3B9904DBACCE}" type="datetimeFigureOut">
              <a:rPr lang="cs-CZ" smtClean="0"/>
              <a:pPr>
                <a:defRPr/>
              </a:pPr>
              <a:t>21.6.2012</a:t>
            </a:fld>
            <a:endParaRPr lang="cs-CZ"/>
          </a:p>
        </p:txBody>
      </p:sp>
      <p:sp>
        <p:nvSpPr>
          <p:cNvPr id="21" name="Zástupný symbol pro zápatí 20"/>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p:txBody>
          <a:bodyPr/>
          <a:lstStyle/>
          <a:p>
            <a:pPr>
              <a:defRPr/>
            </a:pPr>
            <a:fld id="{CC866104-11B0-4E05-81AE-797A276211B4}" type="slidenum">
              <a:rPr lang="cs-CZ" smtClean="0"/>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pPr>
              <a:defRPr/>
            </a:pPr>
            <a:fld id="{18D5BC76-3492-4DE9-AFE7-48A594B79D8A}" type="datetimeFigureOut">
              <a:rPr lang="cs-CZ" smtClean="0"/>
              <a:pPr>
                <a:defRPr/>
              </a:pPr>
              <a:t>21.6.2012</a:t>
            </a:fld>
            <a:endParaRPr lang="cs-CZ"/>
          </a:p>
        </p:txBody>
      </p:sp>
      <p:sp>
        <p:nvSpPr>
          <p:cNvPr id="24" name="Zástupný symbol pro zápatí 23"/>
          <p:cNvSpPr>
            <a:spLocks noGrp="1"/>
          </p:cNvSpPr>
          <p:nvPr>
            <p:ph type="ftr" sz="quarter" idx="11"/>
          </p:nvPr>
        </p:nvSpPr>
        <p:spPr/>
        <p:txBody>
          <a:bodyPr/>
          <a:lstStyle/>
          <a:p>
            <a:pPr>
              <a:defRPr/>
            </a:pPr>
            <a:endParaRPr lang="cs-CZ"/>
          </a:p>
        </p:txBody>
      </p:sp>
      <p:sp>
        <p:nvSpPr>
          <p:cNvPr id="7" name="Zástupný symbol pro číslo snímku 6"/>
          <p:cNvSpPr>
            <a:spLocks noGrp="1"/>
          </p:cNvSpPr>
          <p:nvPr>
            <p:ph type="sldNum" sz="quarter" idx="12"/>
          </p:nvPr>
        </p:nvSpPr>
        <p:spPr/>
        <p:txBody>
          <a:bodyPr/>
          <a:lstStyle/>
          <a:p>
            <a:pPr>
              <a:defRPr/>
            </a:pPr>
            <a:fld id="{7BA9AB34-D929-4133-ABBD-EAD3004F0ED2}" type="slidenum">
              <a:rPr lang="cs-CZ" smtClean="0"/>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pPr>
              <a:defRPr/>
            </a:pPr>
            <a:fld id="{C57C0AD3-750B-434C-A9C5-7F7DE8BB457D}" type="datetimeFigureOut">
              <a:rPr lang="cs-CZ" smtClean="0"/>
              <a:pPr>
                <a:defRPr/>
              </a:pPr>
              <a:t>21.6.2012</a:t>
            </a:fld>
            <a:endParaRPr lang="cs-CZ"/>
          </a:p>
        </p:txBody>
      </p:sp>
      <p:sp>
        <p:nvSpPr>
          <p:cNvPr id="29" name="Zástupný symbol pro zápatí 28"/>
          <p:cNvSpPr>
            <a:spLocks noGrp="1"/>
          </p:cNvSpPr>
          <p:nvPr>
            <p:ph type="ftr" sz="quarter" idx="11"/>
          </p:nvPr>
        </p:nvSpPr>
        <p:spPr/>
        <p:txBody>
          <a:bodyPr/>
          <a:lstStyle/>
          <a:p>
            <a:pPr>
              <a:defRPr/>
            </a:pPr>
            <a:endParaRPr lang="cs-CZ"/>
          </a:p>
        </p:txBody>
      </p:sp>
      <p:sp>
        <p:nvSpPr>
          <p:cNvPr id="7" name="Zástupný symbol pro číslo snímku 6"/>
          <p:cNvSpPr>
            <a:spLocks noGrp="1"/>
          </p:cNvSpPr>
          <p:nvPr>
            <p:ph type="sldNum" sz="quarter" idx="12"/>
          </p:nvPr>
        </p:nvSpPr>
        <p:spPr/>
        <p:txBody>
          <a:bodyPr/>
          <a:lstStyle/>
          <a:p>
            <a:pPr>
              <a:defRPr/>
            </a:pPr>
            <a:fld id="{58577A41-304C-4187-8566-B036B7B036D0}" type="slidenum">
              <a:rPr lang="cs-CZ" smtClean="0"/>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pPr>
              <a:defRPr/>
            </a:pPr>
            <a:fld id="{A3CE8CCB-593D-416D-B08B-EA33F012AD15}" type="datetimeFigureOut">
              <a:rPr lang="cs-CZ" smtClean="0"/>
              <a:pPr>
                <a:defRPr/>
              </a:pPr>
              <a:t>21.6.2012</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31" name="Zástupný symbol pro číslo snímku 30"/>
          <p:cNvSpPr>
            <a:spLocks noGrp="1"/>
          </p:cNvSpPr>
          <p:nvPr>
            <p:ph type="sldNum" sz="quarter" idx="12"/>
          </p:nvPr>
        </p:nvSpPr>
        <p:spPr/>
        <p:txBody>
          <a:bodyPr/>
          <a:lstStyle/>
          <a:p>
            <a:pPr>
              <a:defRPr/>
            </a:pPr>
            <a:fld id="{978503D8-CD06-4FE5-935C-6F6879425FB9}" type="slidenum">
              <a:rPr lang="cs-CZ" smtClean="0"/>
              <a:pPr>
                <a:defRPr/>
              </a:pPr>
              <a:t>‹#›</a:t>
            </a:fld>
            <a:endParaRPr lang="cs-CZ"/>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a:defRPr/>
            </a:pPr>
            <a:fld id="{1A37797C-4B18-4C97-A40F-4581F0D609BE}" type="datetimeFigureOut">
              <a:rPr lang="cs-CZ" smtClean="0"/>
              <a:pPr>
                <a:defRPr/>
              </a:pPr>
              <a:t>21.6.2012</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p:txBody>
          <a:bodyPr/>
          <a:lstStyle/>
          <a:p>
            <a:pPr>
              <a:defRPr/>
            </a:pPr>
            <a:fld id="{9DDBBDC6-C327-4105-A59D-6D034E03AC48}" type="slidenum">
              <a:rPr lang="cs-CZ" smtClean="0"/>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pPr>
              <a:defRPr/>
            </a:pPr>
            <a:fld id="{BFBA176D-50EB-460A-B4DD-78E2AC71BCF7}" type="datetimeFigureOut">
              <a:rPr lang="cs-CZ" smtClean="0"/>
              <a:pPr>
                <a:defRPr/>
              </a:pPr>
              <a:t>21.6.2012</a:t>
            </a:fld>
            <a:endParaRPr lang="cs-CZ"/>
          </a:p>
        </p:txBody>
      </p:sp>
      <p:sp>
        <p:nvSpPr>
          <p:cNvPr id="5" name="Zástupný symbol pro zápatí 4"/>
          <p:cNvSpPr>
            <a:spLocks noGrp="1"/>
          </p:cNvSpPr>
          <p:nvPr>
            <p:ph type="ftr" sz="quarter" idx="11"/>
          </p:nvPr>
        </p:nvSpPr>
        <p:spPr/>
        <p:txBody>
          <a:bodyPr/>
          <a:lstStyle/>
          <a:p>
            <a:pPr>
              <a:defRPr/>
            </a:pPr>
            <a:endParaRPr lang="cs-CZ"/>
          </a:p>
        </p:txBody>
      </p:sp>
      <p:sp>
        <p:nvSpPr>
          <p:cNvPr id="6" name="Zástupný symbol pro číslo snímku 5"/>
          <p:cNvSpPr>
            <a:spLocks noGrp="1"/>
          </p:cNvSpPr>
          <p:nvPr>
            <p:ph type="sldNum" sz="quarter" idx="12"/>
          </p:nvPr>
        </p:nvSpPr>
        <p:spPr/>
        <p:txBody>
          <a:bodyPr/>
          <a:lstStyle/>
          <a:p>
            <a:pPr>
              <a:defRPr/>
            </a:pPr>
            <a:fld id="{5BD151CA-4D19-4770-81CD-7FCDB040AC47}" type="slidenum">
              <a:rPr lang="cs-CZ" smtClean="0"/>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defRPr/>
            </a:pPr>
            <a:fld id="{EA3F7E74-E9E4-4679-8525-E210BE5D75C1}" type="datetimeFigureOut">
              <a:rPr lang="cs-CZ" smtClean="0"/>
              <a:pPr>
                <a:defRPr/>
              </a:pPr>
              <a:t>21.6.2012</a:t>
            </a:fld>
            <a:endParaRPr lang="cs-CZ"/>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defRPr/>
            </a:pPr>
            <a:endParaRPr lang="cs-CZ"/>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pPr>
              <a:defRPr/>
            </a:pPr>
            <a:fld id="{CC93FF22-A709-4870-A6AC-09AD2EDA6E15}" type="slidenum">
              <a:rPr lang="cs-CZ" smtClean="0"/>
              <a:pPr>
                <a:defRPr/>
              </a:pPr>
              <a:t>‹#›</a:t>
            </a:fld>
            <a:endParaRPr lang="cs-CZ"/>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cs.wikipedia.org/wiki/Soubor:Paracelsus.jp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cs.wikipedia.org/wiki/Soubor:Faroe_stamp_079_europe_(fleming).jpg" TargetMode="Externa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upload.wikimedia.org/wikipedia/commons/d/d4/Penicilliummandarijntjes.jpg"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cs.wikipedia.org/wiki/Soubor:Temazepam_10mg_tablets-1.jpg" TargetMode="Externa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hyperlink" Target="http://cs.wikipedia.org/wiki/Soubor:Standard_insulin_syringe.jp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cs.wikipedia.org/wiki/Soubor:Docetaxel.sv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s.wikipedia.org/wiki/Alexander_Fleming" TargetMode="External"/><Relationship Id="rId2" Type="http://schemas.openxmlformats.org/officeDocument/2006/relationships/hyperlink" Target="http://cs.wikipedia.org/wiki/Paracelsus" TargetMode="External"/><Relationship Id="rId1" Type="http://schemas.openxmlformats.org/officeDocument/2006/relationships/slideLayout" Target="../slideLayouts/slideLayout2.xml"/><Relationship Id="rId4" Type="http://schemas.openxmlformats.org/officeDocument/2006/relationships/hyperlink" Target="http://cs.wikipedia.org/wiki/L%C3%A9%C4%8Diva"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cs.wikipedia.org/wiki/Lok%C3%A1ln%C3%AD_anestetika" TargetMode="External"/><Relationship Id="rId2" Type="http://schemas.openxmlformats.org/officeDocument/2006/relationships/hyperlink" Target="http://cs.wikipedia.org/wiki/Chemoterapeutika" TargetMode="External"/><Relationship Id="rId1" Type="http://schemas.openxmlformats.org/officeDocument/2006/relationships/slideLayout" Target="../slideLayouts/slideLayout2.xml"/><Relationship Id="rId4" Type="http://schemas.openxmlformats.org/officeDocument/2006/relationships/hyperlink" Target="http://cs.wikipedia.org/wiki/Celkov%C3%A1_anestetika"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cs.wikipedia.org/wiki/Nitroglycerin" TargetMode="External"/><Relationship Id="rId2" Type="http://schemas.openxmlformats.org/officeDocument/2006/relationships/hyperlink" Target="http://cs.wikipedia.org/wiki/Analgetik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Nadpis 3"/>
          <p:cNvSpPr>
            <a:spLocks noGrp="1"/>
          </p:cNvSpPr>
          <p:nvPr>
            <p:ph type="title" idx="4294967295"/>
          </p:nvPr>
        </p:nvSpPr>
        <p:spPr>
          <a:xfrm>
            <a:off x="0" y="0"/>
            <a:ext cx="8229600" cy="1930400"/>
          </a:xfrm>
        </p:spPr>
        <p:txBody>
          <a:bodyPr/>
          <a:lstStyle/>
          <a:p>
            <a:pPr algn="l"/>
            <a:r>
              <a:rPr lang="cs-CZ" sz="1200" dirty="0" smtClean="0"/>
              <a:t>		</a:t>
            </a:r>
            <a:br>
              <a:rPr lang="cs-CZ" sz="1200" dirty="0" smtClean="0"/>
            </a:br>
            <a:r>
              <a:rPr lang="cs-CZ" sz="1200" dirty="0" smtClean="0"/>
              <a:t>		Základní škola Ústí nad Labem, Anežky České 702/17, příspěvková organizace</a:t>
            </a:r>
            <a:br>
              <a:rPr lang="cs-CZ" sz="1200" dirty="0" smtClean="0"/>
            </a:br>
            <a:r>
              <a:rPr lang="cs-CZ" sz="1200" dirty="0" smtClean="0"/>
              <a:t> </a:t>
            </a:r>
            <a:br>
              <a:rPr lang="cs-CZ" sz="1200" dirty="0" smtClean="0"/>
            </a:br>
            <a:r>
              <a:rPr lang="cs-CZ" sz="1200" dirty="0" smtClean="0">
                <a:ea typeface="Calibri" pitchFamily="34" charset="0"/>
                <a:cs typeface="Times New Roman" pitchFamily="18" charset="0"/>
              </a:rPr>
              <a:t>Číslo projektu: CZ.1.07/1.4.00/21.2887 </a:t>
            </a:r>
            <a:r>
              <a:rPr lang="cs-CZ" sz="1200" dirty="0" smtClean="0"/>
              <a:t>			</a:t>
            </a:r>
            <a:br>
              <a:rPr lang="cs-CZ" sz="1200" dirty="0" smtClean="0"/>
            </a:br>
            <a:r>
              <a:rPr lang="cs-CZ" sz="1200" dirty="0" smtClean="0"/>
              <a:t>Název projektu: „Učíme lépe a moderněji“ </a:t>
            </a:r>
            <a:br>
              <a:rPr lang="cs-CZ" sz="1200" dirty="0" smtClean="0"/>
            </a:br>
            <a:r>
              <a:rPr lang="cs-CZ" sz="1200" dirty="0" smtClean="0"/>
              <a:t>OP VK 1.4 </a:t>
            </a:r>
            <a:br>
              <a:rPr lang="cs-CZ" sz="1200" dirty="0" smtClean="0"/>
            </a:br>
            <a:r>
              <a:rPr lang="cs-CZ" sz="1200" dirty="0" smtClean="0"/>
              <a:t>		               </a:t>
            </a:r>
            <a:r>
              <a:rPr lang="cs-CZ" sz="3600" dirty="0" smtClean="0"/>
              <a:t>Výukový materiál</a:t>
            </a:r>
          </a:p>
        </p:txBody>
      </p:sp>
      <p:sp>
        <p:nvSpPr>
          <p:cNvPr id="2051" name="Zástupný symbol pro obsah 4"/>
          <p:cNvSpPr>
            <a:spLocks noGrp="1"/>
          </p:cNvSpPr>
          <p:nvPr>
            <p:ph idx="4294967295"/>
          </p:nvPr>
        </p:nvSpPr>
        <p:spPr>
          <a:xfrm>
            <a:off x="0" y="1988840"/>
            <a:ext cx="9144000" cy="5013325"/>
          </a:xfrm>
        </p:spPr>
        <p:txBody>
          <a:bodyPr>
            <a:normAutofit/>
          </a:bodyPr>
          <a:lstStyle/>
          <a:p>
            <a:pPr>
              <a:lnSpc>
                <a:spcPct val="70000"/>
              </a:lnSpc>
              <a:buFontTx/>
              <a:buNone/>
            </a:pPr>
            <a:r>
              <a:rPr lang="cs-CZ" sz="1200" dirty="0" smtClean="0"/>
              <a:t>Název </a:t>
            </a:r>
            <a:r>
              <a:rPr lang="cs-CZ" sz="1200" dirty="0" err="1" smtClean="0"/>
              <a:t>DUMu</a:t>
            </a:r>
            <a:r>
              <a:rPr lang="cs-CZ" sz="1200" dirty="0" smtClean="0"/>
              <a:t>:  VY_52_INOVACE_27_1_LÉČIVA</a:t>
            </a:r>
          </a:p>
          <a:p>
            <a:pPr>
              <a:lnSpc>
                <a:spcPct val="70000"/>
              </a:lnSpc>
              <a:buFontTx/>
              <a:buNone/>
            </a:pPr>
            <a:endParaRPr lang="cs-CZ" sz="1200" dirty="0" smtClean="0"/>
          </a:p>
          <a:p>
            <a:pPr>
              <a:lnSpc>
                <a:spcPct val="70000"/>
              </a:lnSpc>
              <a:buFontTx/>
              <a:buNone/>
            </a:pPr>
            <a:r>
              <a:rPr lang="cs-CZ" sz="1200" dirty="0" smtClean="0"/>
              <a:t>Číslo skupiny:  1</a:t>
            </a:r>
          </a:p>
          <a:p>
            <a:pPr>
              <a:lnSpc>
                <a:spcPct val="70000"/>
              </a:lnSpc>
              <a:buFontTx/>
              <a:buNone/>
            </a:pPr>
            <a:endParaRPr lang="cs-CZ" sz="1200" dirty="0" smtClean="0"/>
          </a:p>
          <a:p>
            <a:pPr>
              <a:lnSpc>
                <a:spcPct val="70000"/>
              </a:lnSpc>
              <a:buFontTx/>
              <a:buNone/>
            </a:pPr>
            <a:r>
              <a:rPr lang="cs-CZ" sz="1200" dirty="0" smtClean="0"/>
              <a:t>Autor: Ing. Stanislava Kolářová</a:t>
            </a:r>
          </a:p>
          <a:p>
            <a:pPr>
              <a:lnSpc>
                <a:spcPct val="70000"/>
              </a:lnSpc>
              <a:buFontTx/>
              <a:buNone/>
            </a:pPr>
            <a:endParaRPr lang="cs-CZ" sz="1200" dirty="0" smtClean="0"/>
          </a:p>
          <a:p>
            <a:pPr>
              <a:lnSpc>
                <a:spcPct val="70000"/>
              </a:lnSpc>
              <a:buFontTx/>
              <a:buNone/>
            </a:pPr>
            <a:r>
              <a:rPr lang="cs-CZ" sz="1200" dirty="0" smtClean="0"/>
              <a:t>Vzdělávací oblast/Předmět/Téma: ČLOVĚK A PŘÍRODA / CHEMIE / </a:t>
            </a:r>
            <a:r>
              <a:rPr lang="cs-CZ" sz="1200" dirty="0" err="1" smtClean="0"/>
              <a:t>CHEMIE</a:t>
            </a:r>
            <a:r>
              <a:rPr lang="cs-CZ" sz="1200" dirty="0" smtClean="0"/>
              <a:t> PRO ČLOVĚKA</a:t>
            </a:r>
          </a:p>
          <a:p>
            <a:pPr>
              <a:lnSpc>
                <a:spcPct val="70000"/>
              </a:lnSpc>
              <a:buFontTx/>
              <a:buNone/>
            </a:pPr>
            <a:endParaRPr lang="cs-CZ" sz="1200" dirty="0" smtClean="0"/>
          </a:p>
          <a:p>
            <a:pPr>
              <a:lnSpc>
                <a:spcPct val="70000"/>
              </a:lnSpc>
              <a:buFontTx/>
              <a:buNone/>
            </a:pPr>
            <a:r>
              <a:rPr lang="cs-CZ" sz="1200" dirty="0" smtClean="0"/>
              <a:t>Druh učebního materiálu: PREZENTACE</a:t>
            </a:r>
          </a:p>
          <a:p>
            <a:pPr>
              <a:lnSpc>
                <a:spcPct val="70000"/>
              </a:lnSpc>
              <a:buFontTx/>
              <a:buNone/>
            </a:pPr>
            <a:endParaRPr lang="cs-CZ" sz="1200" dirty="0" smtClean="0"/>
          </a:p>
          <a:p>
            <a:pPr>
              <a:lnSpc>
                <a:spcPct val="70000"/>
              </a:lnSpc>
              <a:buFontTx/>
              <a:buNone/>
            </a:pPr>
            <a:r>
              <a:rPr lang="cs-CZ" sz="1200" dirty="0" smtClean="0"/>
              <a:t>Metodický list:	ne</a:t>
            </a:r>
          </a:p>
          <a:p>
            <a:pPr>
              <a:lnSpc>
                <a:spcPct val="70000"/>
              </a:lnSpc>
              <a:buFontTx/>
              <a:buNone/>
            </a:pPr>
            <a:endParaRPr lang="cs-CZ" sz="1200" dirty="0" smtClean="0"/>
          </a:p>
          <a:p>
            <a:pPr>
              <a:lnSpc>
                <a:spcPct val="70000"/>
              </a:lnSpc>
              <a:buFontTx/>
              <a:buNone/>
            </a:pPr>
            <a:r>
              <a:rPr lang="cs-CZ" sz="1200" dirty="0" smtClean="0"/>
              <a:t>Anotace: Pomocí prezentace seznámení s historií a rozdělením léčiv, zamyšlení se nad zákonem o léčivých látkách (definováno </a:t>
            </a:r>
            <a:r>
              <a:rPr lang="cs-CZ" sz="1200" dirty="0" err="1" smtClean="0"/>
              <a:t>Paracelsem</a:t>
            </a:r>
            <a:r>
              <a:rPr lang="cs-CZ" sz="1200" dirty="0" smtClean="0"/>
              <a:t>),  seznámení s objevy A. </a:t>
            </a:r>
            <a:r>
              <a:rPr lang="cs-CZ" sz="1200" dirty="0" err="1" smtClean="0"/>
              <a:t>Fleminga</a:t>
            </a:r>
            <a:r>
              <a:rPr lang="cs-CZ" sz="1200" dirty="0" smtClean="0"/>
              <a:t>. Prezentace zároveň slouží jako podklad pro zápis do sešitu.</a:t>
            </a:r>
          </a:p>
          <a:p>
            <a:pPr>
              <a:lnSpc>
                <a:spcPct val="70000"/>
              </a:lnSpc>
              <a:buFontTx/>
              <a:buNone/>
            </a:pPr>
            <a:endParaRPr lang="cs-CZ" sz="1200" dirty="0" smtClean="0"/>
          </a:p>
          <a:p>
            <a:pPr>
              <a:lnSpc>
                <a:spcPct val="70000"/>
              </a:lnSpc>
              <a:buFontTx/>
              <a:buNone/>
            </a:pPr>
            <a:r>
              <a:rPr lang="cs-CZ" sz="1200" dirty="0" smtClean="0"/>
              <a:t>Ověřeno ve třídě: IX.B.</a:t>
            </a:r>
          </a:p>
          <a:p>
            <a:pPr>
              <a:lnSpc>
                <a:spcPct val="70000"/>
              </a:lnSpc>
              <a:buFontTx/>
              <a:buNone/>
            </a:pPr>
            <a:endParaRPr lang="cs-CZ" sz="1200" dirty="0" smtClean="0"/>
          </a:p>
          <a:p>
            <a:pPr>
              <a:lnSpc>
                <a:spcPct val="70000"/>
              </a:lnSpc>
              <a:buFontTx/>
              <a:buNone/>
            </a:pPr>
            <a:r>
              <a:rPr lang="cs-CZ" sz="1200" dirty="0" smtClean="0"/>
              <a:t>Datum ověření: 29.5. 2012</a:t>
            </a:r>
          </a:p>
          <a:p>
            <a:pPr>
              <a:lnSpc>
                <a:spcPct val="70000"/>
              </a:lnSpc>
              <a:buFontTx/>
              <a:buNone/>
            </a:pPr>
            <a:endParaRPr lang="cs-CZ" sz="1200" dirty="0" smtClean="0"/>
          </a:p>
          <a:p>
            <a:pPr>
              <a:lnSpc>
                <a:spcPct val="70000"/>
              </a:lnSpc>
              <a:buFontTx/>
              <a:buNone/>
            </a:pPr>
            <a:endParaRPr lang="cs-CZ" sz="1200" dirty="0" smtClean="0"/>
          </a:p>
          <a:p>
            <a:pPr>
              <a:lnSpc>
                <a:spcPct val="70000"/>
              </a:lnSpc>
              <a:buFontTx/>
              <a:buNone/>
            </a:pPr>
            <a:r>
              <a:rPr lang="cs-CZ" sz="1200" dirty="0" smtClean="0"/>
              <a:t>Prohlášení</a:t>
            </a:r>
            <a:r>
              <a:rPr lang="cs-CZ" sz="1200" dirty="0" smtClean="0"/>
              <a:t>: Prohlašuji, že při tvorbě výukového materiálu jsem respektoval(a) všeobecně užívané právní a morální zvyklosti, autorská a jiná práva třetích osob, zejména práva duševního vlastnictví (např. práva k obchodní firmě, autorská práva k software, k filmovým, hudebníma fotografickým dílům nebo práva k ochranným známkám) dle zákona 121/2000 Sb. (autorský zákon). Nesu veškerou právní odpovědnost za obsah a původ svého díla. Prohlašuji dále, že výše uvedený materiál jsem ověřil(a) ve výuce a provedl(a) o tom zápis do TK.</a:t>
            </a:r>
          </a:p>
          <a:p>
            <a:pPr>
              <a:lnSpc>
                <a:spcPct val="70000"/>
              </a:lnSpc>
              <a:buFontTx/>
              <a:buNone/>
            </a:pPr>
            <a:r>
              <a:rPr lang="cs-CZ" sz="1200" dirty="0" smtClean="0"/>
              <a:t>Dávám souhlas, aby moje dílo bylo dáno k dispozici veřejnosti k účelům volného užití (§30 odst. 1 zákona 121/2000 Sb.), tj. že k uvedeným účelům může být kýmkoliv zveřejňováno, používáno, upravováno a uchováváno.</a:t>
            </a:r>
          </a:p>
          <a:p>
            <a:pPr>
              <a:lnSpc>
                <a:spcPct val="70000"/>
              </a:lnSpc>
              <a:buFontTx/>
              <a:buNone/>
            </a:pPr>
            <a:endParaRPr lang="cs-CZ" sz="1200" dirty="0" smtClean="0"/>
          </a:p>
          <a:p>
            <a:pPr>
              <a:lnSpc>
                <a:spcPct val="70000"/>
              </a:lnSpc>
              <a:buFontTx/>
              <a:buNone/>
            </a:pPr>
            <a:endParaRPr lang="cs-CZ" sz="1200" dirty="0" smtClean="0"/>
          </a:p>
          <a:p>
            <a:pPr>
              <a:lnSpc>
                <a:spcPct val="70000"/>
              </a:lnSpc>
              <a:buFontTx/>
              <a:buNone/>
            </a:pPr>
            <a:r>
              <a:rPr lang="cs-CZ" sz="1200" dirty="0" smtClean="0"/>
              <a:t>Datum:	 25.5. 2012		Podpis:</a:t>
            </a:r>
            <a:r>
              <a:rPr lang="cs-CZ" sz="700" dirty="0" smtClean="0"/>
              <a:t> </a:t>
            </a:r>
          </a:p>
          <a:p>
            <a:pPr>
              <a:lnSpc>
                <a:spcPct val="70000"/>
              </a:lnSpc>
              <a:buFontTx/>
              <a:buNone/>
            </a:pPr>
            <a:endParaRPr lang="cs-CZ" sz="7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ctrTitle"/>
          </p:nvPr>
        </p:nvSpPr>
        <p:spPr/>
        <p:txBody>
          <a:bodyPr/>
          <a:lstStyle/>
          <a:p>
            <a:r>
              <a:rPr lang="cs-CZ" smtClean="0"/>
              <a:t>Léčiva</a:t>
            </a:r>
            <a:br>
              <a:rPr lang="cs-CZ" smtClean="0"/>
            </a:br>
            <a:endParaRPr lang="cs-CZ" smtClean="0"/>
          </a:p>
        </p:txBody>
      </p:sp>
      <p:sp>
        <p:nvSpPr>
          <p:cNvPr id="3075" name="Rectangle 3"/>
          <p:cNvSpPr>
            <a:spLocks noGrp="1" noChangeArrowheads="1"/>
          </p:cNvSpPr>
          <p:nvPr>
            <p:ph type="subTitle" idx="1"/>
          </p:nvPr>
        </p:nvSpPr>
        <p:spPr/>
        <p:txBody>
          <a:bodyPr rtlCol="0">
            <a:normAutofit/>
          </a:bodyPr>
          <a:lstStyle/>
          <a:p>
            <a:pPr fontAlgn="auto">
              <a:spcAft>
                <a:spcPts val="0"/>
              </a:spcAft>
              <a:buFont typeface="Arial" pitchFamily="34" charset="0"/>
              <a:buNone/>
              <a:defRPr/>
            </a:pPr>
            <a:endParaRPr lang="cs-CZ"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rtlCol="0">
            <a:normAutofit fontScale="90000"/>
          </a:bodyPr>
          <a:lstStyle/>
          <a:p>
            <a:pPr fontAlgn="auto">
              <a:spcAft>
                <a:spcPts val="0"/>
              </a:spcAft>
              <a:defRPr/>
            </a:pPr>
            <a:r>
              <a:rPr lang="cs-CZ" dirty="0" smtClean="0"/>
              <a:t>Lékař </a:t>
            </a:r>
            <a:r>
              <a:rPr lang="cs-CZ" dirty="0" err="1" smtClean="0"/>
              <a:t>Paracelsus</a:t>
            </a:r>
            <a:r>
              <a:rPr lang="cs-CZ" dirty="0" smtClean="0"/>
              <a:t> (1493 – 1541) </a:t>
            </a:r>
            <a:br>
              <a:rPr lang="cs-CZ" dirty="0" smtClean="0"/>
            </a:br>
            <a:endParaRPr lang="cs-CZ" dirty="0"/>
          </a:p>
        </p:txBody>
      </p:sp>
      <p:sp>
        <p:nvSpPr>
          <p:cNvPr id="15362" name="Zástupný symbol pro obsah 2"/>
          <p:cNvSpPr>
            <a:spLocks noGrp="1"/>
          </p:cNvSpPr>
          <p:nvPr>
            <p:ph idx="1"/>
          </p:nvPr>
        </p:nvSpPr>
        <p:spPr>
          <a:xfrm>
            <a:off x="304800" y="1554163"/>
            <a:ext cx="5275263" cy="5043487"/>
          </a:xfrm>
        </p:spPr>
        <p:txBody>
          <a:bodyPr/>
          <a:lstStyle/>
          <a:p>
            <a:r>
              <a:rPr lang="cs-CZ" smtClean="0"/>
              <a:t>lékař, narozen ve Švýcarsku</a:t>
            </a:r>
          </a:p>
          <a:p>
            <a:r>
              <a:rPr lang="cs-CZ" smtClean="0"/>
              <a:t>vlastním jménem Philippus Aureolus Theophrastus Bombastus von Hohenheim</a:t>
            </a:r>
          </a:p>
          <a:p>
            <a:r>
              <a:rPr lang="cs-CZ" smtClean="0"/>
              <a:t>vystoupil jako první s názory, že hlavním cílem alchymie není získávat drahé kovy, ale připravit léčiva.</a:t>
            </a:r>
          </a:p>
        </p:txBody>
      </p:sp>
      <p:pic>
        <p:nvPicPr>
          <p:cNvPr id="15363" name="Picture 2" descr="Paracelsus">
            <a:hlinkClick r:id="rId2"/>
          </p:cNvPr>
          <p:cNvPicPr>
            <a:picLocks noChangeAspect="1" noChangeArrowheads="1"/>
          </p:cNvPicPr>
          <p:nvPr/>
        </p:nvPicPr>
        <p:blipFill>
          <a:blip r:embed="rId3" cstate="print"/>
          <a:srcRect/>
          <a:stretch>
            <a:fillRect/>
          </a:stretch>
        </p:blipFill>
        <p:spPr bwMode="auto">
          <a:xfrm>
            <a:off x="5580063" y="1700213"/>
            <a:ext cx="3295650" cy="4392612"/>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Nadpis 1"/>
          <p:cNvSpPr>
            <a:spLocks noGrp="1"/>
          </p:cNvSpPr>
          <p:nvPr>
            <p:ph type="title"/>
          </p:nvPr>
        </p:nvSpPr>
        <p:spPr/>
        <p:txBody>
          <a:bodyPr/>
          <a:lstStyle/>
          <a:p>
            <a:endParaRPr lang="cs-CZ" smtClean="0"/>
          </a:p>
        </p:txBody>
      </p:sp>
      <p:sp>
        <p:nvSpPr>
          <p:cNvPr id="16386" name="Zástupný symbol pro obsah 2"/>
          <p:cNvSpPr>
            <a:spLocks noGrp="1"/>
          </p:cNvSpPr>
          <p:nvPr>
            <p:ph idx="1"/>
          </p:nvPr>
        </p:nvSpPr>
        <p:spPr/>
        <p:txBody>
          <a:bodyPr/>
          <a:lstStyle/>
          <a:p>
            <a:r>
              <a:rPr lang="cs-CZ" smtClean="0"/>
              <a:t>roku 1537 vyslovil dodnes platný zákon:</a:t>
            </a:r>
          </a:p>
          <a:p>
            <a:pPr>
              <a:buFontTx/>
              <a:buNone/>
            </a:pPr>
            <a:endParaRPr lang="cs-CZ" smtClean="0"/>
          </a:p>
          <a:p>
            <a:pPr>
              <a:buFontTx/>
              <a:buNone/>
            </a:pPr>
            <a:r>
              <a:rPr lang="cs-CZ" sz="4800" smtClean="0"/>
              <a:t>„Všechny látky jsou jedy, záleží pouze na dávce, zda se látka stane jedem“</a:t>
            </a:r>
          </a:p>
          <a:p>
            <a:pPr>
              <a:buFontTx/>
              <a:buNone/>
            </a:pPr>
            <a:endParaRPr lang="cs-CZ" smtClean="0"/>
          </a:p>
          <a:p>
            <a:endParaRPr lang="cs-CZ" smtClean="0"/>
          </a:p>
        </p:txBody>
      </p:sp>
      <p:sp>
        <p:nvSpPr>
          <p:cNvPr id="16387" name="Obdélník 3"/>
          <p:cNvSpPr>
            <a:spLocks noChangeArrowheads="1"/>
          </p:cNvSpPr>
          <p:nvPr/>
        </p:nvSpPr>
        <p:spPr bwMode="auto">
          <a:xfrm>
            <a:off x="5003800" y="5732463"/>
            <a:ext cx="3889375" cy="585787"/>
          </a:xfrm>
          <a:prstGeom prst="rect">
            <a:avLst/>
          </a:prstGeom>
          <a:noFill/>
          <a:ln w="9525">
            <a:noFill/>
            <a:miter lim="800000"/>
            <a:headEnd/>
            <a:tailEnd/>
          </a:ln>
        </p:spPr>
        <p:txBody>
          <a:bodyPr>
            <a:spAutoFit/>
          </a:bodyPr>
          <a:lstStyle/>
          <a:p>
            <a:r>
              <a:rPr lang="cs-CZ" sz="3200">
                <a:solidFill>
                  <a:srgbClr val="FF0000"/>
                </a:solidFill>
                <a:latin typeface="Calibri" pitchFamily="34" charset="0"/>
              </a:rPr>
              <a:t>…pokus se vysvětlit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Nadpis 1"/>
          <p:cNvSpPr>
            <a:spLocks noGrp="1"/>
          </p:cNvSpPr>
          <p:nvPr>
            <p:ph type="title"/>
          </p:nvPr>
        </p:nvSpPr>
        <p:spPr>
          <a:xfrm>
            <a:off x="457200" y="274638"/>
            <a:ext cx="6275388" cy="1143000"/>
          </a:xfrm>
        </p:spPr>
        <p:txBody>
          <a:bodyPr/>
          <a:lstStyle/>
          <a:p>
            <a:r>
              <a:rPr lang="cs-CZ" smtClean="0"/>
              <a:t>Sir </a:t>
            </a:r>
            <a:r>
              <a:rPr lang="cs-CZ" b="1" smtClean="0"/>
              <a:t>Alexander Fleming</a:t>
            </a:r>
            <a:endParaRPr lang="cs-CZ" smtClean="0"/>
          </a:p>
        </p:txBody>
      </p:sp>
      <p:sp>
        <p:nvSpPr>
          <p:cNvPr id="17410" name="Zástupný symbol pro obsah 2"/>
          <p:cNvSpPr>
            <a:spLocks noGrp="1"/>
          </p:cNvSpPr>
          <p:nvPr>
            <p:ph idx="1"/>
          </p:nvPr>
        </p:nvSpPr>
        <p:spPr>
          <a:xfrm>
            <a:off x="457200" y="1196975"/>
            <a:ext cx="8686800" cy="4525963"/>
          </a:xfrm>
        </p:spPr>
        <p:txBody>
          <a:bodyPr/>
          <a:lstStyle/>
          <a:p>
            <a:pPr>
              <a:buFontTx/>
              <a:buNone/>
            </a:pPr>
            <a:r>
              <a:rPr lang="cs-CZ" smtClean="0"/>
              <a:t>(6. srpna 1881 - 11. března 1955) </a:t>
            </a:r>
          </a:p>
          <a:p>
            <a:endParaRPr lang="cs-CZ" smtClean="0"/>
          </a:p>
          <a:p>
            <a:endParaRPr lang="cs-CZ" smtClean="0"/>
          </a:p>
          <a:p>
            <a:r>
              <a:rPr lang="cs-CZ" smtClean="0"/>
              <a:t>skotský lékař známý objevem baktericidních účinků lysozymu, ale hlavně získáním penicilinu z plísně </a:t>
            </a:r>
            <a:r>
              <a:rPr lang="cs-CZ" i="1" smtClean="0"/>
              <a:t>Penicillium notatum</a:t>
            </a:r>
            <a:r>
              <a:rPr lang="cs-CZ" smtClean="0"/>
              <a:t>.</a:t>
            </a:r>
          </a:p>
          <a:p>
            <a:endParaRPr lang="cs-CZ" smtClean="0"/>
          </a:p>
        </p:txBody>
      </p:sp>
      <p:pic>
        <p:nvPicPr>
          <p:cNvPr id="17411" name="Picture 2" descr="http://upload.wikimedia.org/wikipedia/commons/thumb/8/8a/Faroe_stamp_079_europe_%28fleming%29.jpg/220px-Faroe_stamp_079_europe_%28fleming%29.jpg">
            <a:hlinkClick r:id="rId2"/>
          </p:cNvPr>
          <p:cNvPicPr>
            <a:picLocks noChangeAspect="1" noChangeArrowheads="1"/>
          </p:cNvPicPr>
          <p:nvPr/>
        </p:nvPicPr>
        <p:blipFill>
          <a:blip r:embed="rId3" cstate="print"/>
          <a:srcRect/>
          <a:stretch>
            <a:fillRect/>
          </a:stretch>
        </p:blipFill>
        <p:spPr bwMode="auto">
          <a:xfrm>
            <a:off x="6804025" y="908050"/>
            <a:ext cx="2095500" cy="1790700"/>
          </a:xfrm>
          <a:prstGeom prst="rect">
            <a:avLst/>
          </a:prstGeom>
          <a:noFill/>
          <a:ln w="9525">
            <a:noFill/>
            <a:miter lim="800000"/>
            <a:headEnd/>
            <a:tailEnd/>
          </a:ln>
        </p:spPr>
      </p:pic>
      <p:pic>
        <p:nvPicPr>
          <p:cNvPr id="17412" name="Picture 4" descr="Soubor:Penicilliummandarijntjes.jpg">
            <a:hlinkClick r:id="rId4"/>
          </p:cNvPr>
          <p:cNvPicPr>
            <a:picLocks noChangeAspect="1" noChangeArrowheads="1"/>
          </p:cNvPicPr>
          <p:nvPr/>
        </p:nvPicPr>
        <p:blipFill>
          <a:blip r:embed="rId5" cstate="print"/>
          <a:srcRect/>
          <a:stretch>
            <a:fillRect/>
          </a:stretch>
        </p:blipFill>
        <p:spPr bwMode="auto">
          <a:xfrm>
            <a:off x="3924300" y="4581525"/>
            <a:ext cx="4186238" cy="2276475"/>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Zástupný symbol pro obsah 2"/>
          <p:cNvSpPr>
            <a:spLocks noGrp="1"/>
          </p:cNvSpPr>
          <p:nvPr>
            <p:ph idx="1"/>
          </p:nvPr>
        </p:nvSpPr>
        <p:spPr>
          <a:xfrm>
            <a:off x="250825" y="1196975"/>
            <a:ext cx="8893175" cy="6237288"/>
          </a:xfrm>
        </p:spPr>
        <p:txBody>
          <a:bodyPr/>
          <a:lstStyle/>
          <a:p>
            <a:pPr algn="just"/>
            <a:r>
              <a:rPr lang="cs-CZ" smtClean="0"/>
              <a:t>Celý svůj život působil na Lékařské škole Panny Marie v Londýně, kam se rozhodl jít pouze kvůli tomu, že znal tamní plavecké družstvo.</a:t>
            </a:r>
          </a:p>
          <a:p>
            <a:pPr algn="just"/>
            <a:r>
              <a:rPr lang="cs-CZ" smtClean="0"/>
              <a:t>Jeho život byl plný náhod, bez kterých by se asi nikdy nestal slavným. I když původně složil zkoušky z chirurgie, přešel do oddělení Almrotha Wrighta, kde zkoumal bakteriální nákazy, a také byl při vývoji vakcín působících proti některým chorobám. </a:t>
            </a:r>
          </a:p>
          <a:p>
            <a:endParaRPr lang="cs-CZ"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p:txBody>
          <a:bodyPr/>
          <a:lstStyle/>
          <a:p>
            <a:endParaRPr lang="cs-CZ" smtClean="0"/>
          </a:p>
        </p:txBody>
      </p:sp>
      <p:sp>
        <p:nvSpPr>
          <p:cNvPr id="19458" name="Zástupný symbol pro obsah 2"/>
          <p:cNvSpPr>
            <a:spLocks noGrp="1"/>
          </p:cNvSpPr>
          <p:nvPr>
            <p:ph idx="1"/>
          </p:nvPr>
        </p:nvSpPr>
        <p:spPr/>
        <p:txBody>
          <a:bodyPr/>
          <a:lstStyle/>
          <a:p>
            <a:r>
              <a:rPr lang="cs-CZ" smtClean="0"/>
              <a:t>Byl známý tím, že si kultury ponechával i několik týdnů ve své laboratoři, aby mohl pozorovat, jestli se nestane něco neobvyklého. </a:t>
            </a:r>
          </a:p>
          <a:p>
            <a:r>
              <a:rPr lang="cs-CZ" smtClean="0"/>
              <a:t>V roce 1928 zjistil, že plíseň </a:t>
            </a:r>
            <a:r>
              <a:rPr lang="cs-CZ" i="1" smtClean="0"/>
              <a:t>Penicilinum notatum</a:t>
            </a:r>
            <a:r>
              <a:rPr lang="cs-CZ" smtClean="0"/>
              <a:t>, která byla zanesena do Petriho misky s bakteriemi otevřeným oknem v laboratoři, vytváří látky, které zabíjí některé kmeny bakterií. </a:t>
            </a:r>
          </a:p>
          <a:p>
            <a:endParaRPr lang="cs-CZ"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Zástupný symbol pro obsah 2"/>
          <p:cNvSpPr>
            <a:spLocks noGrp="1"/>
          </p:cNvSpPr>
          <p:nvPr>
            <p:ph idx="1"/>
          </p:nvPr>
        </p:nvSpPr>
        <p:spPr>
          <a:xfrm>
            <a:off x="250825" y="1052513"/>
            <a:ext cx="8642350" cy="4525962"/>
          </a:xfrm>
        </p:spPr>
        <p:txBody>
          <a:bodyPr/>
          <a:lstStyle/>
          <a:p>
            <a:pPr algn="just"/>
            <a:r>
              <a:rPr lang="cs-CZ" smtClean="0"/>
              <a:t>V roce 1941 se začal penicilin masově vyrábět a používat v medicíně. Zásluhu na tom mají také německý biochemik Ernst Chain a australský patolog Howard Florey, kteří objevili způsob izolace a průmyslové výroby. </a:t>
            </a:r>
          </a:p>
          <a:p>
            <a:pPr algn="just"/>
            <a:r>
              <a:rPr lang="cs-CZ" smtClean="0"/>
              <a:t>Všichni tři dostali za své objevy v roce 1945 Nobelovu cenu.</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title"/>
          </p:nvPr>
        </p:nvSpPr>
        <p:spPr>
          <a:xfrm>
            <a:off x="0" y="0"/>
            <a:ext cx="8686800" cy="838200"/>
          </a:xfrm>
        </p:spPr>
        <p:txBody>
          <a:bodyPr/>
          <a:lstStyle/>
          <a:p>
            <a:r>
              <a:rPr lang="cs-CZ" smtClean="0">
                <a:solidFill>
                  <a:srgbClr val="FF0000"/>
                </a:solidFill>
              </a:rPr>
              <a:t>úkol:</a:t>
            </a:r>
          </a:p>
        </p:txBody>
      </p:sp>
      <p:sp>
        <p:nvSpPr>
          <p:cNvPr id="21506" name="Zástupný symbol pro obsah 2"/>
          <p:cNvSpPr>
            <a:spLocks noGrp="1"/>
          </p:cNvSpPr>
          <p:nvPr>
            <p:ph idx="1"/>
          </p:nvPr>
        </p:nvSpPr>
        <p:spPr/>
        <p:txBody>
          <a:bodyPr/>
          <a:lstStyle/>
          <a:p>
            <a:r>
              <a:rPr lang="cs-CZ" smtClean="0"/>
              <a:t>pod jakým pseudonymem je znám významný lékař švýcarského původu působící v první polovině 16.století? </a:t>
            </a:r>
          </a:p>
          <a:p>
            <a:pPr>
              <a:buFont typeface="Arial" charset="0"/>
              <a:buNone/>
            </a:pPr>
            <a:endParaRPr lang="cs-CZ" smtClean="0"/>
          </a:p>
          <a:p>
            <a:r>
              <a:rPr lang="cs-CZ" smtClean="0"/>
              <a:t>jak se jmenoval významný skotský lékař známý objevem baktericidních účinků lysozymu, ale hlavně získáním penicilinu z plísně </a:t>
            </a:r>
            <a:r>
              <a:rPr lang="cs-CZ" i="1" smtClean="0"/>
              <a:t>Penicillium notatum?</a:t>
            </a:r>
            <a:endParaRPr lang="cs-CZ"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Nadpis 1"/>
          <p:cNvSpPr>
            <a:spLocks noGrp="1"/>
          </p:cNvSpPr>
          <p:nvPr>
            <p:ph type="title"/>
          </p:nvPr>
        </p:nvSpPr>
        <p:spPr/>
        <p:txBody>
          <a:bodyPr rtlCol="0">
            <a:normAutofit fontScale="90000"/>
          </a:bodyPr>
          <a:lstStyle/>
          <a:p>
            <a:pPr fontAlgn="auto">
              <a:spcAft>
                <a:spcPts val="0"/>
              </a:spcAft>
              <a:defRPr/>
            </a:pPr>
            <a:r>
              <a:rPr lang="cs-CZ" smtClean="0"/>
              <a:t>rozdělení léků:</a:t>
            </a:r>
            <a:br>
              <a:rPr lang="cs-CZ" smtClean="0"/>
            </a:br>
            <a:endParaRPr lang="cs-CZ" smtClean="0"/>
          </a:p>
        </p:txBody>
      </p:sp>
      <p:sp>
        <p:nvSpPr>
          <p:cNvPr id="22530" name="Zástupný symbol pro obsah 2"/>
          <p:cNvSpPr>
            <a:spLocks noGrp="1"/>
          </p:cNvSpPr>
          <p:nvPr>
            <p:ph idx="1"/>
          </p:nvPr>
        </p:nvSpPr>
        <p:spPr>
          <a:xfrm>
            <a:off x="250825" y="1311275"/>
            <a:ext cx="8686800" cy="5546725"/>
          </a:xfrm>
        </p:spPr>
        <p:txBody>
          <a:bodyPr/>
          <a:lstStyle/>
          <a:p>
            <a:pPr>
              <a:lnSpc>
                <a:spcPct val="80000"/>
              </a:lnSpc>
            </a:pPr>
            <a:r>
              <a:rPr lang="cs-CZ" dirty="0" smtClean="0"/>
              <a:t>chemoterapeutika</a:t>
            </a:r>
          </a:p>
          <a:p>
            <a:pPr>
              <a:lnSpc>
                <a:spcPct val="80000"/>
              </a:lnSpc>
            </a:pPr>
            <a:endParaRPr lang="cs-CZ" dirty="0" smtClean="0"/>
          </a:p>
          <a:p>
            <a:pPr>
              <a:lnSpc>
                <a:spcPct val="80000"/>
              </a:lnSpc>
            </a:pPr>
            <a:r>
              <a:rPr lang="cs-CZ" dirty="0" smtClean="0"/>
              <a:t>anestetika</a:t>
            </a:r>
          </a:p>
          <a:p>
            <a:pPr>
              <a:lnSpc>
                <a:spcPct val="80000"/>
              </a:lnSpc>
            </a:pPr>
            <a:endParaRPr lang="cs-CZ" dirty="0" smtClean="0"/>
          </a:p>
          <a:p>
            <a:pPr>
              <a:lnSpc>
                <a:spcPct val="80000"/>
              </a:lnSpc>
            </a:pPr>
            <a:r>
              <a:rPr lang="cs-CZ" dirty="0" smtClean="0"/>
              <a:t>analgetika</a:t>
            </a:r>
          </a:p>
          <a:p>
            <a:pPr>
              <a:lnSpc>
                <a:spcPct val="80000"/>
              </a:lnSpc>
            </a:pPr>
            <a:endParaRPr lang="cs-CZ" dirty="0" smtClean="0"/>
          </a:p>
          <a:p>
            <a:pPr>
              <a:lnSpc>
                <a:spcPct val="80000"/>
              </a:lnSpc>
            </a:pPr>
            <a:r>
              <a:rPr lang="cs-CZ" dirty="0" smtClean="0"/>
              <a:t>psychofarmaka</a:t>
            </a:r>
          </a:p>
          <a:p>
            <a:pPr>
              <a:lnSpc>
                <a:spcPct val="80000"/>
              </a:lnSpc>
            </a:pPr>
            <a:endParaRPr lang="cs-CZ" dirty="0" smtClean="0"/>
          </a:p>
          <a:p>
            <a:pPr>
              <a:lnSpc>
                <a:spcPct val="80000"/>
              </a:lnSpc>
            </a:pPr>
            <a:r>
              <a:rPr lang="cs-CZ" dirty="0" smtClean="0"/>
              <a:t>látky ovlivňující srdce, cévy</a:t>
            </a:r>
          </a:p>
          <a:p>
            <a:pPr>
              <a:lnSpc>
                <a:spcPct val="80000"/>
              </a:lnSpc>
            </a:pPr>
            <a:endParaRPr lang="cs-CZ" dirty="0" smtClean="0"/>
          </a:p>
          <a:p>
            <a:pPr>
              <a:lnSpc>
                <a:spcPct val="80000"/>
              </a:lnSpc>
            </a:pPr>
            <a:r>
              <a:rPr lang="cs-CZ" dirty="0" smtClean="0"/>
              <a:t>látky ovlivňující dýchací systém</a:t>
            </a:r>
          </a:p>
          <a:p>
            <a:endParaRPr lang="cs-CZ" dirty="0" smtClean="0"/>
          </a:p>
        </p:txBody>
      </p:sp>
      <p:pic>
        <p:nvPicPr>
          <p:cNvPr id="15362" name="Picture 2" descr="http://upload.wikimedia.org/wikipedia/commons/thumb/3/33/Temazepam_10mg_tablets-1.jpg/200px-Temazepam_10mg_tablets-1.jpg">
            <a:hlinkClick r:id="rId2"/>
          </p:cNvPr>
          <p:cNvPicPr>
            <a:picLocks noChangeAspect="1" noChangeArrowheads="1"/>
          </p:cNvPicPr>
          <p:nvPr/>
        </p:nvPicPr>
        <p:blipFill>
          <a:blip r:embed="rId3" cstate="print"/>
          <a:srcRect/>
          <a:stretch>
            <a:fillRect/>
          </a:stretch>
        </p:blipFill>
        <p:spPr bwMode="auto">
          <a:xfrm>
            <a:off x="6228184" y="4077072"/>
            <a:ext cx="1905000" cy="1047751"/>
          </a:xfrm>
          <a:prstGeom prst="rect">
            <a:avLst/>
          </a:prstGeom>
          <a:noFill/>
        </p:spPr>
      </p:pic>
      <p:pic>
        <p:nvPicPr>
          <p:cNvPr id="15364" name="Picture 4" descr="http://upload.wikimedia.org/wikipedia/commons/thumb/5/54/Standard_insulin_syringe.jpg/200px-Standard_insulin_syringe.jpg">
            <a:hlinkClick r:id="rId4"/>
          </p:cNvPr>
          <p:cNvPicPr>
            <a:picLocks noChangeAspect="1" noChangeArrowheads="1"/>
          </p:cNvPicPr>
          <p:nvPr/>
        </p:nvPicPr>
        <p:blipFill>
          <a:blip r:embed="rId5" cstate="print"/>
          <a:srcRect/>
          <a:stretch>
            <a:fillRect/>
          </a:stretch>
        </p:blipFill>
        <p:spPr bwMode="auto">
          <a:xfrm>
            <a:off x="6300192" y="980728"/>
            <a:ext cx="1905000" cy="1552576"/>
          </a:xfrm>
          <a:prstGeom prst="rect">
            <a:avLst/>
          </a:prstGeom>
          <a:noFill/>
        </p:spPr>
      </p:pic>
      <p:sp>
        <p:nvSpPr>
          <p:cNvPr id="6" name="Obdélník 5"/>
          <p:cNvSpPr/>
          <p:nvPr/>
        </p:nvSpPr>
        <p:spPr>
          <a:xfrm>
            <a:off x="5652120" y="2492896"/>
            <a:ext cx="3262432" cy="369332"/>
          </a:xfrm>
          <a:prstGeom prst="rect">
            <a:avLst/>
          </a:prstGeom>
        </p:spPr>
        <p:txBody>
          <a:bodyPr wrap="none">
            <a:spAutoFit/>
          </a:bodyPr>
          <a:lstStyle/>
          <a:p>
            <a:r>
              <a:rPr lang="cs-CZ" dirty="0" smtClean="0"/>
              <a:t>Inzulin v injekční lékové formě</a:t>
            </a: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a:xfrm>
            <a:off x="0" y="260350"/>
            <a:ext cx="8229600" cy="1143000"/>
          </a:xfrm>
        </p:spPr>
        <p:txBody>
          <a:bodyPr rtlCol="0">
            <a:normAutofit fontScale="90000"/>
          </a:bodyPr>
          <a:lstStyle/>
          <a:p>
            <a:pPr fontAlgn="auto">
              <a:spcAft>
                <a:spcPts val="0"/>
              </a:spcAft>
              <a:defRPr/>
            </a:pPr>
            <a:r>
              <a:rPr lang="cs-CZ" smtClean="0"/>
              <a:t>chemoterapeutika</a:t>
            </a:r>
            <a:br>
              <a:rPr lang="cs-CZ" smtClean="0"/>
            </a:br>
            <a:endParaRPr lang="cs-CZ" smtClean="0"/>
          </a:p>
        </p:txBody>
      </p:sp>
      <p:sp>
        <p:nvSpPr>
          <p:cNvPr id="23554" name="Zástupný symbol pro obsah 2"/>
          <p:cNvSpPr>
            <a:spLocks noGrp="1"/>
          </p:cNvSpPr>
          <p:nvPr>
            <p:ph idx="1"/>
          </p:nvPr>
        </p:nvSpPr>
        <p:spPr>
          <a:xfrm>
            <a:off x="0" y="1341438"/>
            <a:ext cx="9144000" cy="4525962"/>
          </a:xfrm>
        </p:spPr>
        <p:txBody>
          <a:bodyPr/>
          <a:lstStyle/>
          <a:p>
            <a:r>
              <a:rPr lang="cs-CZ" b="1" smtClean="0"/>
              <a:t>Chemoterapie</a:t>
            </a:r>
            <a:r>
              <a:rPr lang="cs-CZ" smtClean="0"/>
              <a:t> je jakákoli léčebná terapie, spočívající ve vpravování chemických látek do organismu. Jedná se například o antibiotika, virostatika, antipyretika. </a:t>
            </a:r>
          </a:p>
          <a:p>
            <a:endParaRPr lang="cs-CZ" smtClean="0"/>
          </a:p>
        </p:txBody>
      </p:sp>
      <p:pic>
        <p:nvPicPr>
          <p:cNvPr id="23555" name="Picture 2" descr="Docetaxel.svg">
            <a:hlinkClick r:id="rId2"/>
          </p:cNvPr>
          <p:cNvPicPr>
            <a:picLocks noChangeAspect="1" noChangeArrowheads="1"/>
          </p:cNvPicPr>
          <p:nvPr/>
        </p:nvPicPr>
        <p:blipFill>
          <a:blip r:embed="rId3" cstate="print"/>
          <a:srcRect/>
          <a:stretch>
            <a:fillRect/>
          </a:stretch>
        </p:blipFill>
        <p:spPr bwMode="auto">
          <a:xfrm>
            <a:off x="4332288" y="3644900"/>
            <a:ext cx="4135437" cy="2481263"/>
          </a:xfrm>
          <a:prstGeom prst="rect">
            <a:avLst/>
          </a:prstGeom>
          <a:noFill/>
          <a:ln w="9525">
            <a:noFill/>
            <a:miter lim="800000"/>
            <a:headEnd/>
            <a:tailEnd/>
          </a:ln>
        </p:spPr>
      </p:pic>
      <p:sp>
        <p:nvSpPr>
          <p:cNvPr id="23556" name="Obdélník 4"/>
          <p:cNvSpPr>
            <a:spLocks noChangeArrowheads="1"/>
          </p:cNvSpPr>
          <p:nvPr/>
        </p:nvSpPr>
        <p:spPr bwMode="auto">
          <a:xfrm>
            <a:off x="4356100" y="6273800"/>
            <a:ext cx="4787900" cy="584200"/>
          </a:xfrm>
          <a:prstGeom prst="rect">
            <a:avLst/>
          </a:prstGeom>
          <a:noFill/>
          <a:ln w="9525">
            <a:noFill/>
            <a:miter lim="800000"/>
            <a:headEnd/>
            <a:tailEnd/>
          </a:ln>
        </p:spPr>
        <p:txBody>
          <a:bodyPr>
            <a:spAutoFit/>
          </a:bodyPr>
          <a:lstStyle/>
          <a:p>
            <a:r>
              <a:rPr lang="cs-CZ" sz="3200" b="1">
                <a:latin typeface="Calibri" pitchFamily="34" charset="0"/>
              </a:rPr>
              <a:t>Docetaxel</a:t>
            </a:r>
            <a:r>
              <a:rPr lang="cs-CZ" sz="3200">
                <a:latin typeface="Calibri" pitchFamily="34" charset="0"/>
              </a:rPr>
              <a:t> - C</a:t>
            </a:r>
            <a:r>
              <a:rPr lang="cs-CZ" sz="3200" baseline="-25000">
                <a:latin typeface="Calibri" pitchFamily="34" charset="0"/>
              </a:rPr>
              <a:t>43</a:t>
            </a:r>
            <a:r>
              <a:rPr lang="cs-CZ" sz="3200">
                <a:latin typeface="Calibri" pitchFamily="34" charset="0"/>
              </a:rPr>
              <a:t>H</a:t>
            </a:r>
            <a:r>
              <a:rPr lang="cs-CZ" sz="3200" baseline="-25000">
                <a:latin typeface="Calibri" pitchFamily="34" charset="0"/>
              </a:rPr>
              <a:t>53</a:t>
            </a:r>
            <a:r>
              <a:rPr lang="cs-CZ" sz="3200">
                <a:latin typeface="Calibri" pitchFamily="34" charset="0"/>
              </a:rPr>
              <a:t>NO</a:t>
            </a:r>
            <a:r>
              <a:rPr lang="cs-CZ" sz="3200" baseline="-25000">
                <a:latin typeface="Calibri" pitchFamily="34" charset="0"/>
              </a:rPr>
              <a:t>14</a:t>
            </a:r>
            <a:endParaRPr lang="cs-CZ" sz="3200">
              <a:latin typeface="Calibri"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Nadpis 1"/>
          <p:cNvSpPr>
            <a:spLocks noGrp="1"/>
          </p:cNvSpPr>
          <p:nvPr>
            <p:ph type="title"/>
          </p:nvPr>
        </p:nvSpPr>
        <p:spPr/>
        <p:txBody>
          <a:bodyPr/>
          <a:lstStyle/>
          <a:p>
            <a:endParaRPr lang="cs-CZ" smtClean="0"/>
          </a:p>
        </p:txBody>
      </p:sp>
      <p:sp>
        <p:nvSpPr>
          <p:cNvPr id="24578" name="Zástupný symbol pro obsah 2"/>
          <p:cNvSpPr>
            <a:spLocks noGrp="1"/>
          </p:cNvSpPr>
          <p:nvPr>
            <p:ph idx="1"/>
          </p:nvPr>
        </p:nvSpPr>
        <p:spPr/>
        <p:txBody>
          <a:bodyPr/>
          <a:lstStyle/>
          <a:p>
            <a:r>
              <a:rPr lang="cs-CZ" smtClean="0"/>
              <a:t>V hovorové řeči se však pod pojmem chemoterapie myslí </a:t>
            </a:r>
            <a:r>
              <a:rPr lang="cs-CZ" i="1" smtClean="0"/>
              <a:t>chemoterapie protinádorová</a:t>
            </a:r>
            <a:r>
              <a:rPr lang="cs-CZ" smtClean="0"/>
              <a:t> (léčba dávkami cytostatik - látek pro buňky toxických). Tato terapie svým zásahem do buněčného cyklu nádorové buňky brání této buňce v dalším dělení. Avšak tento postup není přesně zacílen, proto léčba cytostatiky postihuje i zdravé buňky.</a:t>
            </a:r>
          </a:p>
          <a:p>
            <a:endParaRPr lang="cs-CZ"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rtlCol="0">
            <a:normAutofit fontScale="90000"/>
          </a:bodyPr>
          <a:lstStyle/>
          <a:p>
            <a:pPr fontAlgn="auto">
              <a:spcAft>
                <a:spcPts val="0"/>
              </a:spcAft>
              <a:defRPr/>
            </a:pPr>
            <a:r>
              <a:rPr lang="cs-CZ" smtClean="0"/>
              <a:t>anestetika - celková</a:t>
            </a:r>
            <a:br>
              <a:rPr lang="cs-CZ" smtClean="0"/>
            </a:br>
            <a:endParaRPr lang="cs-CZ" smtClean="0"/>
          </a:p>
        </p:txBody>
      </p:sp>
      <p:sp>
        <p:nvSpPr>
          <p:cNvPr id="12291" name="Zástupný symbol pro obsah 2"/>
          <p:cNvSpPr>
            <a:spLocks noGrp="1"/>
          </p:cNvSpPr>
          <p:nvPr>
            <p:ph idx="1"/>
          </p:nvPr>
        </p:nvSpPr>
        <p:spPr>
          <a:xfrm>
            <a:off x="468313" y="1341438"/>
            <a:ext cx="8229600" cy="4525962"/>
          </a:xfrm>
        </p:spPr>
        <p:txBody>
          <a:bodyPr rtlCol="0">
            <a:normAutofit fontScale="92500"/>
          </a:bodyPr>
          <a:lstStyle/>
          <a:p>
            <a:pPr fontAlgn="auto">
              <a:spcAft>
                <a:spcPts val="0"/>
              </a:spcAft>
              <a:buFontTx/>
              <a:buNone/>
              <a:defRPr/>
            </a:pPr>
            <a:r>
              <a:rPr lang="cs-CZ" b="1" smtClean="0"/>
              <a:t>Celkové anestetikum</a:t>
            </a:r>
            <a:r>
              <a:rPr lang="cs-CZ" smtClean="0"/>
              <a:t> je látka určená k navození celkové anestezie, tedy vyřazení veškerého čití bolestivého i senzitivního s vyřazením vědomí. Lze ho zavádět do organismu cestou:</a:t>
            </a:r>
          </a:p>
          <a:p>
            <a:pPr fontAlgn="auto">
              <a:spcAft>
                <a:spcPts val="0"/>
              </a:spcAft>
              <a:buFontTx/>
              <a:buNone/>
              <a:defRPr/>
            </a:pPr>
            <a:endParaRPr lang="cs-CZ" smtClean="0"/>
          </a:p>
          <a:p>
            <a:pPr lvl="1" fontAlgn="auto">
              <a:spcAft>
                <a:spcPts val="0"/>
              </a:spcAft>
              <a:buFont typeface="Arial" pitchFamily="34" charset="0"/>
              <a:buChar char="–"/>
              <a:defRPr/>
            </a:pPr>
            <a:r>
              <a:rPr lang="cs-CZ" b="1" smtClean="0"/>
              <a:t>inhalační</a:t>
            </a:r>
            <a:endParaRPr lang="cs-CZ" smtClean="0"/>
          </a:p>
          <a:p>
            <a:pPr lvl="1" fontAlgn="auto">
              <a:spcAft>
                <a:spcPts val="0"/>
              </a:spcAft>
              <a:buFont typeface="Arial" pitchFamily="34" charset="0"/>
              <a:buChar char="–"/>
              <a:defRPr/>
            </a:pPr>
            <a:r>
              <a:rPr lang="cs-CZ" b="1" smtClean="0"/>
              <a:t>nitrožilní</a:t>
            </a:r>
            <a:r>
              <a:rPr lang="cs-CZ" smtClean="0"/>
              <a:t> (intravenózní)</a:t>
            </a:r>
          </a:p>
          <a:p>
            <a:pPr lvl="1" fontAlgn="auto">
              <a:spcAft>
                <a:spcPts val="0"/>
              </a:spcAft>
              <a:buFont typeface="Arial" pitchFamily="34" charset="0"/>
              <a:buChar char="–"/>
              <a:defRPr/>
            </a:pPr>
            <a:r>
              <a:rPr lang="cs-CZ" b="1" smtClean="0"/>
              <a:t>nitrosvalovou</a:t>
            </a:r>
            <a:r>
              <a:rPr lang="cs-CZ" smtClean="0"/>
              <a:t> (intramuskulární)</a:t>
            </a:r>
          </a:p>
          <a:p>
            <a:pPr lvl="1" fontAlgn="auto">
              <a:spcAft>
                <a:spcPts val="0"/>
              </a:spcAft>
              <a:buFont typeface="Arial" pitchFamily="34" charset="0"/>
              <a:buChar char="–"/>
              <a:defRPr/>
            </a:pPr>
            <a:r>
              <a:rPr lang="cs-CZ" b="1" smtClean="0"/>
              <a:t>rektální</a:t>
            </a:r>
            <a:endParaRPr lang="cs-CZ" smtClean="0"/>
          </a:p>
          <a:p>
            <a:pPr fontAlgn="auto">
              <a:spcAft>
                <a:spcPts val="0"/>
              </a:spcAft>
              <a:buFont typeface="Arial" pitchFamily="34" charset="0"/>
              <a:buChar char="•"/>
              <a:defRPr/>
            </a:pPr>
            <a:endParaRPr lang="cs-CZ"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Nadpis 1"/>
          <p:cNvSpPr>
            <a:spLocks noGrp="1"/>
          </p:cNvSpPr>
          <p:nvPr>
            <p:ph type="title"/>
          </p:nvPr>
        </p:nvSpPr>
        <p:spPr/>
        <p:txBody>
          <a:bodyPr/>
          <a:lstStyle/>
          <a:p>
            <a:r>
              <a:rPr lang="cs-CZ" smtClean="0"/>
              <a:t>anestetika - lokální</a:t>
            </a:r>
          </a:p>
        </p:txBody>
      </p:sp>
      <p:sp>
        <p:nvSpPr>
          <p:cNvPr id="26626" name="Zástupný symbol pro obsah 2"/>
          <p:cNvSpPr>
            <a:spLocks noGrp="1"/>
          </p:cNvSpPr>
          <p:nvPr>
            <p:ph idx="1"/>
          </p:nvPr>
        </p:nvSpPr>
        <p:spPr/>
        <p:txBody>
          <a:bodyPr/>
          <a:lstStyle/>
          <a:p>
            <a:r>
              <a:rPr lang="cs-CZ" b="1" smtClean="0"/>
              <a:t>Lokální anestetikum</a:t>
            </a:r>
            <a:r>
              <a:rPr lang="cs-CZ" smtClean="0"/>
              <a:t> (též </a:t>
            </a:r>
            <a:r>
              <a:rPr lang="cs-CZ" b="1" smtClean="0"/>
              <a:t>místní anestetikum</a:t>
            </a:r>
            <a:r>
              <a:rPr lang="cs-CZ" smtClean="0"/>
              <a:t>) je látka, která přerušuje vodivost nervového vlákna pro nervový vzruch. Brání depolarizaci vlákna blokádou sodíkových kanálů. Stejný účinek má lokální působení chladu nebo mrazu. Toto však již nemá širšího klinického použití (byť se občas pro tyto účely používá například chlorethan).</a:t>
            </a:r>
          </a:p>
          <a:p>
            <a:endParaRPr lang="cs-CZ"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p:txBody>
          <a:bodyPr rtlCol="0">
            <a:normAutofit fontScale="90000"/>
          </a:bodyPr>
          <a:lstStyle/>
          <a:p>
            <a:pPr fontAlgn="auto">
              <a:spcAft>
                <a:spcPts val="0"/>
              </a:spcAft>
              <a:defRPr/>
            </a:pPr>
            <a:r>
              <a:rPr lang="cs-CZ" smtClean="0"/>
              <a:t>analgetika</a:t>
            </a:r>
            <a:br>
              <a:rPr lang="cs-CZ" smtClean="0"/>
            </a:br>
            <a:endParaRPr lang="cs-CZ" smtClean="0"/>
          </a:p>
        </p:txBody>
      </p:sp>
      <p:sp>
        <p:nvSpPr>
          <p:cNvPr id="14339" name="Zástupný symbol pro obsah 2"/>
          <p:cNvSpPr>
            <a:spLocks noGrp="1"/>
          </p:cNvSpPr>
          <p:nvPr>
            <p:ph idx="1"/>
          </p:nvPr>
        </p:nvSpPr>
        <p:spPr>
          <a:xfrm>
            <a:off x="468313" y="981075"/>
            <a:ext cx="8496300" cy="4525963"/>
          </a:xfrm>
        </p:spPr>
        <p:txBody>
          <a:bodyPr rtlCol="0">
            <a:normAutofit lnSpcReduction="10000"/>
          </a:bodyPr>
          <a:lstStyle/>
          <a:p>
            <a:pPr fontAlgn="auto">
              <a:spcAft>
                <a:spcPts val="0"/>
              </a:spcAft>
              <a:buFont typeface="Arial" pitchFamily="34" charset="0"/>
              <a:buChar char="•"/>
              <a:defRPr/>
            </a:pPr>
            <a:r>
              <a:rPr lang="cs-CZ" smtClean="0"/>
              <a:t>látka z rozmanité skupiny léčiv používaných k úlevě od bolesti a k dosažení </a:t>
            </a:r>
            <a:r>
              <a:rPr lang="cs-CZ" b="1" smtClean="0"/>
              <a:t>analgesie</a:t>
            </a:r>
            <a:r>
              <a:rPr lang="cs-CZ" smtClean="0"/>
              <a:t> (tj. stav bez bolesti). Pojmenování je odvozeno od řeckého </a:t>
            </a:r>
            <a:r>
              <a:rPr lang="cs-CZ" i="1" smtClean="0"/>
              <a:t>an-</a:t>
            </a:r>
            <a:r>
              <a:rPr lang="cs-CZ" smtClean="0"/>
              <a:t> (bez, beze) a </a:t>
            </a:r>
            <a:r>
              <a:rPr lang="cs-CZ" i="1" smtClean="0"/>
              <a:t>algia</a:t>
            </a:r>
            <a:r>
              <a:rPr lang="cs-CZ" smtClean="0"/>
              <a:t> (bolest). Analgetika účinkují rozdílnými způsoby na periferní a centrální nervový systém. Řadíme mezi ně paracetamol, nesteroidní antiflogistika (NSAID) jako salicyláty, narkotika jako morfin, syntetická léčiva s narkotickým účinkem jako tramadol a různé jiné</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Nadpis 1"/>
          <p:cNvSpPr>
            <a:spLocks noGrp="1"/>
          </p:cNvSpPr>
          <p:nvPr>
            <p:ph type="title"/>
          </p:nvPr>
        </p:nvSpPr>
        <p:spPr/>
        <p:txBody>
          <a:bodyPr rtlCol="0">
            <a:normAutofit fontScale="90000"/>
          </a:bodyPr>
          <a:lstStyle/>
          <a:p>
            <a:pPr fontAlgn="auto">
              <a:spcAft>
                <a:spcPts val="0"/>
              </a:spcAft>
              <a:defRPr/>
            </a:pPr>
            <a:r>
              <a:rPr lang="cs-CZ" smtClean="0"/>
              <a:t>psychofarmaka</a:t>
            </a:r>
            <a:br>
              <a:rPr lang="cs-CZ" smtClean="0"/>
            </a:br>
            <a:endParaRPr lang="cs-CZ" smtClean="0"/>
          </a:p>
        </p:txBody>
      </p:sp>
      <p:sp>
        <p:nvSpPr>
          <p:cNvPr id="15363" name="Zástupný symbol pro obsah 2"/>
          <p:cNvSpPr>
            <a:spLocks noGrp="1"/>
          </p:cNvSpPr>
          <p:nvPr>
            <p:ph idx="1"/>
          </p:nvPr>
        </p:nvSpPr>
        <p:spPr>
          <a:xfrm>
            <a:off x="323850" y="1052513"/>
            <a:ext cx="8229600" cy="4525962"/>
          </a:xfrm>
        </p:spPr>
        <p:txBody>
          <a:bodyPr rtlCol="0">
            <a:normAutofit fontScale="92500" lnSpcReduction="20000"/>
          </a:bodyPr>
          <a:lstStyle/>
          <a:p>
            <a:pPr fontAlgn="auto">
              <a:spcAft>
                <a:spcPts val="0"/>
              </a:spcAft>
              <a:buFont typeface="Arial" pitchFamily="34" charset="0"/>
              <a:buChar char="•"/>
              <a:defRPr/>
            </a:pPr>
            <a:r>
              <a:rPr lang="cs-CZ" smtClean="0"/>
              <a:t>působí na mozek (CNS) – ovlivňuje duševní pochody</a:t>
            </a:r>
          </a:p>
          <a:p>
            <a:pPr fontAlgn="auto">
              <a:spcAft>
                <a:spcPts val="0"/>
              </a:spcAft>
              <a:buFontTx/>
              <a:buNone/>
              <a:defRPr/>
            </a:pPr>
            <a:endParaRPr lang="cs-CZ" smtClean="0"/>
          </a:p>
          <a:p>
            <a:pPr fontAlgn="auto">
              <a:spcAft>
                <a:spcPts val="0"/>
              </a:spcAft>
              <a:buFontTx/>
              <a:buNone/>
              <a:defRPr/>
            </a:pPr>
            <a:r>
              <a:rPr lang="cs-CZ" smtClean="0"/>
              <a:t>sedativa</a:t>
            </a:r>
          </a:p>
          <a:p>
            <a:pPr fontAlgn="auto">
              <a:spcAft>
                <a:spcPts val="0"/>
              </a:spcAft>
              <a:buFont typeface="Arial" pitchFamily="34" charset="0"/>
              <a:buChar char="•"/>
              <a:defRPr/>
            </a:pPr>
            <a:r>
              <a:rPr lang="cs-CZ" smtClean="0"/>
              <a:t>přes den</a:t>
            </a:r>
          </a:p>
          <a:p>
            <a:pPr fontAlgn="auto">
              <a:spcAft>
                <a:spcPts val="0"/>
              </a:spcAft>
              <a:buFont typeface="Arial" pitchFamily="34" charset="0"/>
              <a:buChar char="•"/>
              <a:defRPr/>
            </a:pPr>
            <a:r>
              <a:rPr lang="cs-CZ" smtClean="0"/>
              <a:t>např. Diazepam</a:t>
            </a:r>
          </a:p>
          <a:p>
            <a:pPr fontAlgn="auto">
              <a:spcAft>
                <a:spcPts val="0"/>
              </a:spcAft>
              <a:buFontTx/>
              <a:buNone/>
              <a:defRPr/>
            </a:pPr>
            <a:endParaRPr lang="cs-CZ" smtClean="0"/>
          </a:p>
          <a:p>
            <a:pPr fontAlgn="auto">
              <a:spcAft>
                <a:spcPts val="0"/>
              </a:spcAft>
              <a:buFontTx/>
              <a:buNone/>
              <a:defRPr/>
            </a:pPr>
            <a:r>
              <a:rPr lang="cs-CZ" smtClean="0"/>
              <a:t>hypnotika</a:t>
            </a:r>
          </a:p>
          <a:p>
            <a:pPr fontAlgn="auto">
              <a:spcAft>
                <a:spcPts val="0"/>
              </a:spcAft>
              <a:buFont typeface="Arial" pitchFamily="34" charset="0"/>
              <a:buChar char="•"/>
              <a:defRPr/>
            </a:pPr>
            <a:r>
              <a:rPr lang="cs-CZ" smtClean="0"/>
              <a:t>na noc</a:t>
            </a:r>
          </a:p>
          <a:p>
            <a:pPr fontAlgn="auto">
              <a:spcAft>
                <a:spcPts val="0"/>
              </a:spcAft>
              <a:buFont typeface="Arial" pitchFamily="34" charset="0"/>
              <a:buChar char="•"/>
              <a:defRPr/>
            </a:pPr>
            <a:r>
              <a:rPr lang="cs-CZ" smtClean="0"/>
              <a:t>např. Rohypnol</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Nadpis 1"/>
          <p:cNvSpPr>
            <a:spLocks noGrp="1"/>
          </p:cNvSpPr>
          <p:nvPr>
            <p:ph type="title"/>
          </p:nvPr>
        </p:nvSpPr>
        <p:spPr/>
        <p:txBody>
          <a:bodyPr rtlCol="0">
            <a:normAutofit fontScale="90000"/>
          </a:bodyPr>
          <a:lstStyle/>
          <a:p>
            <a:pPr fontAlgn="auto">
              <a:spcAft>
                <a:spcPts val="0"/>
              </a:spcAft>
              <a:defRPr/>
            </a:pPr>
            <a:r>
              <a:rPr lang="cs-CZ" smtClean="0"/>
              <a:t>látky ovlivňující srdce, cévy</a:t>
            </a:r>
            <a:br>
              <a:rPr lang="cs-CZ" smtClean="0"/>
            </a:br>
            <a:endParaRPr lang="cs-CZ" smtClean="0"/>
          </a:p>
        </p:txBody>
      </p:sp>
      <p:sp>
        <p:nvSpPr>
          <p:cNvPr id="29698" name="Zástupný symbol pro obsah 2"/>
          <p:cNvSpPr>
            <a:spLocks noGrp="1"/>
          </p:cNvSpPr>
          <p:nvPr>
            <p:ph idx="1"/>
          </p:nvPr>
        </p:nvSpPr>
        <p:spPr/>
        <p:txBody>
          <a:bodyPr/>
          <a:lstStyle/>
          <a:p>
            <a:pPr>
              <a:buFontTx/>
              <a:buNone/>
            </a:pPr>
            <a:r>
              <a:rPr lang="cs-CZ" b="1" smtClean="0"/>
              <a:t>antihypertenziva</a:t>
            </a:r>
          </a:p>
          <a:p>
            <a:r>
              <a:rPr lang="cs-CZ" smtClean="0"/>
              <a:t>snižují krevní tlak</a:t>
            </a:r>
          </a:p>
          <a:p>
            <a:r>
              <a:rPr lang="cs-CZ" smtClean="0"/>
              <a:t>např. Nitroglycerin</a:t>
            </a:r>
          </a:p>
          <a:p>
            <a:endParaRPr lang="cs-CZ" b="1" smtClean="0"/>
          </a:p>
          <a:p>
            <a:pPr>
              <a:buFontTx/>
              <a:buNone/>
            </a:pPr>
            <a:r>
              <a:rPr lang="cs-CZ" b="1" smtClean="0"/>
              <a:t>antirytmika</a:t>
            </a:r>
          </a:p>
          <a:p>
            <a:r>
              <a:rPr lang="cs-CZ" smtClean="0"/>
              <a:t>ovlivňují tepovou frekvenci</a:t>
            </a:r>
          </a:p>
          <a:p>
            <a:r>
              <a:rPr lang="cs-CZ" smtClean="0"/>
              <a:t>např. Lidokain</a:t>
            </a:r>
            <a:endParaRPr lang="cs-CZ" b="1" smtClean="0"/>
          </a:p>
          <a:p>
            <a:endParaRPr lang="cs-CZ" b="1" smtClean="0"/>
          </a:p>
          <a:p>
            <a:endParaRPr lang="cs-CZ" b="1" smtClean="0"/>
          </a:p>
          <a:p>
            <a:endParaRPr lang="cs-CZ"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Nadpis 1"/>
          <p:cNvSpPr>
            <a:spLocks noGrp="1"/>
          </p:cNvSpPr>
          <p:nvPr>
            <p:ph type="title"/>
          </p:nvPr>
        </p:nvSpPr>
        <p:spPr/>
        <p:txBody>
          <a:bodyPr/>
          <a:lstStyle/>
          <a:p>
            <a:r>
              <a:rPr lang="cs-CZ" smtClean="0"/>
              <a:t>nitroglycerin</a:t>
            </a:r>
          </a:p>
        </p:txBody>
      </p:sp>
      <p:sp>
        <p:nvSpPr>
          <p:cNvPr id="30722" name="Zástupný symbol pro obsah 2"/>
          <p:cNvSpPr>
            <a:spLocks noGrp="1"/>
          </p:cNvSpPr>
          <p:nvPr>
            <p:ph idx="1"/>
          </p:nvPr>
        </p:nvSpPr>
        <p:spPr/>
        <p:txBody>
          <a:bodyPr/>
          <a:lstStyle/>
          <a:p>
            <a:r>
              <a:rPr lang="cs-CZ" sz="2400" b="1" smtClean="0"/>
              <a:t>Trinitroglycerol</a:t>
            </a:r>
            <a:r>
              <a:rPr lang="cs-CZ" sz="2400" smtClean="0"/>
              <a:t> (nitroglycerin) je po chemické stránce trojnásobný ester alkoholu glycerolu s kyselinou dusičnou. Je to olejovitá bezbarvá až nažloutlá kapalina, která se velmi snadno explozivně rozkládá za uvolnění značného množství energie. Objevil ho italský chemik Ascanio Sobrero v roce 1847. Jako základní složka dynamitu představuje jednu z klíčových sloučenin ve výrobě trhavin v 19. a 20. století a i v současné době je častou surovinou pro výrobu různých plastických trhavin. Další využití nalezl nitroglycerin v medicíně jako prostředek pro zklidnění srdečních arytmií a snižování krevního tlaku.</a:t>
            </a:r>
          </a:p>
          <a:p>
            <a:endParaRPr lang="cs-CZ"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adpis 1"/>
          <p:cNvSpPr>
            <a:spLocks noGrp="1"/>
          </p:cNvSpPr>
          <p:nvPr>
            <p:ph type="title"/>
          </p:nvPr>
        </p:nvSpPr>
        <p:spPr/>
        <p:txBody>
          <a:bodyPr rtlCol="0">
            <a:normAutofit fontScale="90000"/>
          </a:bodyPr>
          <a:lstStyle/>
          <a:p>
            <a:pPr fontAlgn="auto">
              <a:spcAft>
                <a:spcPts val="0"/>
              </a:spcAft>
              <a:defRPr/>
            </a:pPr>
            <a:r>
              <a:rPr lang="cs-CZ" smtClean="0"/>
              <a:t>látky ovlivňující dýchací systém</a:t>
            </a:r>
            <a:br>
              <a:rPr lang="cs-CZ" smtClean="0"/>
            </a:br>
            <a:endParaRPr lang="cs-CZ" smtClean="0"/>
          </a:p>
        </p:txBody>
      </p:sp>
      <p:sp>
        <p:nvSpPr>
          <p:cNvPr id="18435" name="Zástupný symbol pro obsah 2"/>
          <p:cNvSpPr>
            <a:spLocks noGrp="1"/>
          </p:cNvSpPr>
          <p:nvPr>
            <p:ph idx="1"/>
          </p:nvPr>
        </p:nvSpPr>
        <p:spPr>
          <a:xfrm>
            <a:off x="457200" y="1196975"/>
            <a:ext cx="8229600" cy="4929188"/>
          </a:xfrm>
        </p:spPr>
        <p:txBody>
          <a:bodyPr rtlCol="0">
            <a:normAutofit lnSpcReduction="10000"/>
          </a:bodyPr>
          <a:lstStyle/>
          <a:p>
            <a:pPr fontAlgn="auto">
              <a:spcAft>
                <a:spcPts val="0"/>
              </a:spcAft>
              <a:buFontTx/>
              <a:buNone/>
              <a:defRPr/>
            </a:pPr>
            <a:endParaRPr lang="cs-CZ" smtClean="0"/>
          </a:p>
          <a:p>
            <a:pPr fontAlgn="auto">
              <a:spcAft>
                <a:spcPts val="0"/>
              </a:spcAft>
              <a:buFont typeface="Arial" pitchFamily="34" charset="0"/>
              <a:buChar char="•"/>
              <a:defRPr/>
            </a:pPr>
            <a:r>
              <a:rPr lang="cs-CZ" smtClean="0"/>
              <a:t>dýchací spreje (pro alergiky a astmatiky)</a:t>
            </a:r>
          </a:p>
          <a:p>
            <a:pPr fontAlgn="auto">
              <a:spcAft>
                <a:spcPts val="0"/>
              </a:spcAft>
              <a:buFont typeface="Arial" pitchFamily="34" charset="0"/>
              <a:buChar char="•"/>
              <a:defRPr/>
            </a:pPr>
            <a:endParaRPr lang="cs-CZ" smtClean="0"/>
          </a:p>
          <a:p>
            <a:pPr fontAlgn="auto">
              <a:spcAft>
                <a:spcPts val="0"/>
              </a:spcAft>
              <a:buFont typeface="Arial" pitchFamily="34" charset="0"/>
              <a:buChar char="•"/>
              <a:defRPr/>
            </a:pPr>
            <a:r>
              <a:rPr lang="cs-CZ" smtClean="0"/>
              <a:t>Antitusika (používají se při dávivém suchém kašli (neproduktivní – nevylučuje se při něm hlen). Potlačují kašlací reflex, odstraňují však pouze příznaky kašle, ne jeho příčinu).</a:t>
            </a:r>
          </a:p>
          <a:p>
            <a:pPr fontAlgn="auto">
              <a:spcAft>
                <a:spcPts val="0"/>
              </a:spcAft>
              <a:buFontTx/>
              <a:buNone/>
              <a:defRPr/>
            </a:pPr>
            <a:endParaRPr lang="cs-CZ" smtClean="0"/>
          </a:p>
          <a:p>
            <a:pPr fontAlgn="auto">
              <a:spcAft>
                <a:spcPts val="0"/>
              </a:spcAft>
              <a:buFont typeface="Arial" pitchFamily="34" charset="0"/>
              <a:buChar char="•"/>
              <a:defRPr/>
            </a:pPr>
            <a:r>
              <a:rPr lang="cs-CZ" smtClean="0"/>
              <a:t>léky podporující vykašlávání hlenů</a:t>
            </a:r>
          </a:p>
          <a:p>
            <a:pPr fontAlgn="auto">
              <a:spcAft>
                <a:spcPts val="0"/>
              </a:spcAft>
              <a:buFont typeface="Arial" pitchFamily="34" charset="0"/>
              <a:buChar char="•"/>
              <a:defRPr/>
            </a:pPr>
            <a:endParaRPr lang="cs-CZ" smtClean="0"/>
          </a:p>
          <a:p>
            <a:pPr fontAlgn="auto">
              <a:spcAft>
                <a:spcPts val="0"/>
              </a:spcAft>
              <a:buFont typeface="Arial" pitchFamily="34" charset="0"/>
              <a:buChar char="•"/>
              <a:defRPr/>
            </a:pPr>
            <a:endParaRPr lang="cs-CZ"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ChangeArrowheads="1"/>
          </p:cNvSpPr>
          <p:nvPr>
            <p:ph type="title"/>
          </p:nvPr>
        </p:nvSpPr>
        <p:spPr/>
        <p:txBody>
          <a:bodyPr/>
          <a:lstStyle/>
          <a:p>
            <a:r>
              <a:rPr lang="cs-CZ" smtClean="0"/>
              <a:t>Léčiva</a:t>
            </a:r>
          </a:p>
        </p:txBody>
      </p:sp>
      <p:sp>
        <p:nvSpPr>
          <p:cNvPr id="32770" name="Rectangle 3"/>
          <p:cNvSpPr>
            <a:spLocks noGrp="1" noChangeArrowheads="1"/>
          </p:cNvSpPr>
          <p:nvPr>
            <p:ph idx="1"/>
          </p:nvPr>
        </p:nvSpPr>
        <p:spPr/>
        <p:txBody>
          <a:bodyPr/>
          <a:lstStyle/>
          <a:p>
            <a:pPr marL="812800" indent="-812800"/>
            <a:r>
              <a:rPr lang="cs-CZ" smtClean="0"/>
              <a:t>do 19. století pouze přírodní látky (bylinky)</a:t>
            </a:r>
          </a:p>
          <a:p>
            <a:pPr marL="812800" indent="-812800"/>
            <a:r>
              <a:rPr lang="cs-CZ" smtClean="0"/>
              <a:t>objev Penicilinu sir Alexandr Fleming (1928)</a:t>
            </a:r>
          </a:p>
          <a:p>
            <a:pPr marL="812800" indent="-812800"/>
            <a:r>
              <a:rPr lang="cs-CZ" smtClean="0"/>
              <a:t>konec 19. století – průmyslově vyráběná léčiva (např. acylpyrin)</a:t>
            </a:r>
          </a:p>
          <a:p>
            <a:pPr marL="812800" indent="-812800"/>
            <a:endParaRPr lang="cs-CZ" smtClean="0"/>
          </a:p>
        </p:txBody>
      </p:sp>
      <p:sp>
        <p:nvSpPr>
          <p:cNvPr id="32771" name="TextovéPole 3"/>
          <p:cNvSpPr txBox="1">
            <a:spLocks noChangeArrowheads="1"/>
          </p:cNvSpPr>
          <p:nvPr/>
        </p:nvSpPr>
        <p:spPr bwMode="auto">
          <a:xfrm>
            <a:off x="250825" y="188913"/>
            <a:ext cx="4608513" cy="584200"/>
          </a:xfrm>
          <a:prstGeom prst="rect">
            <a:avLst/>
          </a:prstGeom>
          <a:noFill/>
          <a:ln w="9525">
            <a:noFill/>
            <a:miter lim="800000"/>
            <a:headEnd/>
            <a:tailEnd/>
          </a:ln>
        </p:spPr>
        <p:txBody>
          <a:bodyPr>
            <a:spAutoFit/>
          </a:bodyPr>
          <a:lstStyle/>
          <a:p>
            <a:r>
              <a:rPr lang="cs-CZ" sz="3200">
                <a:solidFill>
                  <a:srgbClr val="FF0000"/>
                </a:solidFill>
                <a:latin typeface="Calibri" pitchFamily="34" charset="0"/>
              </a:rPr>
              <a:t>Zápis do sešitu</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r>
              <a:rPr lang="cs-CZ" smtClean="0"/>
              <a:t>rozdělení léků:</a:t>
            </a:r>
          </a:p>
        </p:txBody>
      </p:sp>
      <p:sp>
        <p:nvSpPr>
          <p:cNvPr id="33794" name="Rectangle 3"/>
          <p:cNvSpPr>
            <a:spLocks noGrp="1" noChangeArrowheads="1"/>
          </p:cNvSpPr>
          <p:nvPr>
            <p:ph idx="1"/>
          </p:nvPr>
        </p:nvSpPr>
        <p:spPr/>
        <p:txBody>
          <a:bodyPr/>
          <a:lstStyle/>
          <a:p>
            <a:pPr>
              <a:lnSpc>
                <a:spcPct val="80000"/>
              </a:lnSpc>
            </a:pPr>
            <a:endParaRPr lang="cs-CZ" sz="2800" smtClean="0"/>
          </a:p>
          <a:p>
            <a:pPr>
              <a:lnSpc>
                <a:spcPct val="80000"/>
              </a:lnSpc>
            </a:pPr>
            <a:r>
              <a:rPr lang="cs-CZ" smtClean="0"/>
              <a:t>chemoterapeutika – proti bakteriím, plísním</a:t>
            </a:r>
          </a:p>
          <a:p>
            <a:pPr>
              <a:lnSpc>
                <a:spcPct val="80000"/>
              </a:lnSpc>
            </a:pPr>
            <a:r>
              <a:rPr lang="cs-CZ" smtClean="0"/>
              <a:t>anestetika – znecitlivění</a:t>
            </a:r>
          </a:p>
          <a:p>
            <a:pPr>
              <a:lnSpc>
                <a:spcPct val="80000"/>
              </a:lnSpc>
            </a:pPr>
            <a:r>
              <a:rPr lang="cs-CZ" smtClean="0"/>
              <a:t>analgetika – tlumí bolest (Paralen, Ibalgin)</a:t>
            </a:r>
          </a:p>
          <a:p>
            <a:pPr>
              <a:lnSpc>
                <a:spcPct val="80000"/>
              </a:lnSpc>
            </a:pPr>
            <a:r>
              <a:rPr lang="cs-CZ" smtClean="0"/>
              <a:t>psychofarmaka – sedativa, hypnotika</a:t>
            </a:r>
          </a:p>
          <a:p>
            <a:pPr>
              <a:lnSpc>
                <a:spcPct val="80000"/>
              </a:lnSpc>
            </a:pPr>
            <a:r>
              <a:rPr lang="cs-CZ" smtClean="0"/>
              <a:t>látky ovlivňující srdce, cévy</a:t>
            </a:r>
          </a:p>
          <a:p>
            <a:pPr>
              <a:lnSpc>
                <a:spcPct val="80000"/>
              </a:lnSpc>
            </a:pPr>
            <a:r>
              <a:rPr lang="cs-CZ" smtClean="0"/>
              <a:t>látky ovlivňující dýchací systém (pro alergiky, astmatiky)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Nadpis 1"/>
          <p:cNvSpPr>
            <a:spLocks noGrp="1"/>
          </p:cNvSpPr>
          <p:nvPr>
            <p:ph type="title"/>
          </p:nvPr>
        </p:nvSpPr>
        <p:spPr>
          <a:xfrm>
            <a:off x="468313" y="0"/>
            <a:ext cx="8229600" cy="1143000"/>
          </a:xfrm>
        </p:spPr>
        <p:txBody>
          <a:bodyPr/>
          <a:lstStyle/>
          <a:p>
            <a:r>
              <a:rPr lang="cs-CZ" smtClean="0"/>
              <a:t>Citace</a:t>
            </a:r>
          </a:p>
        </p:txBody>
      </p:sp>
      <p:sp>
        <p:nvSpPr>
          <p:cNvPr id="21507" name="Zástupný symbol pro obsah 2"/>
          <p:cNvSpPr>
            <a:spLocks noGrp="1"/>
          </p:cNvSpPr>
          <p:nvPr>
            <p:ph idx="1"/>
          </p:nvPr>
        </p:nvSpPr>
        <p:spPr/>
        <p:txBody>
          <a:bodyPr>
            <a:normAutofit lnSpcReduction="10000"/>
          </a:bodyPr>
          <a:lstStyle/>
          <a:p>
            <a:pPr>
              <a:lnSpc>
                <a:spcPct val="90000"/>
              </a:lnSpc>
              <a:buFont typeface="Arial" charset="0"/>
              <a:buNone/>
            </a:pPr>
            <a:r>
              <a:rPr lang="cs-CZ" sz="2000" dirty="0" smtClean="0"/>
              <a:t>Snímky č. 3, 4 (</a:t>
            </a:r>
            <a:r>
              <a:rPr lang="cs-CZ" sz="2000" dirty="0" err="1" smtClean="0"/>
              <a:t>Paracelsus</a:t>
            </a:r>
            <a:r>
              <a:rPr lang="cs-CZ" sz="2000" dirty="0" smtClean="0"/>
              <a:t>)</a:t>
            </a:r>
          </a:p>
          <a:p>
            <a:pPr>
              <a:lnSpc>
                <a:spcPct val="90000"/>
              </a:lnSpc>
            </a:pPr>
            <a:r>
              <a:rPr lang="cs-CZ" sz="2000" dirty="0" smtClean="0"/>
              <a:t>in </a:t>
            </a:r>
            <a:r>
              <a:rPr lang="cs-CZ" sz="2000" dirty="0" err="1" smtClean="0"/>
              <a:t>wikipedia</a:t>
            </a:r>
            <a:r>
              <a:rPr lang="cs-CZ" sz="2000" dirty="0" smtClean="0"/>
              <a:t>: </a:t>
            </a:r>
            <a:r>
              <a:rPr lang="cs-CZ" sz="2000" dirty="0" err="1" smtClean="0"/>
              <a:t>the</a:t>
            </a:r>
            <a:r>
              <a:rPr lang="cs-CZ" sz="2000" dirty="0" smtClean="0"/>
              <a:t> free </a:t>
            </a:r>
            <a:r>
              <a:rPr lang="cs-CZ" sz="2000" dirty="0" err="1" smtClean="0"/>
              <a:t>encyklopeddia</a:t>
            </a:r>
            <a:r>
              <a:rPr lang="cs-CZ" sz="2000" dirty="0" smtClean="0"/>
              <a:t> </a:t>
            </a:r>
            <a:r>
              <a:rPr lang="en-US" sz="2000" dirty="0" smtClean="0"/>
              <a:t>[</a:t>
            </a:r>
            <a:r>
              <a:rPr lang="cs-CZ" sz="2000" dirty="0" smtClean="0"/>
              <a:t>online</a:t>
            </a:r>
            <a:r>
              <a:rPr lang="en-US" sz="2000" dirty="0" smtClean="0"/>
              <a:t>]</a:t>
            </a:r>
            <a:r>
              <a:rPr lang="cs-CZ" sz="2000" dirty="0" smtClean="0"/>
              <a:t>. </a:t>
            </a:r>
            <a:r>
              <a:rPr lang="cs-CZ" sz="2000" dirty="0" err="1" smtClean="0"/>
              <a:t>St.Petersburg</a:t>
            </a:r>
            <a:r>
              <a:rPr lang="cs-CZ" sz="2000" dirty="0" smtClean="0"/>
              <a:t> (Florida): </a:t>
            </a:r>
            <a:r>
              <a:rPr lang="cs-CZ" sz="2000" dirty="0" err="1" smtClean="0"/>
              <a:t>Wikipedia</a:t>
            </a:r>
            <a:r>
              <a:rPr lang="cs-CZ" sz="2000" dirty="0" smtClean="0"/>
              <a:t> </a:t>
            </a:r>
            <a:r>
              <a:rPr lang="cs-CZ" sz="2000" dirty="0" err="1" smtClean="0"/>
              <a:t>Foundation</a:t>
            </a:r>
            <a:r>
              <a:rPr lang="cs-CZ" sz="2000" dirty="0" smtClean="0"/>
              <a:t>, 25. 6. 2006 , last </a:t>
            </a:r>
            <a:r>
              <a:rPr lang="cs-CZ" sz="2000" dirty="0" err="1" smtClean="0"/>
              <a:t>modifakated</a:t>
            </a:r>
            <a:r>
              <a:rPr lang="cs-CZ" sz="2000" dirty="0" smtClean="0"/>
              <a:t> on 11. 4. 2012 </a:t>
            </a:r>
            <a:r>
              <a:rPr lang="en-US" sz="2000" dirty="0" smtClean="0"/>
              <a:t>[</a:t>
            </a:r>
            <a:r>
              <a:rPr lang="cs-CZ" sz="2000" dirty="0" smtClean="0"/>
              <a:t>cit.19.5.2012</a:t>
            </a:r>
            <a:r>
              <a:rPr lang="en-US" sz="2000" dirty="0" smtClean="0"/>
              <a:t>]</a:t>
            </a:r>
            <a:r>
              <a:rPr lang="cs-CZ" sz="2000" dirty="0" smtClean="0"/>
              <a:t>. Dostupné z WWW: </a:t>
            </a:r>
            <a:r>
              <a:rPr lang="cs-CZ" sz="2000" dirty="0" smtClean="0">
                <a:hlinkClick r:id="rId2"/>
              </a:rPr>
              <a:t>http://cs.wikipedia.org/wiki/Paracelsus</a:t>
            </a:r>
            <a:endParaRPr lang="cs-CZ" sz="2000" dirty="0" smtClean="0"/>
          </a:p>
          <a:p>
            <a:pPr>
              <a:lnSpc>
                <a:spcPct val="90000"/>
              </a:lnSpc>
            </a:pPr>
            <a:endParaRPr lang="cs-CZ" sz="2000" dirty="0" smtClean="0"/>
          </a:p>
          <a:p>
            <a:pPr>
              <a:lnSpc>
                <a:spcPct val="90000"/>
              </a:lnSpc>
              <a:buNone/>
            </a:pPr>
            <a:r>
              <a:rPr lang="cs-CZ" sz="2000" dirty="0" smtClean="0"/>
              <a:t>Snímky č. 5 – 8 (Sir </a:t>
            </a:r>
            <a:r>
              <a:rPr lang="cs-CZ" sz="2000" dirty="0" err="1" smtClean="0"/>
              <a:t>Alexand</a:t>
            </a:r>
            <a:r>
              <a:rPr lang="cs-CZ" sz="2000" dirty="0" smtClean="0"/>
              <a:t> </a:t>
            </a:r>
            <a:r>
              <a:rPr lang="cs-CZ" sz="2000" dirty="0" err="1" smtClean="0"/>
              <a:t>Fleming</a:t>
            </a:r>
            <a:r>
              <a:rPr lang="cs-CZ" sz="2000" dirty="0" smtClean="0"/>
              <a:t>)</a:t>
            </a:r>
          </a:p>
          <a:p>
            <a:pPr>
              <a:lnSpc>
                <a:spcPct val="90000"/>
              </a:lnSpc>
            </a:pPr>
            <a:r>
              <a:rPr lang="cs-CZ" sz="2000" dirty="0" smtClean="0"/>
              <a:t>In </a:t>
            </a:r>
            <a:r>
              <a:rPr lang="cs-CZ" sz="2000" dirty="0" err="1" smtClean="0"/>
              <a:t>wikipedia</a:t>
            </a:r>
            <a:r>
              <a:rPr lang="cs-CZ" sz="2000" dirty="0" smtClean="0"/>
              <a:t>: </a:t>
            </a:r>
            <a:r>
              <a:rPr lang="cs-CZ" sz="2000" dirty="0" err="1" smtClean="0"/>
              <a:t>the</a:t>
            </a:r>
            <a:r>
              <a:rPr lang="cs-CZ" sz="2000" dirty="0" smtClean="0"/>
              <a:t> free </a:t>
            </a:r>
            <a:r>
              <a:rPr lang="cs-CZ" sz="2000" dirty="0" err="1" smtClean="0"/>
              <a:t>encyklopeddia</a:t>
            </a:r>
            <a:r>
              <a:rPr lang="cs-CZ" sz="2000" dirty="0" smtClean="0"/>
              <a:t> </a:t>
            </a:r>
            <a:r>
              <a:rPr lang="en-US" sz="2000" dirty="0" smtClean="0"/>
              <a:t>[</a:t>
            </a:r>
            <a:r>
              <a:rPr lang="cs-CZ" sz="2000" dirty="0" smtClean="0"/>
              <a:t>online</a:t>
            </a:r>
            <a:r>
              <a:rPr lang="en-US" sz="2000" dirty="0" smtClean="0"/>
              <a:t>]</a:t>
            </a:r>
            <a:r>
              <a:rPr lang="cs-CZ" sz="2000" dirty="0" smtClean="0"/>
              <a:t>. </a:t>
            </a:r>
            <a:r>
              <a:rPr lang="cs-CZ" sz="2000" dirty="0" err="1" smtClean="0"/>
              <a:t>St.Petersburg</a:t>
            </a:r>
            <a:r>
              <a:rPr lang="cs-CZ" sz="2000" dirty="0" smtClean="0"/>
              <a:t> (Florida): </a:t>
            </a:r>
            <a:r>
              <a:rPr lang="cs-CZ" sz="2000" dirty="0" err="1" smtClean="0"/>
              <a:t>Wikipedia</a:t>
            </a:r>
            <a:r>
              <a:rPr lang="cs-CZ" sz="2000" dirty="0" smtClean="0"/>
              <a:t> </a:t>
            </a:r>
            <a:r>
              <a:rPr lang="cs-CZ" sz="2000" dirty="0" err="1" smtClean="0"/>
              <a:t>Foundation</a:t>
            </a:r>
            <a:r>
              <a:rPr lang="cs-CZ" sz="2000" dirty="0" smtClean="0"/>
              <a:t>, 23. 7. 2005 , last </a:t>
            </a:r>
            <a:r>
              <a:rPr lang="cs-CZ" sz="2000" dirty="0" err="1" smtClean="0"/>
              <a:t>modifakated</a:t>
            </a:r>
            <a:r>
              <a:rPr lang="cs-CZ" sz="2000" dirty="0" smtClean="0"/>
              <a:t> on 16. 4. 2012 </a:t>
            </a:r>
            <a:r>
              <a:rPr lang="en-US" sz="2000" dirty="0" smtClean="0"/>
              <a:t>[</a:t>
            </a:r>
            <a:r>
              <a:rPr lang="cs-CZ" sz="2000" dirty="0" smtClean="0"/>
              <a:t>cit.19.5.2012</a:t>
            </a:r>
            <a:r>
              <a:rPr lang="en-US" sz="2000" dirty="0" smtClean="0"/>
              <a:t>]</a:t>
            </a:r>
            <a:r>
              <a:rPr lang="cs-CZ" sz="2000" dirty="0" smtClean="0"/>
              <a:t>. Dostupné z WWW: </a:t>
            </a:r>
            <a:r>
              <a:rPr lang="cs-CZ" sz="2000" dirty="0" smtClean="0">
                <a:hlinkClick r:id="rId3"/>
              </a:rPr>
              <a:t>http://cs.wikipedia.org/wiki/Alexander_Fleming</a:t>
            </a:r>
            <a:endParaRPr lang="cs-CZ" sz="2000" dirty="0" smtClean="0"/>
          </a:p>
          <a:p>
            <a:pPr>
              <a:lnSpc>
                <a:spcPct val="90000"/>
              </a:lnSpc>
            </a:pPr>
            <a:endParaRPr lang="cs-CZ" sz="2000" dirty="0" smtClean="0"/>
          </a:p>
          <a:p>
            <a:pPr>
              <a:lnSpc>
                <a:spcPct val="90000"/>
              </a:lnSpc>
              <a:buNone/>
            </a:pPr>
            <a:r>
              <a:rPr lang="cs-CZ" sz="2000" dirty="0" smtClean="0"/>
              <a:t>Snímek č. 10 (obrázky)</a:t>
            </a:r>
          </a:p>
          <a:p>
            <a:pPr>
              <a:lnSpc>
                <a:spcPct val="90000"/>
              </a:lnSpc>
            </a:pPr>
            <a:r>
              <a:rPr lang="cs-CZ" sz="2000" dirty="0" smtClean="0"/>
              <a:t>In </a:t>
            </a:r>
            <a:r>
              <a:rPr lang="cs-CZ" sz="2000" dirty="0" err="1" smtClean="0"/>
              <a:t>wikipedia</a:t>
            </a:r>
            <a:r>
              <a:rPr lang="cs-CZ" sz="2000" dirty="0" smtClean="0"/>
              <a:t>: </a:t>
            </a:r>
            <a:r>
              <a:rPr lang="cs-CZ" sz="2000" dirty="0" err="1" smtClean="0"/>
              <a:t>the</a:t>
            </a:r>
            <a:r>
              <a:rPr lang="cs-CZ" sz="2000" dirty="0" smtClean="0"/>
              <a:t> free </a:t>
            </a:r>
            <a:r>
              <a:rPr lang="cs-CZ" sz="2000" dirty="0" err="1" smtClean="0"/>
              <a:t>encyklopeddia</a:t>
            </a:r>
            <a:r>
              <a:rPr lang="cs-CZ" sz="2000" dirty="0" smtClean="0"/>
              <a:t> </a:t>
            </a:r>
            <a:r>
              <a:rPr lang="en-US" sz="2000" dirty="0" smtClean="0"/>
              <a:t>[</a:t>
            </a:r>
            <a:r>
              <a:rPr lang="cs-CZ" sz="2000" dirty="0" smtClean="0"/>
              <a:t>online</a:t>
            </a:r>
            <a:r>
              <a:rPr lang="en-US" sz="2000" dirty="0" smtClean="0"/>
              <a:t>]</a:t>
            </a:r>
            <a:r>
              <a:rPr lang="cs-CZ" sz="2000" dirty="0" smtClean="0"/>
              <a:t>. </a:t>
            </a:r>
            <a:r>
              <a:rPr lang="cs-CZ" sz="2000" dirty="0" err="1" smtClean="0"/>
              <a:t>St.Petersburg</a:t>
            </a:r>
            <a:r>
              <a:rPr lang="cs-CZ" sz="2000" dirty="0" smtClean="0"/>
              <a:t> (Florida): </a:t>
            </a:r>
            <a:r>
              <a:rPr lang="cs-CZ" sz="2000" dirty="0" err="1" smtClean="0"/>
              <a:t>Wikipedia</a:t>
            </a:r>
            <a:r>
              <a:rPr lang="cs-CZ" sz="2000" dirty="0" smtClean="0"/>
              <a:t> </a:t>
            </a:r>
            <a:r>
              <a:rPr lang="cs-CZ" sz="2000" dirty="0" err="1" smtClean="0"/>
              <a:t>Foundation</a:t>
            </a:r>
            <a:r>
              <a:rPr lang="cs-CZ" sz="2000" dirty="0" smtClean="0"/>
              <a:t>, 24. 3. 2006 , last </a:t>
            </a:r>
            <a:r>
              <a:rPr lang="cs-CZ" sz="2000" dirty="0" err="1" smtClean="0"/>
              <a:t>modifakated</a:t>
            </a:r>
            <a:r>
              <a:rPr lang="cs-CZ" sz="2000" dirty="0" smtClean="0"/>
              <a:t> on 12. 5. 2012 </a:t>
            </a:r>
            <a:r>
              <a:rPr lang="en-US" sz="2000" dirty="0" smtClean="0"/>
              <a:t>[</a:t>
            </a:r>
            <a:r>
              <a:rPr lang="cs-CZ" sz="2000" dirty="0" smtClean="0"/>
              <a:t>cit.19.5.2012</a:t>
            </a:r>
            <a:r>
              <a:rPr lang="en-US" sz="2000" dirty="0" smtClean="0"/>
              <a:t>]</a:t>
            </a:r>
            <a:r>
              <a:rPr lang="cs-CZ" sz="2000" dirty="0" smtClean="0"/>
              <a:t>.Dostupné z WWW: </a:t>
            </a:r>
            <a:r>
              <a:rPr lang="cs-CZ" sz="2000" dirty="0" smtClean="0">
                <a:hlinkClick r:id="rId4"/>
              </a:rPr>
              <a:t>http://cs.wikipedia.org/wiki/L%C3%A9%C4%8Diva</a:t>
            </a:r>
            <a:endParaRPr lang="cs-CZ" sz="2000" dirty="0" smtClean="0"/>
          </a:p>
          <a:p>
            <a:pPr>
              <a:lnSpc>
                <a:spcPct val="90000"/>
              </a:lnSpc>
            </a:pPr>
            <a:endParaRPr lang="cs-CZ" sz="2000" dirty="0" smtClean="0"/>
          </a:p>
          <a:p>
            <a:pPr>
              <a:lnSpc>
                <a:spcPct val="90000"/>
              </a:lnSpc>
            </a:pPr>
            <a:endParaRPr lang="cs-CZ" sz="2000"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Zástupný symbol pro obsah 2"/>
          <p:cNvSpPr>
            <a:spLocks noGrp="1"/>
          </p:cNvSpPr>
          <p:nvPr>
            <p:ph idx="1"/>
          </p:nvPr>
        </p:nvSpPr>
        <p:spPr>
          <a:xfrm>
            <a:off x="323850" y="764704"/>
            <a:ext cx="8229600" cy="5029671"/>
          </a:xfrm>
        </p:spPr>
        <p:txBody>
          <a:bodyPr>
            <a:normAutofit lnSpcReduction="10000"/>
          </a:bodyPr>
          <a:lstStyle/>
          <a:p>
            <a:pPr>
              <a:lnSpc>
                <a:spcPct val="90000"/>
              </a:lnSpc>
              <a:buNone/>
            </a:pPr>
            <a:r>
              <a:rPr lang="cs-CZ" sz="2000" dirty="0" smtClean="0"/>
              <a:t>Snímky č.11, 12 (chemoterapeutika)</a:t>
            </a:r>
          </a:p>
          <a:p>
            <a:pPr>
              <a:lnSpc>
                <a:spcPct val="90000"/>
              </a:lnSpc>
            </a:pPr>
            <a:r>
              <a:rPr lang="cs-CZ" sz="2000" dirty="0" smtClean="0"/>
              <a:t>In </a:t>
            </a:r>
            <a:r>
              <a:rPr lang="cs-CZ" sz="2000" dirty="0" err="1" smtClean="0"/>
              <a:t>wikipedia</a:t>
            </a:r>
            <a:r>
              <a:rPr lang="cs-CZ" sz="2000" dirty="0" smtClean="0"/>
              <a:t>: </a:t>
            </a:r>
            <a:r>
              <a:rPr lang="cs-CZ" sz="2000" dirty="0" err="1" smtClean="0"/>
              <a:t>the</a:t>
            </a:r>
            <a:r>
              <a:rPr lang="cs-CZ" sz="2000" dirty="0" smtClean="0"/>
              <a:t> free </a:t>
            </a:r>
            <a:r>
              <a:rPr lang="cs-CZ" sz="2000" dirty="0" err="1" smtClean="0"/>
              <a:t>encyklopeddia</a:t>
            </a:r>
            <a:r>
              <a:rPr lang="cs-CZ" sz="2000" dirty="0" smtClean="0"/>
              <a:t> </a:t>
            </a:r>
            <a:r>
              <a:rPr lang="en-US" sz="2000" dirty="0" smtClean="0"/>
              <a:t>[</a:t>
            </a:r>
            <a:r>
              <a:rPr lang="cs-CZ" sz="2000" dirty="0" smtClean="0"/>
              <a:t>online</a:t>
            </a:r>
            <a:r>
              <a:rPr lang="en-US" sz="2000" dirty="0" smtClean="0"/>
              <a:t>]</a:t>
            </a:r>
            <a:r>
              <a:rPr lang="cs-CZ" sz="2000" dirty="0" smtClean="0"/>
              <a:t>. </a:t>
            </a:r>
            <a:r>
              <a:rPr lang="cs-CZ" sz="2000" dirty="0" err="1" smtClean="0"/>
              <a:t>St.Petersburg</a:t>
            </a:r>
            <a:r>
              <a:rPr lang="cs-CZ" sz="2000" dirty="0" smtClean="0"/>
              <a:t> (Florida): </a:t>
            </a:r>
            <a:r>
              <a:rPr lang="cs-CZ" sz="2000" dirty="0" err="1" smtClean="0"/>
              <a:t>Wikipedia</a:t>
            </a:r>
            <a:r>
              <a:rPr lang="cs-CZ" sz="2000" dirty="0" smtClean="0"/>
              <a:t> </a:t>
            </a:r>
            <a:r>
              <a:rPr lang="cs-CZ" sz="2000" dirty="0" err="1" smtClean="0"/>
              <a:t>Foundation</a:t>
            </a:r>
            <a:r>
              <a:rPr lang="cs-CZ" sz="2000" dirty="0" smtClean="0"/>
              <a:t>, 5. 6. 2007 , last </a:t>
            </a:r>
            <a:r>
              <a:rPr lang="cs-CZ" sz="2000" dirty="0" err="1" smtClean="0"/>
              <a:t>modifakated</a:t>
            </a:r>
            <a:r>
              <a:rPr lang="cs-CZ" sz="2000" dirty="0" smtClean="0"/>
              <a:t> on 4. 4. 2012 </a:t>
            </a:r>
            <a:r>
              <a:rPr lang="en-US" sz="2000" dirty="0" smtClean="0"/>
              <a:t>[</a:t>
            </a:r>
            <a:r>
              <a:rPr lang="cs-CZ" sz="2000" dirty="0" smtClean="0"/>
              <a:t>cit.19.5.2012</a:t>
            </a:r>
            <a:r>
              <a:rPr lang="en-US" sz="2000" dirty="0" smtClean="0"/>
              <a:t>]</a:t>
            </a:r>
            <a:r>
              <a:rPr lang="cs-CZ" sz="2000" dirty="0" smtClean="0"/>
              <a:t>.Dostupné z WWW: </a:t>
            </a:r>
            <a:r>
              <a:rPr lang="cs-CZ" sz="2000" dirty="0" smtClean="0">
                <a:hlinkClick r:id="rId2"/>
              </a:rPr>
              <a:t>http://cs.wikipedia.org/wiki/Chemoterapeutika</a:t>
            </a:r>
            <a:endParaRPr lang="cs-CZ" sz="2000" dirty="0" smtClean="0"/>
          </a:p>
          <a:p>
            <a:pPr>
              <a:lnSpc>
                <a:spcPct val="90000"/>
              </a:lnSpc>
            </a:pPr>
            <a:endParaRPr lang="cs-CZ" sz="2000" dirty="0" smtClean="0"/>
          </a:p>
          <a:p>
            <a:pPr>
              <a:lnSpc>
                <a:spcPct val="90000"/>
              </a:lnSpc>
              <a:buNone/>
            </a:pPr>
            <a:r>
              <a:rPr lang="cs-CZ" sz="2000" dirty="0" smtClean="0"/>
              <a:t>Snímek č.13</a:t>
            </a:r>
          </a:p>
          <a:p>
            <a:pPr>
              <a:lnSpc>
                <a:spcPct val="90000"/>
              </a:lnSpc>
            </a:pPr>
            <a:r>
              <a:rPr lang="cs-CZ" sz="2000" dirty="0" smtClean="0"/>
              <a:t>In </a:t>
            </a:r>
            <a:r>
              <a:rPr lang="cs-CZ" sz="2000" dirty="0" err="1" smtClean="0"/>
              <a:t>wikipedia</a:t>
            </a:r>
            <a:r>
              <a:rPr lang="cs-CZ" sz="2000" dirty="0" smtClean="0"/>
              <a:t>: </a:t>
            </a:r>
            <a:r>
              <a:rPr lang="cs-CZ" sz="2000" dirty="0" err="1" smtClean="0"/>
              <a:t>the</a:t>
            </a:r>
            <a:r>
              <a:rPr lang="cs-CZ" sz="2000" dirty="0" smtClean="0"/>
              <a:t> free </a:t>
            </a:r>
            <a:r>
              <a:rPr lang="cs-CZ" sz="2000" dirty="0" err="1" smtClean="0"/>
              <a:t>encyklopeddia</a:t>
            </a:r>
            <a:r>
              <a:rPr lang="cs-CZ" sz="2000" dirty="0" smtClean="0"/>
              <a:t> </a:t>
            </a:r>
            <a:r>
              <a:rPr lang="en-US" sz="2000" dirty="0" smtClean="0"/>
              <a:t>[</a:t>
            </a:r>
            <a:r>
              <a:rPr lang="cs-CZ" sz="2000" dirty="0" smtClean="0"/>
              <a:t>online</a:t>
            </a:r>
            <a:r>
              <a:rPr lang="en-US" sz="2000" dirty="0" smtClean="0"/>
              <a:t>]</a:t>
            </a:r>
            <a:r>
              <a:rPr lang="cs-CZ" sz="2000" dirty="0" smtClean="0"/>
              <a:t>. </a:t>
            </a:r>
            <a:r>
              <a:rPr lang="cs-CZ" sz="2000" dirty="0" err="1" smtClean="0"/>
              <a:t>St.Petersburg</a:t>
            </a:r>
            <a:r>
              <a:rPr lang="cs-CZ" sz="2000" dirty="0" smtClean="0"/>
              <a:t> (Florida): </a:t>
            </a:r>
            <a:r>
              <a:rPr lang="cs-CZ" sz="2000" dirty="0" err="1" smtClean="0"/>
              <a:t>Wikipedia</a:t>
            </a:r>
            <a:r>
              <a:rPr lang="cs-CZ" sz="2000" dirty="0" smtClean="0"/>
              <a:t> </a:t>
            </a:r>
            <a:r>
              <a:rPr lang="cs-CZ" sz="2000" dirty="0" err="1" smtClean="0"/>
              <a:t>Foundation</a:t>
            </a:r>
            <a:r>
              <a:rPr lang="cs-CZ" sz="2000" dirty="0" smtClean="0"/>
              <a:t>, 13. 8. 2010 , last </a:t>
            </a:r>
            <a:r>
              <a:rPr lang="cs-CZ" sz="2000" dirty="0" err="1" smtClean="0"/>
              <a:t>modifakated</a:t>
            </a:r>
            <a:r>
              <a:rPr lang="cs-CZ" sz="2000" dirty="0" smtClean="0"/>
              <a:t> on 20. 10. 2011 </a:t>
            </a:r>
            <a:r>
              <a:rPr lang="en-US" sz="2000" dirty="0" smtClean="0"/>
              <a:t>[</a:t>
            </a:r>
            <a:r>
              <a:rPr lang="cs-CZ" sz="2000" dirty="0" smtClean="0"/>
              <a:t>cit.19.5.2012</a:t>
            </a:r>
            <a:r>
              <a:rPr lang="en-US" sz="2000" dirty="0" smtClean="0"/>
              <a:t>]</a:t>
            </a:r>
            <a:r>
              <a:rPr lang="cs-CZ" sz="2000" dirty="0" smtClean="0"/>
              <a:t>.Dostupné z WWW: </a:t>
            </a:r>
            <a:r>
              <a:rPr lang="cs-CZ" sz="2000" dirty="0" smtClean="0">
                <a:hlinkClick r:id="rId3"/>
              </a:rPr>
              <a:t>http://cs.wikipedia.org/wiki/Lok%C3%A1ln%C3%AD_anestetika</a:t>
            </a:r>
            <a:endParaRPr lang="cs-CZ" sz="2000" dirty="0" smtClean="0"/>
          </a:p>
          <a:p>
            <a:pPr>
              <a:lnSpc>
                <a:spcPct val="90000"/>
              </a:lnSpc>
            </a:pPr>
            <a:endParaRPr lang="cs-CZ" sz="2000" dirty="0" smtClean="0"/>
          </a:p>
          <a:p>
            <a:pPr>
              <a:lnSpc>
                <a:spcPct val="90000"/>
              </a:lnSpc>
              <a:buNone/>
            </a:pPr>
            <a:r>
              <a:rPr lang="cs-CZ" sz="2000" dirty="0" smtClean="0"/>
              <a:t>Snímek č.14</a:t>
            </a:r>
          </a:p>
          <a:p>
            <a:r>
              <a:rPr lang="cs-CZ" sz="2000" dirty="0" smtClean="0"/>
              <a:t>In </a:t>
            </a:r>
            <a:r>
              <a:rPr lang="cs-CZ" sz="2000" dirty="0" err="1" smtClean="0"/>
              <a:t>wikipedia</a:t>
            </a:r>
            <a:r>
              <a:rPr lang="cs-CZ" sz="2000" dirty="0" smtClean="0"/>
              <a:t>: </a:t>
            </a:r>
            <a:r>
              <a:rPr lang="cs-CZ" sz="2000" dirty="0" err="1" smtClean="0"/>
              <a:t>the</a:t>
            </a:r>
            <a:r>
              <a:rPr lang="cs-CZ" sz="2000" dirty="0" smtClean="0"/>
              <a:t> free </a:t>
            </a:r>
            <a:r>
              <a:rPr lang="cs-CZ" sz="2000" dirty="0" err="1" smtClean="0"/>
              <a:t>encyklopeddia</a:t>
            </a:r>
            <a:r>
              <a:rPr lang="cs-CZ" sz="2000" dirty="0" smtClean="0"/>
              <a:t> </a:t>
            </a:r>
            <a:r>
              <a:rPr lang="en-US" sz="2000" dirty="0" smtClean="0"/>
              <a:t>[</a:t>
            </a:r>
            <a:r>
              <a:rPr lang="cs-CZ" sz="2000" dirty="0" smtClean="0"/>
              <a:t>online</a:t>
            </a:r>
            <a:r>
              <a:rPr lang="en-US" sz="2000" dirty="0" smtClean="0"/>
              <a:t>]</a:t>
            </a:r>
            <a:r>
              <a:rPr lang="cs-CZ" sz="2000" dirty="0" smtClean="0"/>
              <a:t>. </a:t>
            </a:r>
            <a:r>
              <a:rPr lang="cs-CZ" sz="2000" dirty="0" err="1" smtClean="0"/>
              <a:t>St.Petersburg</a:t>
            </a:r>
            <a:r>
              <a:rPr lang="cs-CZ" sz="2000" dirty="0" smtClean="0"/>
              <a:t> (Florida): </a:t>
            </a:r>
            <a:r>
              <a:rPr lang="cs-CZ" sz="2000" dirty="0" err="1" smtClean="0"/>
              <a:t>Wikipedia</a:t>
            </a:r>
            <a:r>
              <a:rPr lang="cs-CZ" sz="2000" dirty="0" smtClean="0"/>
              <a:t> </a:t>
            </a:r>
            <a:r>
              <a:rPr lang="cs-CZ" sz="2000" dirty="0" err="1" smtClean="0"/>
              <a:t>Foundation</a:t>
            </a:r>
            <a:r>
              <a:rPr lang="cs-CZ" sz="2000" dirty="0" smtClean="0"/>
              <a:t>, 13. 8. 2010 , last </a:t>
            </a:r>
            <a:r>
              <a:rPr lang="cs-CZ" sz="2000" dirty="0" err="1" smtClean="0"/>
              <a:t>modifakated</a:t>
            </a:r>
            <a:r>
              <a:rPr lang="cs-CZ" sz="2000" dirty="0" smtClean="0"/>
              <a:t> on 18. 4. 2012 </a:t>
            </a:r>
            <a:r>
              <a:rPr lang="en-US" sz="2000" dirty="0" smtClean="0"/>
              <a:t>[</a:t>
            </a:r>
            <a:r>
              <a:rPr lang="cs-CZ" sz="2000" dirty="0" smtClean="0"/>
              <a:t>cit.19.5.2012</a:t>
            </a:r>
            <a:r>
              <a:rPr lang="en-US" sz="2000" dirty="0" smtClean="0"/>
              <a:t>]</a:t>
            </a:r>
            <a:r>
              <a:rPr lang="cs-CZ" sz="2000" dirty="0" smtClean="0"/>
              <a:t>.Dostupné z WWW: </a:t>
            </a:r>
            <a:r>
              <a:rPr lang="cs-CZ" sz="2000" dirty="0" smtClean="0">
                <a:hlinkClick r:id="rId4"/>
              </a:rPr>
              <a:t>http://cs.wikipedia.org/wiki/Celkov%C3%A1_anestetika</a:t>
            </a:r>
            <a:endParaRPr lang="cs-CZ" sz="2000" dirty="0" smtClean="0"/>
          </a:p>
          <a:p>
            <a:endParaRPr lang="cs-CZ" sz="2000" dirty="0"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p:cNvSpPr>
          <p:nvPr>
            <p:ph type="title"/>
          </p:nvPr>
        </p:nvSpPr>
        <p:spPr/>
        <p:txBody>
          <a:bodyPr/>
          <a:lstStyle/>
          <a:p>
            <a:endParaRPr lang="cs-CZ" smtClean="0"/>
          </a:p>
        </p:txBody>
      </p:sp>
      <p:sp>
        <p:nvSpPr>
          <p:cNvPr id="36867" name="Rectangle 3"/>
          <p:cNvSpPr>
            <a:spLocks noGrp="1"/>
          </p:cNvSpPr>
          <p:nvPr>
            <p:ph idx="1"/>
          </p:nvPr>
        </p:nvSpPr>
        <p:spPr/>
        <p:txBody>
          <a:bodyPr/>
          <a:lstStyle/>
          <a:p>
            <a:pPr>
              <a:buNone/>
            </a:pPr>
            <a:r>
              <a:rPr lang="cs-CZ" sz="2000" dirty="0" smtClean="0"/>
              <a:t>Snímek č.15</a:t>
            </a:r>
          </a:p>
          <a:p>
            <a:r>
              <a:rPr lang="cs-CZ" sz="2000" dirty="0" smtClean="0"/>
              <a:t>In </a:t>
            </a:r>
            <a:r>
              <a:rPr lang="cs-CZ" sz="2000" dirty="0" err="1" smtClean="0"/>
              <a:t>wikipedia</a:t>
            </a:r>
            <a:r>
              <a:rPr lang="cs-CZ" sz="2000" dirty="0" smtClean="0"/>
              <a:t>: </a:t>
            </a:r>
            <a:r>
              <a:rPr lang="cs-CZ" sz="2000" dirty="0" err="1" smtClean="0"/>
              <a:t>the</a:t>
            </a:r>
            <a:r>
              <a:rPr lang="cs-CZ" sz="2000" dirty="0" smtClean="0"/>
              <a:t> free </a:t>
            </a:r>
            <a:r>
              <a:rPr lang="cs-CZ" sz="2000" dirty="0" err="1" smtClean="0"/>
              <a:t>encyklopeddia</a:t>
            </a:r>
            <a:r>
              <a:rPr lang="cs-CZ" sz="2000" dirty="0" smtClean="0"/>
              <a:t> </a:t>
            </a:r>
            <a:r>
              <a:rPr lang="en-US" sz="2000" dirty="0" smtClean="0"/>
              <a:t>[</a:t>
            </a:r>
            <a:r>
              <a:rPr lang="cs-CZ" sz="2000" dirty="0" smtClean="0"/>
              <a:t>online</a:t>
            </a:r>
            <a:r>
              <a:rPr lang="en-US" sz="2000" dirty="0" smtClean="0"/>
              <a:t>]</a:t>
            </a:r>
            <a:r>
              <a:rPr lang="cs-CZ" sz="2000" dirty="0" smtClean="0"/>
              <a:t>. </a:t>
            </a:r>
            <a:r>
              <a:rPr lang="cs-CZ" sz="2000" dirty="0" err="1" smtClean="0"/>
              <a:t>St.Petersburg</a:t>
            </a:r>
            <a:r>
              <a:rPr lang="cs-CZ" sz="2000" dirty="0" smtClean="0"/>
              <a:t> (Florida): </a:t>
            </a:r>
            <a:r>
              <a:rPr lang="cs-CZ" sz="2000" dirty="0" err="1" smtClean="0"/>
              <a:t>Wikipedia</a:t>
            </a:r>
            <a:r>
              <a:rPr lang="cs-CZ" sz="2000" dirty="0" smtClean="0"/>
              <a:t> </a:t>
            </a:r>
            <a:r>
              <a:rPr lang="cs-CZ" sz="2000" dirty="0" err="1" smtClean="0"/>
              <a:t>Foundation</a:t>
            </a:r>
            <a:r>
              <a:rPr lang="cs-CZ" sz="2000" dirty="0" smtClean="0"/>
              <a:t>, 10. 7. 2006 , last </a:t>
            </a:r>
            <a:r>
              <a:rPr lang="cs-CZ" sz="2000" dirty="0" err="1" smtClean="0"/>
              <a:t>modifakated</a:t>
            </a:r>
            <a:r>
              <a:rPr lang="cs-CZ" sz="2000" dirty="0" smtClean="0"/>
              <a:t> on 4. 6. 2012 </a:t>
            </a:r>
            <a:r>
              <a:rPr lang="en-US" sz="2000" dirty="0" smtClean="0"/>
              <a:t>[</a:t>
            </a:r>
            <a:r>
              <a:rPr lang="cs-CZ" sz="2000" dirty="0" smtClean="0"/>
              <a:t>cit.19.5.2012</a:t>
            </a:r>
            <a:r>
              <a:rPr lang="en-US" sz="2000" dirty="0" smtClean="0"/>
              <a:t>]</a:t>
            </a:r>
            <a:r>
              <a:rPr lang="cs-CZ" sz="2000" dirty="0" smtClean="0"/>
              <a:t>. Dostupné z WWW: </a:t>
            </a:r>
            <a:r>
              <a:rPr lang="cs-CZ" sz="2000" dirty="0" smtClean="0">
                <a:hlinkClick r:id="rId2"/>
              </a:rPr>
              <a:t>http://cs.wikipedia.org/wiki/Analgetika</a:t>
            </a:r>
            <a:endParaRPr lang="cs-CZ" sz="2000" dirty="0" smtClean="0"/>
          </a:p>
          <a:p>
            <a:endParaRPr lang="cs-CZ" sz="2000" dirty="0" smtClean="0"/>
          </a:p>
          <a:p>
            <a:pPr>
              <a:buNone/>
            </a:pPr>
            <a:r>
              <a:rPr lang="cs-CZ" sz="2000" dirty="0" smtClean="0"/>
              <a:t>Snímek č.18</a:t>
            </a:r>
          </a:p>
          <a:p>
            <a:r>
              <a:rPr lang="cs-CZ" sz="2000" dirty="0" smtClean="0"/>
              <a:t>In </a:t>
            </a:r>
            <a:r>
              <a:rPr lang="cs-CZ" sz="2000" dirty="0" err="1" smtClean="0"/>
              <a:t>wikipedia</a:t>
            </a:r>
            <a:r>
              <a:rPr lang="cs-CZ" sz="2000" dirty="0" smtClean="0"/>
              <a:t>: </a:t>
            </a:r>
            <a:r>
              <a:rPr lang="cs-CZ" sz="2000" dirty="0" err="1" smtClean="0"/>
              <a:t>the</a:t>
            </a:r>
            <a:r>
              <a:rPr lang="cs-CZ" sz="2000" dirty="0" smtClean="0"/>
              <a:t> free </a:t>
            </a:r>
            <a:r>
              <a:rPr lang="cs-CZ" sz="2000" dirty="0" err="1" smtClean="0"/>
              <a:t>encyklopeddia</a:t>
            </a:r>
            <a:r>
              <a:rPr lang="cs-CZ" sz="2000" dirty="0" smtClean="0"/>
              <a:t> </a:t>
            </a:r>
            <a:r>
              <a:rPr lang="en-US" sz="2000" dirty="0" smtClean="0"/>
              <a:t>[</a:t>
            </a:r>
            <a:r>
              <a:rPr lang="cs-CZ" sz="2000" dirty="0" smtClean="0"/>
              <a:t>online</a:t>
            </a:r>
            <a:r>
              <a:rPr lang="en-US" sz="2000" dirty="0" smtClean="0"/>
              <a:t>]</a:t>
            </a:r>
            <a:r>
              <a:rPr lang="cs-CZ" sz="2000" dirty="0" smtClean="0"/>
              <a:t>. </a:t>
            </a:r>
            <a:r>
              <a:rPr lang="cs-CZ" sz="2000" dirty="0" err="1" smtClean="0"/>
              <a:t>St.Petersburg</a:t>
            </a:r>
            <a:r>
              <a:rPr lang="cs-CZ" sz="2000" dirty="0" smtClean="0"/>
              <a:t> (Florida): </a:t>
            </a:r>
            <a:r>
              <a:rPr lang="cs-CZ" sz="2000" dirty="0" err="1" smtClean="0"/>
              <a:t>Wikipedia</a:t>
            </a:r>
            <a:r>
              <a:rPr lang="cs-CZ" sz="2000" dirty="0" smtClean="0"/>
              <a:t> </a:t>
            </a:r>
            <a:r>
              <a:rPr lang="cs-CZ" sz="2000" dirty="0" err="1" smtClean="0"/>
              <a:t>Foundation</a:t>
            </a:r>
            <a:r>
              <a:rPr lang="cs-CZ" sz="2000" dirty="0" smtClean="0"/>
              <a:t>, 14. 9. 2005 , last </a:t>
            </a:r>
            <a:r>
              <a:rPr lang="cs-CZ" sz="2000" dirty="0" err="1" smtClean="0"/>
              <a:t>modifakated</a:t>
            </a:r>
            <a:r>
              <a:rPr lang="cs-CZ" sz="2000" dirty="0" smtClean="0"/>
              <a:t> on 5. 5. 2012 </a:t>
            </a:r>
            <a:r>
              <a:rPr lang="en-US" sz="2000" dirty="0" smtClean="0"/>
              <a:t>[</a:t>
            </a:r>
            <a:r>
              <a:rPr lang="cs-CZ" sz="2000" dirty="0" smtClean="0"/>
              <a:t>cit.19.5.2012</a:t>
            </a:r>
            <a:r>
              <a:rPr lang="en-US" sz="2000" dirty="0" smtClean="0"/>
              <a:t>]</a:t>
            </a:r>
            <a:r>
              <a:rPr lang="cs-CZ" sz="2000" dirty="0" smtClean="0"/>
              <a:t>.Dostupné z WWW: </a:t>
            </a:r>
            <a:r>
              <a:rPr lang="cs-CZ" sz="2000" dirty="0" smtClean="0">
                <a:hlinkClick r:id="rId3"/>
              </a:rPr>
              <a:t>http://cs.wikipedia.org/wiki/Nitroglycerin</a:t>
            </a:r>
            <a:endParaRPr lang="cs-CZ" sz="2000" dirty="0" smtClean="0"/>
          </a:p>
          <a:p>
            <a:endParaRPr lang="cs-CZ" sz="2000" dirty="0" smtClean="0"/>
          </a:p>
          <a:p>
            <a:r>
              <a:rPr lang="cs-CZ" sz="2000" dirty="0" smtClean="0"/>
              <a:t>Autorem materiálu a všech jeho částí, není-li uvedeno jinak, je Ing. Stanislava Kolářová.</a:t>
            </a:r>
          </a:p>
          <a:p>
            <a:endParaRPr lang="cs-CZ" dirty="0" smtClean="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29</TotalTime>
  <Words>1237</Words>
  <Application>Microsoft Office PowerPoint</Application>
  <PresentationFormat>Předvádění na obrazovce (4:3)</PresentationFormat>
  <Paragraphs>142</Paragraphs>
  <Slides>24</Slides>
  <Notes>0</Notes>
  <HiddenSlides>0</HiddenSlides>
  <MMClips>0</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Cesta</vt:lpstr>
      <vt:lpstr>     Základní škola Ústí nad Labem, Anežky České 702/17, příspěvková organizace   Číslo projektu: CZ.1.07/1.4.00/21.2887     Název projektu: „Učíme lépe a moderněji“  OP VK 1.4                   Výukový materiál</vt:lpstr>
      <vt:lpstr>Léčiva </vt:lpstr>
      <vt:lpstr>Lékař Paracelsus (1493 – 1541)  </vt:lpstr>
      <vt:lpstr>Snímek 4</vt:lpstr>
      <vt:lpstr>Sir Alexander Fleming</vt:lpstr>
      <vt:lpstr>Snímek 6</vt:lpstr>
      <vt:lpstr>Snímek 7</vt:lpstr>
      <vt:lpstr>Snímek 8</vt:lpstr>
      <vt:lpstr>úkol:</vt:lpstr>
      <vt:lpstr>rozdělení léků: </vt:lpstr>
      <vt:lpstr>chemoterapeutika </vt:lpstr>
      <vt:lpstr>Snímek 12</vt:lpstr>
      <vt:lpstr>anestetika - celková </vt:lpstr>
      <vt:lpstr>anestetika - lokální</vt:lpstr>
      <vt:lpstr>analgetika </vt:lpstr>
      <vt:lpstr>psychofarmaka </vt:lpstr>
      <vt:lpstr>látky ovlivňující srdce, cévy </vt:lpstr>
      <vt:lpstr>nitroglycerin</vt:lpstr>
      <vt:lpstr>látky ovlivňující dýchací systém </vt:lpstr>
      <vt:lpstr>Léčiva</vt:lpstr>
      <vt:lpstr>rozdělení léků:</vt:lpstr>
      <vt:lpstr>Citace</vt:lpstr>
      <vt:lpstr>Snímek 23</vt:lpstr>
      <vt:lpstr>Snímek 24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test</dc:creator>
  <cp:lastModifiedBy>test</cp:lastModifiedBy>
  <cp:revision>6</cp:revision>
  <dcterms:created xsi:type="dcterms:W3CDTF">2012-05-26T18:33:33Z</dcterms:created>
  <dcterms:modified xsi:type="dcterms:W3CDTF">2012-06-21T20:03:11Z</dcterms:modified>
</cp:coreProperties>
</file>