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8" r:id="rId12"/>
    <p:sldId id="265" r:id="rId13"/>
    <p:sldId id="271" r:id="rId14"/>
    <p:sldId id="266" r:id="rId15"/>
    <p:sldId id="270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28" autoAdjust="0"/>
    <p:restoredTop sz="94660"/>
  </p:normalViewPr>
  <p:slideViewPr>
    <p:cSldViewPr>
      <p:cViewPr varScale="1">
        <p:scale>
          <a:sx n="108" d="100"/>
          <a:sy n="108" d="100"/>
        </p:scale>
        <p:origin x="-78" y="-13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D40F34-49B2-405C-86D5-6D9DBC3224F9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0C2FB6-A66B-4E42-A2F7-10E26BB905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9E95F1-CB1E-494F-82F1-97E239A1BAE9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C2A9AC-F6A4-4D2C-BBEF-B88F33931F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98E605-B172-483E-98D1-782FFC21A494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FCF9BB-7391-4889-A609-783ADCF1C5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61E5F3-379B-45AC-8375-BC4F3FD19BB2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A70E2B-23C5-4790-9B2D-0E8B4CF56A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2DEB4F-B116-4A3B-8AB7-09C0A3B3E010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E63907-594D-418D-9146-9F9D6152E3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4B7BE6-37E1-420C-AC36-6C6AEA16812F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F1C9DE-F985-4C7B-A5C1-505D86DA8A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B2F382-DBD4-4022-94A2-68236F545E2F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DDD799-B47B-4A43-8FC7-4904E69653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7D23F1-B7E9-454E-8908-81DE6CF90856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9EB60C-E243-4A0F-A960-EAC24B0170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C30344-A69F-4B01-B0C6-A6D08403CDBA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FAAEBC-813B-4C94-98E7-BD2613DBD0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4BD711-F629-41A4-8AD3-3A682DF70CBC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495FF8-24DE-4CDE-B14B-ECA5D71E13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4D051B-E717-4FE8-A69E-F66B8A3A6049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0DD5C7-9EA3-42AE-8151-CEE8CF116C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CF9A630-A79A-4EB1-9D8A-9702F1AADB9C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F7A8BF16-7579-455F-A0F3-3C7AD10590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84288" y="549275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611188" y="2276475"/>
          <a:ext cx="7129462" cy="388302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b="0" dirty="0" smtClean="0"/>
                        <a:t>Bc.</a:t>
                      </a:r>
                      <a:r>
                        <a:rPr lang="cs-CZ" sz="2400" b="0" baseline="0" dirty="0" smtClean="0"/>
                        <a:t> Renáta Bojarská</a:t>
                      </a:r>
                    </a:p>
                    <a:p>
                      <a:r>
                        <a:rPr lang="cs-CZ" sz="2400" b="1" baseline="0" dirty="0" smtClean="0"/>
                        <a:t>Datum: </a:t>
                      </a:r>
                      <a:r>
                        <a:rPr lang="cs-CZ" sz="2400" b="0" baseline="0" dirty="0" smtClean="0"/>
                        <a:t>5.1.2012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Název: </a:t>
                      </a:r>
                      <a:r>
                        <a:rPr lang="cs-CZ" sz="2400" dirty="0" smtClean="0"/>
                        <a:t>VY_32_INOVACE_03_PŘ8_BO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</a:t>
                      </a:r>
                      <a:r>
                        <a:rPr lang="cs-CZ" sz="2400" b="0" dirty="0" smtClean="0"/>
                        <a:t>Anatomie</a:t>
                      </a:r>
                      <a:r>
                        <a:rPr lang="cs-CZ" sz="2400" b="0" baseline="0" dirty="0" smtClean="0"/>
                        <a:t> a fyziologie člověka – Stavba kostí a spojení kostí</a:t>
                      </a:r>
                    </a:p>
                    <a:p>
                      <a:r>
                        <a:rPr lang="cs-CZ" sz="2400" b="1" baseline="0" dirty="0" smtClean="0"/>
                        <a:t>Ročník: </a:t>
                      </a:r>
                      <a:r>
                        <a:rPr lang="cs-CZ" sz="2400" baseline="0" dirty="0" smtClean="0"/>
                        <a:t>8.</a:t>
                      </a:r>
                      <a:endParaRPr lang="cs-CZ" sz="240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MB900385809.JPG"/>
          <p:cNvPicPr>
            <a:picLocks noChangeAspect="1"/>
          </p:cNvPicPr>
          <p:nvPr/>
        </p:nvPicPr>
        <p:blipFill>
          <a:blip r:embed="rId2" cstate="print"/>
          <a:srcRect t="15750" r="5501" b="17314"/>
          <a:stretch>
            <a:fillRect/>
          </a:stretch>
        </p:blipFill>
        <p:spPr>
          <a:xfrm>
            <a:off x="5508104" y="404664"/>
            <a:ext cx="3059832" cy="216738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4" name="Obrázek 3" descr="MB900406796.JPG"/>
          <p:cNvPicPr>
            <a:picLocks noChangeAspect="1"/>
          </p:cNvPicPr>
          <p:nvPr/>
        </p:nvPicPr>
        <p:blipFill>
          <a:blip r:embed="rId3" cstate="print"/>
          <a:srcRect l="22438" t="2751" r="18500"/>
          <a:stretch>
            <a:fillRect/>
          </a:stretch>
        </p:blipFill>
        <p:spPr>
          <a:xfrm>
            <a:off x="683568" y="1268760"/>
            <a:ext cx="2808312" cy="4624090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sp>
        <p:nvSpPr>
          <p:cNvPr id="14339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smtClean="0">
                <a:latin typeface="Times New Roman" pitchFamily="18" charset="0"/>
                <a:cs typeface="Times New Roman" pitchFamily="18" charset="0"/>
              </a:rPr>
              <a:t>Stavba kostí a spojení kostí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Kostní tkáň a kost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Kostní tkáň – skládá se z kostních buněk, vláken a mezibuněčné hmoty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Mezibuněčná hmota a vlákna jsou mineralizovány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Kost je orgán – skládá se z okostice, kostní tkáně a kostní dřeně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 descr="MB90043169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652120" y="3933056"/>
            <a:ext cx="1828800" cy="18288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isometricOffAxis2Left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Tvar kosti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Podle tvaru dělíme kosti na: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1) kosti dlouhé – např. kost stehenní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2) kosti krátké – např. obratle, kosti ruky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3) kosti ploché – např. lopatka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4) kosti nepravidelného tvaru – např. dolní čelist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6387" name="Obrázek 3" descr="MB900385793.JPG"/>
          <p:cNvPicPr>
            <a:picLocks noChangeAspect="1"/>
          </p:cNvPicPr>
          <p:nvPr/>
        </p:nvPicPr>
        <p:blipFill>
          <a:blip r:embed="rId2"/>
          <a:srcRect l="19687" t="3937" r="21251"/>
          <a:stretch>
            <a:fillRect/>
          </a:stretch>
        </p:blipFill>
        <p:spPr bwMode="auto">
          <a:xfrm>
            <a:off x="6804025" y="333375"/>
            <a:ext cx="1871663" cy="3044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Stavba kosti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63" y="1714500"/>
            <a:ext cx="8229600" cy="4525963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Kost se skládá ze tří stavebních částí: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1) 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okostice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– pokrývá celou kost mimo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kloubních konců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-  je bohatě prokrvena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-  obsahuje mnoho nervů pro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vedení tzv. kostní bolesti  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7411" name="Obrázek 3" descr="MB900406796.JPG"/>
          <p:cNvPicPr>
            <a:picLocks noChangeAspect="1"/>
          </p:cNvPicPr>
          <p:nvPr/>
        </p:nvPicPr>
        <p:blipFill>
          <a:blip r:embed="rId2"/>
          <a:srcRect l="19687" t="-3937" r="17314"/>
          <a:stretch>
            <a:fillRect/>
          </a:stretch>
        </p:blipFill>
        <p:spPr bwMode="auto">
          <a:xfrm>
            <a:off x="6586538" y="836613"/>
            <a:ext cx="2312987" cy="3816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Stavba kosti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2) 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kostní tkáň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– je dvojího druhu: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AutoNum type="alphaLcParenR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Kompaktní – hutná tvoří povrch kosti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AutoNum type="alphaLcParenR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Houbovitá – tvoří vnitřek kostí hlavně v kloubních koncích (s výjimkou dutin)</a:t>
            </a:r>
          </a:p>
        </p:txBody>
      </p:sp>
      <p:pic>
        <p:nvPicPr>
          <p:cNvPr id="18435" name="Obrázek 3" descr="MB900385798.JPG"/>
          <p:cNvPicPr>
            <a:picLocks noChangeAspect="1"/>
          </p:cNvPicPr>
          <p:nvPr/>
        </p:nvPicPr>
        <p:blipFill>
          <a:blip r:embed="rId2"/>
          <a:srcRect t="15750" r="5501" b="17314"/>
          <a:stretch>
            <a:fillRect/>
          </a:stretch>
        </p:blipFill>
        <p:spPr bwMode="auto">
          <a:xfrm>
            <a:off x="5651500" y="4005263"/>
            <a:ext cx="2665413" cy="1887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Stavba kosti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3) 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kostní dřeň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– vyplňuje dutiny uvnitř kostí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 dětství je červená – vznikají zde všechny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typy krvinek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v dospělosti je žlutá – ukládá se zde tuk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v pozdním stáří tuk z dřeně mizí a dřeň má 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šedou barvu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 dospělosti se krvinky tvoří jen v hrudní kosti, v žebrech a tělech obratlů     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Spojení kostí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1) PEVNÉ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vazivem - málo pohyblivé spojení, např. spojení některých kostí lebky švy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chrupavkou – např. spojení žeber s hrudní kostí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spojení kostí – úplně nepohyblivé, např. srostlé obratle tvoří kost křížovou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483" name="Obrázek 3" descr="MB900385785.JPG"/>
          <p:cNvPicPr>
            <a:picLocks noChangeAspect="1"/>
          </p:cNvPicPr>
          <p:nvPr/>
        </p:nvPicPr>
        <p:blipFill>
          <a:blip r:embed="rId2"/>
          <a:srcRect l="19687" r="17314"/>
          <a:stretch>
            <a:fillRect/>
          </a:stretch>
        </p:blipFill>
        <p:spPr bwMode="auto">
          <a:xfrm>
            <a:off x="6804025" y="4076700"/>
            <a:ext cx="1357313" cy="2154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Spojení kostí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2) POHYBLIVÉ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Spojení kloubní – spojení dvou nebo více kostí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Kloubní plochy jsou tvořeny kloubní hlavicí a kloubní jamkou a jsou potaženy vrstvou chrupavky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Pohyblivost kloubu a výživu chrupavky zajišťuje kloubní maz – synovie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Uvnitř některých kloubů jsou kloubní destičky – např. meniskus v kolenním kloubu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 descr="MB900385788.JPG"/>
          <p:cNvPicPr>
            <a:picLocks noChangeAspect="1"/>
          </p:cNvPicPr>
          <p:nvPr/>
        </p:nvPicPr>
        <p:blipFill>
          <a:blip r:embed="rId2"/>
          <a:srcRect t="15750" r="1564" b="17314"/>
          <a:stretch>
            <a:fillRect/>
          </a:stretch>
        </p:blipFill>
        <p:spPr bwMode="auto">
          <a:xfrm>
            <a:off x="6588125" y="260350"/>
            <a:ext cx="2117725" cy="1439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Kloub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Kloubní plochy jsou tvořeny hlavicí a jamkou.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Jsou potaženy vrstvou sklovité chrupavky.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Pohyblivost je zajištěna kloubním mazem.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Kloubní maz se tvoří na vnitřní ploše kloubního pouzdra.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 některých kloubech jsou chrupavčité destičky – např. meniskus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4" descr="004.jpg"/>
          <p:cNvPicPr>
            <a:picLocks noChangeAspect="1"/>
          </p:cNvPicPr>
          <p:nvPr/>
        </p:nvPicPr>
        <p:blipFill>
          <a:blip r:embed="rId2"/>
          <a:srcRect l="-5" t="17293" r="41498"/>
          <a:stretch>
            <a:fillRect/>
          </a:stretch>
        </p:blipFill>
        <p:spPr bwMode="auto">
          <a:xfrm rot="-2867734">
            <a:off x="7172326" y="214312"/>
            <a:ext cx="1377950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23554" name="Zástupný symbol pro obrázek 4" descr="004.jpg"/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t="5327"/>
          <a:stretch>
            <a:fillRect/>
          </a:stretch>
        </p:blipFill>
        <p:spPr>
          <a:xfrm>
            <a:off x="1187450" y="403225"/>
            <a:ext cx="6858000" cy="6005513"/>
          </a:xfrm>
        </p:spPr>
      </p:pic>
      <p:sp>
        <p:nvSpPr>
          <p:cNvPr id="23555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Otázky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1. Jaké znáte spojení kostí ?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2. Vyjmenujte základní tvary kostí.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3. Popište z jakých stavebních částí se skládá kost.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4. Vyhledejte na internetu, které zvíře má nejmohutnější stehenní kost.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Odpovědi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mtClean="0">
                <a:solidFill>
                  <a:srgbClr val="FFFFFF"/>
                </a:solidFill>
                <a:latin typeface="Times New Roman" pitchFamily="18" charset="0"/>
                <a:cs typeface="Times New Roman" pitchFamily="18" charset="0"/>
              </a:rPr>
              <a:t>1. prezentace str. 8 a 9 – pevné a pohyblivé</a:t>
            </a:r>
          </a:p>
          <a:p>
            <a:r>
              <a:rPr lang="cs-CZ" smtClean="0">
                <a:solidFill>
                  <a:srgbClr val="FFFFFF"/>
                </a:solidFill>
                <a:latin typeface="Times New Roman" pitchFamily="18" charset="0"/>
                <a:cs typeface="Times New Roman" pitchFamily="18" charset="0"/>
              </a:rPr>
              <a:t>2. prezentace str. 4 – dlouhé, krátké, ploché, nepravidelné</a:t>
            </a:r>
          </a:p>
          <a:p>
            <a:r>
              <a:rPr lang="cs-CZ" smtClean="0">
                <a:solidFill>
                  <a:srgbClr val="FFFFFF"/>
                </a:solidFill>
                <a:latin typeface="Times New Roman" pitchFamily="18" charset="0"/>
                <a:cs typeface="Times New Roman" pitchFamily="18" charset="0"/>
              </a:rPr>
              <a:t>3. prezentace str. 5,6 a 7 – okostice, kostní tkáň a kostní dřeň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Anotace</a:t>
            </a:r>
          </a:p>
        </p:txBody>
      </p:sp>
      <p:sp>
        <p:nvSpPr>
          <p:cNvPr id="2662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Cíl hodiny - zvládnutí základních pojmů</a:t>
            </a:r>
          </a:p>
          <a:p>
            <a:pPr>
              <a:buFont typeface="Arial" charset="0"/>
              <a:buNone/>
            </a:pP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                  - rozpoznání kloubů a jejich  </a:t>
            </a:r>
          </a:p>
          <a:p>
            <a:pPr>
              <a:buFont typeface="Arial" charset="0"/>
              <a:buNone/>
            </a:pP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                     pohyblivosti na svém těle</a:t>
            </a:r>
          </a:p>
          <a:p>
            <a:pPr>
              <a:buFont typeface="Arial" charset="0"/>
              <a:buNone/>
            </a:pP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                  -  návod, jak se starat o klouby, aby        </a:t>
            </a:r>
          </a:p>
          <a:p>
            <a:pPr>
              <a:buFont typeface="Arial" charset="0"/>
              <a:buNone/>
            </a:pP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                      dobře sloužily</a:t>
            </a:r>
          </a:p>
          <a:p>
            <a:pPr>
              <a:buFont typeface="Arial" charset="0"/>
              <a:buNone/>
            </a:pP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                  -   jídelníček pro správný vývoj a  </a:t>
            </a:r>
          </a:p>
          <a:p>
            <a:pPr>
              <a:buFont typeface="Arial" charset="0"/>
              <a:buNone/>
            </a:pP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                       funkci kloubů  </a:t>
            </a:r>
          </a:p>
          <a:p>
            <a:pPr>
              <a:buFont typeface="Arial" charset="0"/>
              <a:buNone/>
            </a:pP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 Znalosti lze využít ve: výchově ke zdraví, fyzice.</a:t>
            </a:r>
          </a:p>
        </p:txBody>
      </p:sp>
      <p:sp>
        <p:nvSpPr>
          <p:cNvPr id="26627" name="Obdélník 3"/>
          <p:cNvSpPr>
            <a:spLocks noChangeArrowheads="1"/>
          </p:cNvSpPr>
          <p:nvPr/>
        </p:nvSpPr>
        <p:spPr bwMode="auto">
          <a:xfrm>
            <a:off x="785813" y="357188"/>
            <a:ext cx="22860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spcBef>
                <a:spcPct val="20000"/>
              </a:spcBef>
            </a:pPr>
            <a:r>
              <a:rPr lang="cs-CZ" sz="3200">
                <a:solidFill>
                  <a:srgbClr val="000000"/>
                </a:solidFill>
                <a:latin typeface="Calibri" pitchFamily="34" charset="0"/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Nadpis 1"/>
          <p:cNvSpPr>
            <a:spLocks noGrp="1"/>
          </p:cNvSpPr>
          <p:nvPr/>
        </p:nvSpPr>
        <p:spPr bwMode="auto">
          <a:xfrm>
            <a:off x="457200" y="5032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eaLnBrk="0" hangingPunct="0"/>
            <a:r>
              <a:rPr lang="cs-CZ" sz="440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Použitá literatura, zdroje</a:t>
            </a:r>
          </a:p>
        </p:txBody>
      </p:sp>
      <p:sp>
        <p:nvSpPr>
          <p:cNvPr id="27650" name="Zástupný symbol pro obsah 2"/>
          <p:cNvSpPr>
            <a:spLocks noGrp="1"/>
          </p:cNvSpPr>
          <p:nvPr/>
        </p:nvSpPr>
        <p:spPr bwMode="auto">
          <a:xfrm>
            <a:off x="457200" y="18288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eaLnBrk="0" hangingPunct="0">
              <a:spcBef>
                <a:spcPct val="20000"/>
              </a:spcBef>
              <a:buClr>
                <a:schemeClr val="accent1"/>
              </a:buClr>
              <a:buSzPct val="70000"/>
              <a:buFont typeface="Wingdings" pitchFamily="2" charset="2"/>
              <a:buChar char="§"/>
            </a:pPr>
            <a:r>
              <a:rPr lang="cs-CZ" sz="2200">
                <a:latin typeface="Times New Roman" pitchFamily="18" charset="0"/>
                <a:cs typeface="Times New Roman" pitchFamily="18" charset="0"/>
              </a:rPr>
              <a:t>LUDĚK  J. DOBROURUKA, BLANKA VACKOVÁ, REGINA KRÁLOVÁ, PAVEL BARTOŠ. </a:t>
            </a:r>
            <a:r>
              <a:rPr lang="cs-CZ" sz="2200" i="1">
                <a:latin typeface="Times New Roman" pitchFamily="18" charset="0"/>
                <a:cs typeface="Times New Roman" pitchFamily="18" charset="0"/>
              </a:rPr>
              <a:t>Přírodopis III</a:t>
            </a:r>
            <a:r>
              <a:rPr lang="cs-CZ" sz="2200">
                <a:latin typeface="Times New Roman" pitchFamily="18" charset="0"/>
                <a:cs typeface="Times New Roman" pitchFamily="18" charset="0"/>
              </a:rPr>
              <a:t>. Praha: Scientia, 1999. ISBN 80-7183-246-4. </a:t>
            </a:r>
          </a:p>
          <a:p>
            <a:pPr marL="342900" indent="-342900" eaLnBrk="0" hangingPunct="0">
              <a:spcBef>
                <a:spcPct val="20000"/>
              </a:spcBef>
              <a:buClr>
                <a:schemeClr val="accent1"/>
              </a:buClr>
              <a:buSzPct val="70000"/>
              <a:buFont typeface="Wingdings" pitchFamily="2" charset="2"/>
              <a:buChar char="§"/>
            </a:pPr>
            <a:r>
              <a:rPr lang="cs-CZ" sz="2200">
                <a:latin typeface="Times New Roman" pitchFamily="18" charset="0"/>
                <a:cs typeface="Times New Roman" pitchFamily="18" charset="0"/>
              </a:rPr>
              <a:t>IVAN DYLEVSKÝ. </a:t>
            </a:r>
            <a:r>
              <a:rPr lang="cs-CZ" sz="2200" i="1">
                <a:latin typeface="Times New Roman" pitchFamily="18" charset="0"/>
                <a:cs typeface="Times New Roman" pitchFamily="18" charset="0"/>
              </a:rPr>
              <a:t>Anatomie a fyziologie člověka</a:t>
            </a:r>
            <a:r>
              <a:rPr lang="cs-CZ" sz="2200">
                <a:latin typeface="Times New Roman" pitchFamily="18" charset="0"/>
                <a:cs typeface="Times New Roman" pitchFamily="18" charset="0"/>
              </a:rPr>
              <a:t>. Olomouc: Epava, 1998. ISBN 80-901 667-0-9. </a:t>
            </a:r>
          </a:p>
          <a:p>
            <a:pPr marL="342900" indent="-342900" eaLnBrk="0" hangingPunct="0">
              <a:spcBef>
                <a:spcPct val="20000"/>
              </a:spcBef>
              <a:buClr>
                <a:schemeClr val="accent1"/>
              </a:buClr>
              <a:buSzPct val="70000"/>
              <a:buFont typeface="Wingdings" pitchFamily="2" charset="2"/>
              <a:buChar char="§"/>
            </a:pPr>
            <a:r>
              <a:rPr lang="cs-CZ" sz="2200">
                <a:latin typeface="Times New Roman" pitchFamily="18" charset="0"/>
                <a:cs typeface="Times New Roman" pitchFamily="18" charset="0"/>
              </a:rPr>
              <a:t>JAN KANTOREK, JAROSLAV JURČÁK,JIŘÍ FRONĚK A KOL. </a:t>
            </a:r>
            <a:r>
              <a:rPr lang="cs-CZ" sz="2200" i="1">
                <a:latin typeface="Times New Roman" pitchFamily="18" charset="0"/>
                <a:cs typeface="Times New Roman" pitchFamily="18" charset="0"/>
              </a:rPr>
              <a:t>Přírodopis 8</a:t>
            </a:r>
            <a:r>
              <a:rPr lang="cs-CZ" sz="2200">
                <a:latin typeface="Times New Roman" pitchFamily="18" charset="0"/>
                <a:cs typeface="Times New Roman" pitchFamily="18" charset="0"/>
              </a:rPr>
              <a:t>. Olomouc: Prodos, 1999. ISBN 80-7230-040-7.</a:t>
            </a:r>
          </a:p>
          <a:p>
            <a:pPr marL="342900" indent="-342900" eaLnBrk="0" hangingPunct="0">
              <a:spcBef>
                <a:spcPct val="20000"/>
              </a:spcBef>
              <a:buClr>
                <a:schemeClr val="accent1"/>
              </a:buClr>
              <a:buSzPct val="70000"/>
              <a:buFont typeface="Wingdings" pitchFamily="2" charset="2"/>
              <a:buChar char="§"/>
            </a:pPr>
            <a:r>
              <a:rPr lang="cs-CZ" sz="2200">
                <a:latin typeface="Times New Roman" pitchFamily="18" charset="0"/>
                <a:cs typeface="Times New Roman" pitchFamily="18" charset="0"/>
              </a:rPr>
              <a:t> EDUARD KOČÁREK, EDUARD KOČÁREK. </a:t>
            </a:r>
            <a:r>
              <a:rPr lang="cs-CZ" sz="2200" i="1">
                <a:latin typeface="Times New Roman" pitchFamily="18" charset="0"/>
                <a:cs typeface="Times New Roman" pitchFamily="18" charset="0"/>
              </a:rPr>
              <a:t>Přírodopis pro </a:t>
            </a:r>
            <a:r>
              <a:rPr lang="cs-CZ" sz="2200" i="1">
                <a:latin typeface="Monotype Corsiva" pitchFamily="66" charset="0"/>
                <a:cs typeface="Times New Roman" pitchFamily="18" charset="0"/>
              </a:rPr>
              <a:t>8</a:t>
            </a:r>
            <a:r>
              <a:rPr lang="cs-CZ" sz="2200">
                <a:latin typeface="Monotype Corsiva" pitchFamily="66" charset="0"/>
                <a:cs typeface="Times New Roman" pitchFamily="18" charset="0"/>
              </a:rPr>
              <a:t>. ročník základní školy. </a:t>
            </a:r>
            <a:r>
              <a:rPr lang="cs-CZ" sz="2200">
                <a:latin typeface="Times New Roman" pitchFamily="18" charset="0"/>
                <a:cs typeface="Times New Roman" pitchFamily="18" charset="0"/>
              </a:rPr>
              <a:t>Praha: Jinan, 2000. </a:t>
            </a:r>
          </a:p>
          <a:p>
            <a:pPr marL="342900" indent="-342900" eaLnBrk="0" hangingPunct="0">
              <a:spcBef>
                <a:spcPct val="20000"/>
              </a:spcBef>
              <a:buClr>
                <a:schemeClr val="accent1"/>
              </a:buClr>
              <a:buSzPct val="70000"/>
              <a:buFont typeface="Wingdings" pitchFamily="2" charset="2"/>
              <a:buChar char="§"/>
            </a:pPr>
            <a:r>
              <a:rPr lang="cs-CZ" sz="2200">
                <a:latin typeface="Times New Roman" pitchFamily="18" charset="0"/>
                <a:cs typeface="Times New Roman" pitchFamily="18" charset="0"/>
              </a:rPr>
              <a:t>JIŘÍ FRONĚK. </a:t>
            </a:r>
            <a:r>
              <a:rPr lang="cs-CZ" sz="2200" i="1">
                <a:latin typeface="Times New Roman" pitchFamily="18" charset="0"/>
                <a:cs typeface="Times New Roman" pitchFamily="18" charset="0"/>
              </a:rPr>
              <a:t>Lidské tělo</a:t>
            </a:r>
            <a:r>
              <a:rPr lang="cs-CZ" sz="2200">
                <a:latin typeface="Times New Roman" pitchFamily="18" charset="0"/>
                <a:cs typeface="Times New Roman" pitchFamily="18" charset="0"/>
              </a:rPr>
              <a:t>. Praha: Blug, 1999. ISBN 80-85635-97-6</a:t>
            </a:r>
          </a:p>
          <a:p>
            <a:pPr marL="342900" indent="-342900" eaLnBrk="0" hangingPunct="0">
              <a:spcBef>
                <a:spcPct val="20000"/>
              </a:spcBef>
              <a:buClr>
                <a:schemeClr val="accent1"/>
              </a:buClr>
              <a:buSzPct val="70000"/>
              <a:buFont typeface="Wingdings" pitchFamily="2" charset="2"/>
              <a:buChar char="§"/>
            </a:pPr>
            <a:r>
              <a:rPr lang="cs-CZ" sz="2200">
                <a:latin typeface="Times New Roman" pitchFamily="18" charset="0"/>
                <a:cs typeface="Times New Roman" pitchFamily="18" charset="0"/>
              </a:rPr>
              <a:t>Zdroje : Vlastní tvorba</a:t>
            </a:r>
          </a:p>
          <a:p>
            <a:pPr marL="342900" indent="-342900" eaLnBrk="0" hangingPunct="0">
              <a:spcBef>
                <a:spcPct val="20000"/>
              </a:spcBef>
              <a:buClr>
                <a:schemeClr val="accent1"/>
              </a:buClr>
              <a:buSzPct val="70000"/>
              <a:buFont typeface="Wingdings" pitchFamily="2" charset="2"/>
              <a:buChar char="§"/>
            </a:pPr>
            <a:r>
              <a:rPr lang="cs-CZ" sz="2200">
                <a:latin typeface="Times New Roman" pitchFamily="18" charset="0"/>
                <a:cs typeface="Times New Roman" pitchFamily="18" charset="0"/>
              </a:rPr>
              <a:t>www. office.microsoft.com</a:t>
            </a:r>
          </a:p>
          <a:p>
            <a:pPr marL="342900" indent="-342900" eaLnBrk="0" hangingPunct="0">
              <a:spcBef>
                <a:spcPct val="20000"/>
              </a:spcBef>
              <a:buClr>
                <a:schemeClr val="accent1"/>
              </a:buClr>
              <a:buSzPct val="70000"/>
              <a:buFont typeface="Wingdings" pitchFamily="2" charset="2"/>
              <a:buChar char="§"/>
            </a:pPr>
            <a:endParaRPr lang="cs-CZ" sz="220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651</TotalTime>
  <Words>493</Words>
  <Application>Microsoft Office PowerPoint</Application>
  <PresentationFormat>Předvádění na obrazovce (4:3)</PresentationFormat>
  <Paragraphs>83</Paragraphs>
  <Slides>15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21" baseType="lpstr">
      <vt:lpstr>Calibri</vt:lpstr>
      <vt:lpstr>Arial</vt:lpstr>
      <vt:lpstr>Times New Roman</vt:lpstr>
      <vt:lpstr>Wingdings</vt:lpstr>
      <vt:lpstr>Monotype Corsiva</vt:lpstr>
      <vt:lpstr>Motiv sady Office</vt:lpstr>
      <vt:lpstr>Snímek 1</vt:lpstr>
      <vt:lpstr>Stavba kostí a spojení kostí</vt:lpstr>
      <vt:lpstr>Kostní tkáň a kost</vt:lpstr>
      <vt:lpstr>Tvar kosti</vt:lpstr>
      <vt:lpstr>Stavba kosti</vt:lpstr>
      <vt:lpstr>Stavba kosti</vt:lpstr>
      <vt:lpstr>Stavba kosti</vt:lpstr>
      <vt:lpstr>Spojení kostí</vt:lpstr>
      <vt:lpstr>Spojení kostí</vt:lpstr>
      <vt:lpstr>Kloub</vt:lpstr>
      <vt:lpstr>Snímek 11</vt:lpstr>
      <vt:lpstr>Otázky</vt:lpstr>
      <vt:lpstr>Odpovědi</vt:lpstr>
      <vt:lpstr>Anotace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Stavba kostí a spojení kostí</dc:title>
  <dc:creator>Jarda</dc:creator>
  <cp:lastModifiedBy>Maminka</cp:lastModifiedBy>
  <cp:revision>65</cp:revision>
  <dcterms:created xsi:type="dcterms:W3CDTF">2011-12-12T07:34:53Z</dcterms:created>
  <dcterms:modified xsi:type="dcterms:W3CDTF">2012-03-05T17:04:30Z</dcterms:modified>
</cp:coreProperties>
</file>