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0" r:id="rId2"/>
    <p:sldId id="257" r:id="rId3"/>
    <p:sldId id="258" r:id="rId4"/>
    <p:sldId id="261" r:id="rId5"/>
    <p:sldId id="270" r:id="rId6"/>
    <p:sldId id="266" r:id="rId7"/>
    <p:sldId id="265" r:id="rId8"/>
    <p:sldId id="269" r:id="rId9"/>
    <p:sldId id="267" r:id="rId10"/>
    <p:sldId id="262" r:id="rId11"/>
    <p:sldId id="268" r:id="rId12"/>
    <p:sldId id="263" r:id="rId13"/>
    <p:sldId id="264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6" y="-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VY_32_INOVACE_19_VLASTIVĚDA 5.ROČNÍK_SEVERNÍ MORAVA  - POVRCH A PODNEBÍ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5.ROČNÍK_SEVERNÍ MORAVA  - POVRCH A PODNEBÍ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011BF0D4-48BE-4E06-9441-5DFC68A782E7}">
      <dgm:prSet/>
      <dgm:spPr/>
      <dgm:t>
        <a:bodyPr/>
        <a:lstStyle/>
        <a:p>
          <a:pPr algn="l" rtl="0"/>
          <a:r>
            <a:rPr lang="cs-CZ" dirty="0" smtClean="0"/>
            <a:t>Vytvořeno: prosinec 2011</a:t>
          </a:r>
          <a:endParaRPr lang="cs-CZ" dirty="0"/>
        </a:p>
      </dgm:t>
    </dgm:pt>
    <dgm:pt modelId="{7C93CB38-3814-4F2B-95BE-909119EE6F0C}" type="parTrans" cxnId="{4F4AEEA7-4634-4E6C-9F05-6056296862A0}">
      <dgm:prSet/>
      <dgm:spPr/>
      <dgm:t>
        <a:bodyPr/>
        <a:lstStyle/>
        <a:p>
          <a:pPr algn="l"/>
          <a:endParaRPr lang="cs-CZ"/>
        </a:p>
      </dgm:t>
    </dgm:pt>
    <dgm:pt modelId="{61ECB675-DF5D-4081-B3AE-798F4518BCE8}" type="sibTrans" cxnId="{4F4AEEA7-4634-4E6C-9F05-6056296862A0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A833D9FC-4998-4A6D-8982-974E15EA558A}" type="pres">
      <dgm:prSet presAssocID="{011BF0D4-48BE-4E06-9441-5DFC68A782E7}" presName="vertSpace5" presStyleLbl="node1" presStyleIdx="3" presStyleCnt="6"/>
      <dgm:spPr/>
      <dgm:t>
        <a:bodyPr/>
        <a:lstStyle/>
        <a:p>
          <a:endParaRPr lang="cs-CZ"/>
        </a:p>
      </dgm:t>
    </dgm:pt>
    <dgm:pt modelId="{B62FEC62-5EFE-4BAC-9B7B-9C7A07708849}" type="pres">
      <dgm:prSet presAssocID="{011BF0D4-48BE-4E06-9441-5DFC68A782E7}" presName="circle5" presStyleLbl="node1" presStyleIdx="4" presStyleCnt="6"/>
      <dgm:spPr/>
      <dgm:t>
        <a:bodyPr/>
        <a:lstStyle/>
        <a:p>
          <a:endParaRPr lang="cs-CZ"/>
        </a:p>
      </dgm:t>
    </dgm:pt>
    <dgm:pt modelId="{1EF0E3E7-9314-419D-8051-1E3916D32F2C}" type="pres">
      <dgm:prSet presAssocID="{011BF0D4-48BE-4E06-9441-5DFC68A782E7}" presName="rect5" presStyleLbl="alignAcc1" presStyleIdx="4" presStyleCnt="6"/>
      <dgm:spPr/>
      <dgm:t>
        <a:bodyPr/>
        <a:lstStyle/>
        <a:p>
          <a:endParaRPr lang="cs-CZ"/>
        </a:p>
      </dgm:t>
    </dgm:pt>
    <dgm:pt modelId="{828AB8D3-BE82-4DDF-8499-686F0692BF7C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A06969CE-6A68-453E-AD38-5D18D13D927C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5D73C8B1-1D8D-43F8-9B6D-02313151B35D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E0F4C6-86A7-4422-A291-3E021DED6A94}" type="pres">
      <dgm:prSet presAssocID="{011BF0D4-48BE-4E06-9441-5DFC68A782E7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26AF6F-169A-44AA-B0E3-E4FDFB7BFB10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6AC9907-0EF3-4A7F-A6A7-AD37B88ABB6F}" type="presOf" srcId="{D8197B8C-B260-4A16-BDF4-0947B075E274}" destId="{25B08C86-7E15-44DC-BE7F-FFB55DD49D12}" srcOrd="0" destOrd="0" presId="urn:microsoft.com/office/officeart/2005/8/layout/target3"/>
    <dgm:cxn modelId="{9AD52B79-F268-4819-9B33-247A893AE93B}" type="presOf" srcId="{011BF0D4-48BE-4E06-9441-5DFC68A782E7}" destId="{46E0F4C6-86A7-4422-A291-3E021DED6A94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063FC34-60F9-4D29-9086-1B5AF60B3F25}" type="presOf" srcId="{D8197B8C-B260-4A16-BDF4-0947B075E274}" destId="{5A5FFA88-C948-4069-8E93-59FA12366E83}" srcOrd="1" destOrd="0" presId="urn:microsoft.com/office/officeart/2005/8/layout/target3"/>
    <dgm:cxn modelId="{AE4E0F8C-7E99-4638-8B7C-9C36F6C29B66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7C5B2711-9473-440F-915E-B434E7BA50CD}" type="presOf" srcId="{D1D4F407-5343-4D3F-B5B9-D407B03CAEB4}" destId="{AED2198E-93D5-4001-81B4-73124B309672}" srcOrd="1" destOrd="0" presId="urn:microsoft.com/office/officeart/2005/8/layout/target3"/>
    <dgm:cxn modelId="{6234B71A-FBE0-4C5D-8848-9CE53AC6A74F}" type="presOf" srcId="{4C35D32F-0EAB-4CD7-82EE-45574DC2A586}" destId="{5D73C8B1-1D8D-43F8-9B6D-02313151B35D}" srcOrd="0" destOrd="0" presId="urn:microsoft.com/office/officeart/2005/8/layout/target3"/>
    <dgm:cxn modelId="{41DB81B4-9C89-44B3-924E-F41262BC4009}" type="presOf" srcId="{B651F6E3-6281-48DB-9319-2AEAFDAE7572}" destId="{619D679B-A015-4ECF-8348-D1034C574F40}" srcOrd="0" destOrd="0" presId="urn:microsoft.com/office/officeart/2005/8/layout/target3"/>
    <dgm:cxn modelId="{E970799A-1F43-42B6-9CFA-0EF9CC3AE851}" type="presOf" srcId="{B651F6E3-6281-48DB-9319-2AEAFDAE7572}" destId="{6BB5E863-4638-4E1D-BFDE-399D028AC4ED}" srcOrd="1" destOrd="0" presId="urn:microsoft.com/office/officeart/2005/8/layout/target3"/>
    <dgm:cxn modelId="{4F4AEEA7-4634-4E6C-9F05-6056296862A0}" srcId="{757F3AB3-0718-4624-B441-E567A8F0AB56}" destId="{011BF0D4-48BE-4E06-9441-5DFC68A782E7}" srcOrd="4" destOrd="0" parTransId="{7C93CB38-3814-4F2B-95BE-909119EE6F0C}" sibTransId="{61ECB675-DF5D-4081-B3AE-798F4518BCE8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6D82378-ECBC-4759-8B55-2ECE83421127}" type="presOf" srcId="{D1B46980-6531-4606-95E6-44980827E919}" destId="{2BE915AB-18AA-4053-B92C-3BFC9ED204BB}" srcOrd="1" destOrd="0" presId="urn:microsoft.com/office/officeart/2005/8/layout/target3"/>
    <dgm:cxn modelId="{45EE0EEF-C1CA-4C4E-ADB8-BDA5988B02D3}" type="presOf" srcId="{D1B46980-6531-4606-95E6-44980827E919}" destId="{6140AFEC-043D-4C43-A2F9-D0F5331DF3A3}" srcOrd="0" destOrd="0" presId="urn:microsoft.com/office/officeart/2005/8/layout/target3"/>
    <dgm:cxn modelId="{2D6F77DD-7A1D-460F-B093-40216E777F03}" type="presOf" srcId="{D1D4F407-5343-4D3F-B5B9-D407B03CAEB4}" destId="{D005CE8C-CC26-4C3E-AC11-E15060ECD759}" srcOrd="0" destOrd="0" presId="urn:microsoft.com/office/officeart/2005/8/layout/target3"/>
    <dgm:cxn modelId="{57C820AA-1B79-428F-AA97-E6F6D36A9048}" type="presOf" srcId="{4C35D32F-0EAB-4CD7-82EE-45574DC2A586}" destId="{D126AF6F-169A-44AA-B0E3-E4FDFB7BFB10}" srcOrd="1" destOrd="0" presId="urn:microsoft.com/office/officeart/2005/8/layout/target3"/>
    <dgm:cxn modelId="{9BF64B7C-9775-45CC-9B57-F88F66E0B598}" type="presOf" srcId="{011BF0D4-48BE-4E06-9441-5DFC68A782E7}" destId="{1EF0E3E7-9314-419D-8051-1E3916D32F2C}" srcOrd="0" destOrd="0" presId="urn:microsoft.com/office/officeart/2005/8/layout/target3"/>
    <dgm:cxn modelId="{7BE44C81-135D-43F5-AB27-D351DD78A2D1}" type="presParOf" srcId="{333A1088-737F-45CB-B68E-254E46348037}" destId="{F5ABB229-8D3B-4694-996A-96F23CF14429}" srcOrd="0" destOrd="0" presId="urn:microsoft.com/office/officeart/2005/8/layout/target3"/>
    <dgm:cxn modelId="{4357D69C-7730-434C-8C0E-D29BE4536C06}" type="presParOf" srcId="{333A1088-737F-45CB-B68E-254E46348037}" destId="{F41139FD-01EE-4571-8B17-4FB00FC51163}" srcOrd="1" destOrd="0" presId="urn:microsoft.com/office/officeart/2005/8/layout/target3"/>
    <dgm:cxn modelId="{7499D22F-8C73-4F4D-8D0E-0DEECE323627}" type="presParOf" srcId="{333A1088-737F-45CB-B68E-254E46348037}" destId="{D005CE8C-CC26-4C3E-AC11-E15060ECD759}" srcOrd="2" destOrd="0" presId="urn:microsoft.com/office/officeart/2005/8/layout/target3"/>
    <dgm:cxn modelId="{3F6DBDE8-6FAD-4FEE-8DF5-EB367B7AE358}" type="presParOf" srcId="{333A1088-737F-45CB-B68E-254E46348037}" destId="{2C702D82-9B77-49B7-9568-BB8EB47C3372}" srcOrd="3" destOrd="0" presId="urn:microsoft.com/office/officeart/2005/8/layout/target3"/>
    <dgm:cxn modelId="{FF50CB6D-D89E-48B1-AC6E-A1342520C658}" type="presParOf" srcId="{333A1088-737F-45CB-B68E-254E46348037}" destId="{A52A0455-90FF-4808-ABD0-F02540D31D5A}" srcOrd="4" destOrd="0" presId="urn:microsoft.com/office/officeart/2005/8/layout/target3"/>
    <dgm:cxn modelId="{F0ED58CE-AD0E-42D5-8997-54FF6E958C3E}" type="presParOf" srcId="{333A1088-737F-45CB-B68E-254E46348037}" destId="{6140AFEC-043D-4C43-A2F9-D0F5331DF3A3}" srcOrd="5" destOrd="0" presId="urn:microsoft.com/office/officeart/2005/8/layout/target3"/>
    <dgm:cxn modelId="{10BE4D5C-1DD3-4219-8373-02CDFC9D1D1B}" type="presParOf" srcId="{333A1088-737F-45CB-B68E-254E46348037}" destId="{9358AC05-5D7D-4327-9F80-1AD486AEA664}" srcOrd="6" destOrd="0" presId="urn:microsoft.com/office/officeart/2005/8/layout/target3"/>
    <dgm:cxn modelId="{E773EB04-0D18-44C3-92DF-AF0293B07F00}" type="presParOf" srcId="{333A1088-737F-45CB-B68E-254E46348037}" destId="{313FC574-E1CD-4FB4-B054-0B805CE0447D}" srcOrd="7" destOrd="0" presId="urn:microsoft.com/office/officeart/2005/8/layout/target3"/>
    <dgm:cxn modelId="{0DB244F6-7A6C-40AF-8B61-48C9A615B5D7}" type="presParOf" srcId="{333A1088-737F-45CB-B68E-254E46348037}" destId="{619D679B-A015-4ECF-8348-D1034C574F40}" srcOrd="8" destOrd="0" presId="urn:microsoft.com/office/officeart/2005/8/layout/target3"/>
    <dgm:cxn modelId="{BE898E2B-6D30-4333-9E11-5F493403F61F}" type="presParOf" srcId="{333A1088-737F-45CB-B68E-254E46348037}" destId="{322283A8-4A27-4CDA-BAE3-F381106A9174}" srcOrd="9" destOrd="0" presId="urn:microsoft.com/office/officeart/2005/8/layout/target3"/>
    <dgm:cxn modelId="{52E0BC0F-3CE4-4A7A-8651-F26CC1CD168C}" type="presParOf" srcId="{333A1088-737F-45CB-B68E-254E46348037}" destId="{FFC9F71D-1B4F-4AD9-A4A6-86ADEFC8AF5C}" srcOrd="10" destOrd="0" presId="urn:microsoft.com/office/officeart/2005/8/layout/target3"/>
    <dgm:cxn modelId="{8505504B-FD28-40AD-A264-088AB8F727B3}" type="presParOf" srcId="{333A1088-737F-45CB-B68E-254E46348037}" destId="{25B08C86-7E15-44DC-BE7F-FFB55DD49D12}" srcOrd="11" destOrd="0" presId="urn:microsoft.com/office/officeart/2005/8/layout/target3"/>
    <dgm:cxn modelId="{D2E54657-AA24-4DF4-9106-BB43AB861413}" type="presParOf" srcId="{333A1088-737F-45CB-B68E-254E46348037}" destId="{A833D9FC-4998-4A6D-8982-974E15EA558A}" srcOrd="12" destOrd="0" presId="urn:microsoft.com/office/officeart/2005/8/layout/target3"/>
    <dgm:cxn modelId="{9F7E637D-9150-4481-A093-7172ADF053C6}" type="presParOf" srcId="{333A1088-737F-45CB-B68E-254E46348037}" destId="{B62FEC62-5EFE-4BAC-9B7B-9C7A07708849}" srcOrd="13" destOrd="0" presId="urn:microsoft.com/office/officeart/2005/8/layout/target3"/>
    <dgm:cxn modelId="{9A6B1BF1-68E7-4804-8C9F-22E1C047959C}" type="presParOf" srcId="{333A1088-737F-45CB-B68E-254E46348037}" destId="{1EF0E3E7-9314-419D-8051-1E3916D32F2C}" srcOrd="14" destOrd="0" presId="urn:microsoft.com/office/officeart/2005/8/layout/target3"/>
    <dgm:cxn modelId="{8CEF9127-E2F4-4C90-A404-8A6F09678821}" type="presParOf" srcId="{333A1088-737F-45CB-B68E-254E46348037}" destId="{828AB8D3-BE82-4DDF-8499-686F0692BF7C}" srcOrd="15" destOrd="0" presId="urn:microsoft.com/office/officeart/2005/8/layout/target3"/>
    <dgm:cxn modelId="{CF6E9D72-3CB1-41B8-B44F-54BBD09F6FA8}" type="presParOf" srcId="{333A1088-737F-45CB-B68E-254E46348037}" destId="{A06969CE-6A68-453E-AD38-5D18D13D927C}" srcOrd="16" destOrd="0" presId="urn:microsoft.com/office/officeart/2005/8/layout/target3"/>
    <dgm:cxn modelId="{CF6AD5C5-733E-4473-BC50-881CE1761162}" type="presParOf" srcId="{333A1088-737F-45CB-B68E-254E46348037}" destId="{5D73C8B1-1D8D-43F8-9B6D-02313151B35D}" srcOrd="17" destOrd="0" presId="urn:microsoft.com/office/officeart/2005/8/layout/target3"/>
    <dgm:cxn modelId="{B88AE12F-3032-4543-967F-0875A3F75B21}" type="presParOf" srcId="{333A1088-737F-45CB-B68E-254E46348037}" destId="{AED2198E-93D5-4001-81B4-73124B309672}" srcOrd="18" destOrd="0" presId="urn:microsoft.com/office/officeart/2005/8/layout/target3"/>
    <dgm:cxn modelId="{F84F89E3-CF87-46BE-8951-4A5FA53FA687}" type="presParOf" srcId="{333A1088-737F-45CB-B68E-254E46348037}" destId="{2BE915AB-18AA-4053-B92C-3BFC9ED204BB}" srcOrd="19" destOrd="0" presId="urn:microsoft.com/office/officeart/2005/8/layout/target3"/>
    <dgm:cxn modelId="{229E23D3-CB52-4B40-8B42-1E9440A701AC}" type="presParOf" srcId="{333A1088-737F-45CB-B68E-254E46348037}" destId="{6BB5E863-4638-4E1D-BFDE-399D028AC4ED}" srcOrd="20" destOrd="0" presId="urn:microsoft.com/office/officeart/2005/8/layout/target3"/>
    <dgm:cxn modelId="{269857D2-90BA-4F7B-9287-531D9F740133}" type="presParOf" srcId="{333A1088-737F-45CB-B68E-254E46348037}" destId="{5A5FFA88-C948-4069-8E93-59FA12366E83}" srcOrd="21" destOrd="0" presId="urn:microsoft.com/office/officeart/2005/8/layout/target3"/>
    <dgm:cxn modelId="{EB64C0E0-C36A-40F2-A15B-1F9AD868ED01}" type="presParOf" srcId="{333A1088-737F-45CB-B68E-254E46348037}" destId="{46E0F4C6-86A7-4422-A291-3E021DED6A94}" srcOrd="22" destOrd="0" presId="urn:microsoft.com/office/officeart/2005/8/layout/target3"/>
    <dgm:cxn modelId="{11FCE7C7-0490-4471-BE27-A43235032478}" type="presParOf" srcId="{333A1088-737F-45CB-B68E-254E46348037}" destId="{D126AF6F-169A-44AA-B0E3-E4FDFB7BFB1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ZŠ Týnec nad Labem</a:t>
          </a:r>
          <a:endParaRPr lang="cs-CZ" sz="9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AUTOR: Alena Darebná</a:t>
          </a:r>
          <a:endParaRPr lang="cs-CZ" sz="9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VY_32_INOVACE_19_VLASTIVĚDA 5.ROČNÍK_SEVERNÍ MORAVA  - POVRCH A PODNEBÍ</a:t>
          </a:r>
          <a:endParaRPr lang="cs-CZ" sz="9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Téma: 5.ROČNÍK_SEVERNÍ MORAVA  - POVRCH A PODNEBÍ</a:t>
          </a:r>
          <a:endParaRPr lang="cs-CZ" sz="900" kern="1200" dirty="0"/>
        </a:p>
      </dsp:txBody>
      <dsp:txXfrm>
        <a:off x="1273857" y="955392"/>
        <a:ext cx="5350878" cy="318465"/>
      </dsp:txXfrm>
    </dsp:sp>
    <dsp:sp modelId="{B62FEC62-5EFE-4BAC-9B7B-9C7A07708849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EF0E3E7-9314-419D-8051-1E3916D32F2C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Vytvořeno: prosinec 2011</a:t>
          </a:r>
          <a:endParaRPr lang="cs-CZ" sz="900" kern="1200" dirty="0"/>
        </a:p>
      </dsp:txBody>
      <dsp:txXfrm>
        <a:off x="1273857" y="1273857"/>
        <a:ext cx="5350878" cy="318465"/>
      </dsp:txXfrm>
    </dsp:sp>
    <dsp:sp modelId="{A06969CE-6A68-453E-AD38-5D18D13D927C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D73C8B1-1D8D-43F8-9B6D-02313151B35D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CZ.1.07/1.4.00/21.1921</a:t>
          </a:r>
          <a:endParaRPr lang="cs-CZ" sz="9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C27C63-98C0-4D4A-B27F-4F285A55AF0F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26808E-D147-4AC5-9C06-1ABA9EF578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D41742-D521-4C14-8116-894FF117DFCD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CF353-7F72-4EB3-A1FE-9EC31FA8C3CA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5F55CC2-8686-4C96-B922-5DEF68AB30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CF353-7F72-4EB3-A1FE-9EC31FA8C3CA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5F55CC2-8686-4C96-B922-5DEF68AB30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CF353-7F72-4EB3-A1FE-9EC31FA8C3CA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55CC2-8686-4C96-B922-5DEF68AB30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CF353-7F72-4EB3-A1FE-9EC31FA8C3CA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55CC2-8686-4C96-B922-5DEF68AB30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CF353-7F72-4EB3-A1FE-9EC31FA8C3CA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5F55CC2-8686-4C96-B922-5DEF68AB30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CF353-7F72-4EB3-A1FE-9EC31FA8C3CA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55CC2-8686-4C96-B922-5DEF68AB30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CF353-7F72-4EB3-A1FE-9EC31FA8C3CA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55CC2-8686-4C96-B922-5DEF68AB30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CF353-7F72-4EB3-A1FE-9EC31FA8C3CA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55CC2-8686-4C96-B922-5DEF68AB30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CF353-7F72-4EB3-A1FE-9EC31FA8C3CA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55CC2-8686-4C96-B922-5DEF68AB30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CF353-7F72-4EB3-A1FE-9EC31FA8C3CA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55CC2-8686-4C96-B922-5DEF68AB30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CF353-7F72-4EB3-A1FE-9EC31FA8C3CA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55CC2-8686-4C96-B922-5DEF68AB30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FACF353-7F72-4EB3-A1FE-9EC31FA8C3CA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5F55CC2-8686-4C96-B922-5DEF68AB30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emepis.com/images/mapycr/krajecr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jeseniky.com/foto/fotogalerie/letecka_fotografie_praded_01.jpg" TargetMode="External"/><Relationship Id="rId2" Type="http://schemas.openxmlformats.org/officeDocument/2006/relationships/hyperlink" Target="http://www.turistik.cz/cz/kraje/kategorie/krajina/prirodni-zajimavosti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8/8f/Lysa_hora_vrchol.jpg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ealit.cz/files/imagecache/dust_filerenderer_big/files/upload/story_online/p_e_erp_vac__elektr_rna_dlouh__str_n__4dff07282d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je určena žákům 5.tříd.</a:t>
            </a:r>
          </a:p>
          <a:p>
            <a:r>
              <a:rPr lang="cs-CZ" dirty="0" smtClean="0"/>
              <a:t>Seznámí je se základními údaji o </a:t>
            </a:r>
            <a:r>
              <a:rPr lang="cs-CZ" b="1" dirty="0" smtClean="0"/>
              <a:t>severní Moravě – povrchem a podnebím.</a:t>
            </a:r>
          </a:p>
          <a:p>
            <a:r>
              <a:rPr lang="cs-CZ" dirty="0" smtClean="0"/>
              <a:t>Prezentace je obohacena o aktuální informace z internetových zdrojů.</a:t>
            </a:r>
          </a:p>
          <a:p>
            <a:r>
              <a:rPr lang="cs-CZ" dirty="0" smtClean="0"/>
              <a:t>Prezentace je zpracována jako doplňkový materiál k učebnici Vlastivědy – Putování po České republice (Alter)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Mapa ČR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hlinkClick r:id="rId2"/>
              </a:rPr>
              <a:t>přírodní zajímavosti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Na severozápadě – </a:t>
            </a:r>
            <a:r>
              <a:rPr lang="cs-CZ" b="1" dirty="0" smtClean="0"/>
              <a:t>Hrubý Jeseník </a:t>
            </a:r>
            <a:r>
              <a:rPr lang="cs-CZ" dirty="0" smtClean="0"/>
              <a:t>(</a:t>
            </a:r>
            <a:r>
              <a:rPr lang="cs-CZ" i="1" dirty="0" smtClean="0">
                <a:solidFill>
                  <a:srgbClr val="00B050"/>
                </a:solidFill>
                <a:hlinkClick r:id="rId3"/>
              </a:rPr>
              <a:t>Praděd</a:t>
            </a:r>
            <a:r>
              <a:rPr lang="cs-CZ" dirty="0" smtClean="0"/>
              <a:t>)</a:t>
            </a:r>
          </a:p>
          <a:p>
            <a:r>
              <a:rPr lang="cs-CZ" dirty="0" smtClean="0"/>
              <a:t>Na severovýchodě – </a:t>
            </a:r>
            <a:r>
              <a:rPr lang="cs-CZ" b="1" dirty="0" smtClean="0"/>
              <a:t>Moravskoslezské Beskydy </a:t>
            </a:r>
            <a:r>
              <a:rPr lang="cs-CZ" dirty="0" smtClean="0"/>
              <a:t>(</a:t>
            </a:r>
            <a:r>
              <a:rPr lang="cs-CZ" i="1" dirty="0" smtClean="0">
                <a:solidFill>
                  <a:srgbClr val="FF0000"/>
                </a:solidFill>
                <a:hlinkClick r:id="rId4"/>
              </a:rPr>
              <a:t>Lysá hora</a:t>
            </a:r>
            <a:r>
              <a:rPr lang="cs-CZ" dirty="0" smtClean="0"/>
              <a:t>)- Radhošť a </a:t>
            </a:r>
            <a:r>
              <a:rPr lang="cs-CZ" dirty="0" err="1" smtClean="0"/>
              <a:t>Pustevny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Mezi pohořími leží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Moravská brána </a:t>
            </a:r>
            <a:r>
              <a:rPr lang="cs-CZ" dirty="0" smtClean="0"/>
              <a:t>– nížina</a:t>
            </a:r>
          </a:p>
          <a:p>
            <a:pPr>
              <a:buNone/>
            </a:pPr>
            <a:r>
              <a:rPr lang="cs-CZ" dirty="0" smtClean="0"/>
              <a:t>	(tudy vede důležitá cesta do Ostravy)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4644008" y="1556792"/>
            <a:ext cx="914400" cy="914400"/>
            <a:chOff x="4499992" y="3140968"/>
            <a:chExt cx="914400" cy="914400"/>
          </a:xfrm>
        </p:grpSpPr>
        <p:sp>
          <p:nvSpPr>
            <p:cNvPr id="5" name="Pěticípá hvězda 4"/>
            <p:cNvSpPr/>
            <p:nvPr/>
          </p:nvSpPr>
          <p:spPr>
            <a:xfrm rot="19182432">
              <a:off x="4499992" y="3140968"/>
              <a:ext cx="914400" cy="914400"/>
            </a:xfrm>
            <a:prstGeom prst="star5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Pěticípá hvězda 5"/>
            <p:cNvSpPr/>
            <p:nvPr/>
          </p:nvSpPr>
          <p:spPr>
            <a:xfrm>
              <a:off x="4499992" y="3140968"/>
              <a:ext cx="914400" cy="914400"/>
            </a:xfrm>
            <a:prstGeom prst="star5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lačítko akce: Informace 6">
              <a:hlinkClick r:id="" action="ppaction://noaction" highlightClick="1"/>
            </p:cNvPr>
            <p:cNvSpPr/>
            <p:nvPr/>
          </p:nvSpPr>
          <p:spPr>
            <a:xfrm>
              <a:off x="4788024" y="3501008"/>
              <a:ext cx="360040" cy="360040"/>
            </a:xfrm>
            <a:prstGeom prst="actionButtonInformation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Hrubý </a:t>
            </a:r>
            <a:r>
              <a:rPr lang="cs-CZ" dirty="0" err="1" smtClean="0">
                <a:solidFill>
                  <a:srgbClr val="C00000"/>
                </a:solidFill>
              </a:rPr>
              <a:t>jeseník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– </a:t>
            </a:r>
            <a:r>
              <a:rPr lang="cs-CZ" dirty="0" err="1" smtClean="0"/>
              <a:t>Nýznerovské</a:t>
            </a:r>
            <a:r>
              <a:rPr lang="cs-CZ" dirty="0" smtClean="0"/>
              <a:t> </a:t>
            </a:r>
            <a:r>
              <a:rPr lang="cs-CZ" dirty="0" smtClean="0"/>
              <a:t>vodopády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50964" y="1554163"/>
            <a:ext cx="3394472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Moravská brána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b="10846"/>
          <a:stretch>
            <a:fillRect/>
          </a:stretch>
        </p:blipFill>
        <p:spPr bwMode="auto">
          <a:xfrm>
            <a:off x="1475656" y="1628800"/>
            <a:ext cx="6680761" cy="4467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Moravskoslezské </a:t>
            </a:r>
            <a:r>
              <a:rPr lang="cs-CZ" dirty="0" err="1" smtClean="0"/>
              <a:t>beskydy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123728" y="5877272"/>
            <a:ext cx="5544616" cy="6926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 pozadí Lysá hora</a:t>
            </a:r>
            <a:endParaRPr lang="cs-CZ" sz="2800" dirty="0"/>
          </a:p>
        </p:txBody>
      </p:sp>
      <p:pic>
        <p:nvPicPr>
          <p:cNvPr id="102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b="23574"/>
          <a:stretch>
            <a:fillRect/>
          </a:stretch>
        </p:blipFill>
        <p:spPr bwMode="auto">
          <a:xfrm>
            <a:off x="683568" y="1340768"/>
            <a:ext cx="7667749" cy="43951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Moravskoslezské </a:t>
            </a:r>
            <a:r>
              <a:rPr lang="cs-CZ" dirty="0" err="1" smtClean="0"/>
              <a:t>beskydy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Ostravská pánev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Alena\AppData\Local\Microsoft\Windows\Temporary Internet Files\Content.IE5\XFZ2XDBR\MP900411667[1].jpg"/>
          <p:cNvPicPr>
            <a:picLocks noChangeAspect="1" noChangeArrowheads="1"/>
          </p:cNvPicPr>
          <p:nvPr/>
        </p:nvPicPr>
        <p:blipFill>
          <a:blip r:embed="rId2" cstate="print"/>
          <a:srcRect t="34320"/>
          <a:stretch>
            <a:fillRect/>
          </a:stretch>
        </p:blipFill>
        <p:spPr bwMode="auto">
          <a:xfrm>
            <a:off x="6156176" y="4941168"/>
            <a:ext cx="2564904" cy="168462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Hornomoravský úval </a:t>
            </a:r>
            <a:r>
              <a:rPr lang="cs-CZ" dirty="0" smtClean="0"/>
              <a:t>při řece </a:t>
            </a:r>
            <a:r>
              <a:rPr lang="cs-CZ" b="1" dirty="0" smtClean="0">
                <a:solidFill>
                  <a:srgbClr val="0070C0"/>
                </a:solidFill>
              </a:rPr>
              <a:t>Moravě</a:t>
            </a:r>
            <a:r>
              <a:rPr lang="cs-CZ" dirty="0" smtClean="0"/>
              <a:t> – má mírně teplé podnebí a úrodnou půdu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Nejúrodnější </a:t>
            </a:r>
            <a:r>
              <a:rPr lang="cs-CZ" dirty="0" smtClean="0"/>
              <a:t>oblast celé republiky – </a:t>
            </a:r>
            <a:r>
              <a:rPr lang="cs-CZ" b="1" dirty="0" smtClean="0">
                <a:solidFill>
                  <a:srgbClr val="C00000"/>
                </a:solidFill>
              </a:rPr>
              <a:t>Haná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C00000"/>
                </a:solidFill>
              </a:rPr>
              <a:t>pěstuje se zde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/>
              <a:t>		pšenice, sladovnický ječmen, cukrová řepa, zelenina, ovoce a chmel</a:t>
            </a:r>
            <a:endParaRPr lang="cs-CZ" dirty="0"/>
          </a:p>
        </p:txBody>
      </p:sp>
      <p:pic>
        <p:nvPicPr>
          <p:cNvPr id="1026" name="Picture 2" descr="C:\Users\Alena\AppData\Local\Microsoft\Windows\Temporary Internet Files\Content.IE5\2XFT1USF\MC9000363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5373216"/>
            <a:ext cx="877977" cy="1368152"/>
          </a:xfrm>
          <a:prstGeom prst="rect">
            <a:avLst/>
          </a:prstGeom>
          <a:noFill/>
        </p:spPr>
      </p:pic>
      <p:pic>
        <p:nvPicPr>
          <p:cNvPr id="1027" name="Picture 3" descr="C:\Users\Alena\AppData\Local\Microsoft\Windows\Temporary Internet Files\Content.IE5\A9ZSFYU1\MC90033131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5445224"/>
            <a:ext cx="1352117" cy="1080120"/>
          </a:xfrm>
          <a:prstGeom prst="rect">
            <a:avLst/>
          </a:prstGeom>
          <a:noFill/>
        </p:spPr>
      </p:pic>
      <p:pic>
        <p:nvPicPr>
          <p:cNvPr id="1029" name="Picture 5" descr="C:\Users\Alena\AppData\Local\Microsoft\Windows\Temporary Internet Files\Content.IE5\2XFT1USF\MC90044187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5445224"/>
            <a:ext cx="1226302" cy="10801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Hornomoravský úval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Vodstvo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err="1" smtClean="0"/>
              <a:t>Rozvodí</a:t>
            </a:r>
            <a:r>
              <a:rPr lang="cs-CZ" dirty="0" smtClean="0"/>
              <a:t> mezi úmořím </a:t>
            </a:r>
            <a:r>
              <a:rPr lang="cs-CZ" dirty="0" smtClean="0">
                <a:solidFill>
                  <a:srgbClr val="0070C0"/>
                </a:solidFill>
              </a:rPr>
              <a:t>Baltského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0070C0"/>
                </a:solidFill>
              </a:rPr>
              <a:t>Černého moře</a:t>
            </a:r>
          </a:p>
          <a:p>
            <a:r>
              <a:rPr lang="cs-CZ" b="1" u="sng" dirty="0" smtClean="0">
                <a:solidFill>
                  <a:srgbClr val="0070C0"/>
                </a:solidFill>
              </a:rPr>
              <a:t>Odra</a:t>
            </a:r>
            <a:r>
              <a:rPr lang="cs-CZ" dirty="0" smtClean="0"/>
              <a:t> – pramení v Oderských vrších, odtéká do Polska</a:t>
            </a:r>
          </a:p>
          <a:p>
            <a:r>
              <a:rPr lang="cs-CZ" b="1" u="sng" dirty="0" smtClean="0">
                <a:solidFill>
                  <a:srgbClr val="0070C0"/>
                </a:solidFill>
              </a:rPr>
              <a:t>Morava</a:t>
            </a:r>
            <a:r>
              <a:rPr lang="cs-CZ" dirty="0" smtClean="0"/>
              <a:t> – pramení na severu a teče opačným směrem na jih do </a:t>
            </a:r>
            <a:r>
              <a:rPr lang="cs-CZ" dirty="0" smtClean="0">
                <a:solidFill>
                  <a:srgbClr val="0070C0"/>
                </a:solidFill>
              </a:rPr>
              <a:t>Dunaje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(do Černého moře)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Bečva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–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hlavní přítok horního toku Moravy, pramení v Beskydech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Vodstvo</a:t>
            </a:r>
            <a:r>
              <a:rPr lang="cs-CZ" dirty="0" smtClean="0"/>
              <a:t> a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Podnebí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Velká spotřeba vody v této oblasti (města, průmysl) – vybudování několika </a:t>
            </a:r>
            <a:r>
              <a:rPr lang="cs-CZ" dirty="0" smtClean="0">
                <a:solidFill>
                  <a:srgbClr val="0070C0"/>
                </a:solidFill>
              </a:rPr>
              <a:t>velkých </a:t>
            </a:r>
            <a:r>
              <a:rPr lang="cs-CZ" dirty="0" smtClean="0">
                <a:solidFill>
                  <a:srgbClr val="0070C0"/>
                </a:solidFill>
                <a:hlinkClick r:id="rId2"/>
              </a:rPr>
              <a:t>vodních</a:t>
            </a:r>
            <a:r>
              <a:rPr lang="cs-CZ" dirty="0" smtClean="0">
                <a:solidFill>
                  <a:srgbClr val="0070C0"/>
                </a:solidFill>
              </a:rPr>
              <a:t> nádrží 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Dlouhé stráně </a:t>
            </a:r>
            <a:r>
              <a:rPr lang="cs-CZ" dirty="0" smtClean="0">
                <a:solidFill>
                  <a:schemeClr val="tx1"/>
                </a:solidFill>
              </a:rPr>
              <a:t>(Jeseníky) </a:t>
            </a:r>
            <a:r>
              <a:rPr lang="cs-CZ" dirty="0" smtClean="0"/>
              <a:t>- vodní elektrárna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Podnebí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ve vyšších polohách </a:t>
            </a:r>
            <a:r>
              <a:rPr lang="cs-CZ" dirty="0" smtClean="0"/>
              <a:t>chladnější</a:t>
            </a:r>
          </a:p>
          <a:p>
            <a:pPr>
              <a:buNone/>
            </a:pPr>
            <a:r>
              <a:rPr lang="cs-CZ" dirty="0" smtClean="0"/>
              <a:t>				přibývá srážek a ubývá teplota</a:t>
            </a:r>
          </a:p>
          <a:p>
            <a:pPr>
              <a:buNone/>
            </a:pPr>
            <a:r>
              <a:rPr lang="cs-CZ" dirty="0" smtClean="0"/>
              <a:t>				zimy dlouhé a bohaté na sníh</a:t>
            </a:r>
          </a:p>
          <a:p>
            <a:pPr>
              <a:buNone/>
            </a:pPr>
            <a:r>
              <a:rPr lang="cs-CZ" dirty="0" smtClean="0"/>
              <a:t>			-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 nížinách </a:t>
            </a:r>
            <a:r>
              <a:rPr lang="cs-CZ" dirty="0" smtClean="0"/>
              <a:t>tepleji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PHDR.CHALUPA, Petr, CSc. </a:t>
            </a:r>
            <a:r>
              <a:rPr lang="cs-CZ" i="1" dirty="0" smtClean="0"/>
              <a:t>Vlastivěda</a:t>
            </a:r>
            <a:r>
              <a:rPr lang="cs-CZ" dirty="0" smtClean="0"/>
              <a:t>: </a:t>
            </a:r>
            <a:r>
              <a:rPr lang="cs-CZ" i="1" dirty="0" smtClean="0"/>
              <a:t>Putování po České republice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2. </a:t>
            </a:r>
            <a:r>
              <a:rPr lang="cs-CZ" dirty="0" err="1" smtClean="0"/>
              <a:t>Všeň</a:t>
            </a:r>
            <a:r>
              <a:rPr lang="cs-CZ" dirty="0" smtClean="0"/>
              <a:t>: Alter, 1998c1996, 62 s. ISBN 80-857-7591-3.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hlinkClick r:id="rId3"/>
              </a:rPr>
              <a:t>http://microsoft.com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Foto - archiv autorky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383</TotalTime>
  <Words>245</Words>
  <Application>Microsoft Office PowerPoint</Application>
  <PresentationFormat>Předvádění na obrazovce (4:3)</PresentationFormat>
  <Paragraphs>53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ANOTACE</vt:lpstr>
      <vt:lpstr>Mapa ČR</vt:lpstr>
      <vt:lpstr>Povrch</vt:lpstr>
      <vt:lpstr>Hrubý jeseník – Nýznerovské vodopády</vt:lpstr>
      <vt:lpstr>Moravská brána</vt:lpstr>
      <vt:lpstr>Moravskoslezské beskydy</vt:lpstr>
      <vt:lpstr>Moravskoslezské beskydy</vt:lpstr>
      <vt:lpstr>Ostravská pánev</vt:lpstr>
      <vt:lpstr>povrch</vt:lpstr>
      <vt:lpstr>Hornomoravský úval</vt:lpstr>
      <vt:lpstr>Vodstvo</vt:lpstr>
      <vt:lpstr>Vodstvo a Podnebí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Alena</cp:lastModifiedBy>
  <cp:revision>31</cp:revision>
  <dcterms:created xsi:type="dcterms:W3CDTF">2012-04-17T16:47:47Z</dcterms:created>
  <dcterms:modified xsi:type="dcterms:W3CDTF">2012-06-21T19:49:33Z</dcterms:modified>
</cp:coreProperties>
</file>