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60" r:id="rId2"/>
    <p:sldId id="257" r:id="rId3"/>
    <p:sldId id="258" r:id="rId4"/>
    <p:sldId id="265" r:id="rId5"/>
    <p:sldId id="268" r:id="rId6"/>
    <p:sldId id="267" r:id="rId7"/>
    <p:sldId id="270" r:id="rId8"/>
    <p:sldId id="271" r:id="rId9"/>
    <p:sldId id="266" r:id="rId10"/>
    <p:sldId id="275" r:id="rId11"/>
    <p:sldId id="263" r:id="rId12"/>
    <p:sldId id="262" r:id="rId13"/>
    <p:sldId id="272" r:id="rId14"/>
    <p:sldId id="276" r:id="rId15"/>
    <p:sldId id="264" r:id="rId16"/>
    <p:sldId id="277" r:id="rId17"/>
    <p:sldId id="273" r:id="rId18"/>
    <p:sldId id="274" r:id="rId19"/>
    <p:sldId id="269" r:id="rId20"/>
    <p:sldId id="278" r:id="rId21"/>
    <p:sldId id="279" r:id="rId22"/>
    <p:sldId id="261" r:id="rId23"/>
    <p:sldId id="280" r:id="rId24"/>
    <p:sldId id="259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VY_32_INOVACE_20_VLASTIVĚDA 5.ROČNÍK_SEVERNÍ MORAVA - ZAJÍMAVOSTI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SEVERNÍ MORAVA – ZAJÍMAVOSTI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E576A7F-1260-4DE3-85B5-35BD3822A5A7}">
      <dgm:prSet/>
      <dgm:spPr/>
      <dgm:t>
        <a:bodyPr/>
        <a:lstStyle/>
        <a:p>
          <a:pPr algn="l" rtl="0"/>
          <a:r>
            <a:rPr lang="cs-CZ" dirty="0" smtClean="0"/>
            <a:t>Vytvořeno: prosinec 2011</a:t>
          </a:r>
          <a:endParaRPr lang="cs-CZ" dirty="0"/>
        </a:p>
      </dgm:t>
    </dgm:pt>
    <dgm:pt modelId="{7751753E-779C-46C9-8314-B067C20AF3F6}" type="parTrans" cxnId="{850054BD-C374-4261-86AE-0CD6C2AF9B54}">
      <dgm:prSet/>
      <dgm:spPr/>
      <dgm:t>
        <a:bodyPr/>
        <a:lstStyle/>
        <a:p>
          <a:endParaRPr lang="cs-CZ"/>
        </a:p>
      </dgm:t>
    </dgm:pt>
    <dgm:pt modelId="{9A2E3E97-ADD2-4B6F-B332-9560AEA4FB57}" type="sibTrans" cxnId="{850054BD-C374-4261-86AE-0CD6C2AF9B54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EB32D10C-4A6B-4FC4-A2D9-D44F876F3C26}" type="pres">
      <dgm:prSet presAssocID="{0E576A7F-1260-4DE3-85B5-35BD3822A5A7}" presName="vertSpace5" presStyleLbl="node1" presStyleIdx="3" presStyleCnt="6"/>
      <dgm:spPr/>
      <dgm:t>
        <a:bodyPr/>
        <a:lstStyle/>
        <a:p>
          <a:endParaRPr lang="cs-CZ"/>
        </a:p>
      </dgm:t>
    </dgm:pt>
    <dgm:pt modelId="{F004CDC1-E478-4ACD-99D8-2EE76672FFFA}" type="pres">
      <dgm:prSet presAssocID="{0E576A7F-1260-4DE3-85B5-35BD3822A5A7}" presName="circle5" presStyleLbl="node1" presStyleIdx="4" presStyleCnt="6"/>
      <dgm:spPr/>
      <dgm:t>
        <a:bodyPr/>
        <a:lstStyle/>
        <a:p>
          <a:endParaRPr lang="cs-CZ"/>
        </a:p>
      </dgm:t>
    </dgm:pt>
    <dgm:pt modelId="{838613A0-4D77-4A8D-94FA-085BB5F384D3}" type="pres">
      <dgm:prSet presAssocID="{0E576A7F-1260-4DE3-85B5-35BD3822A5A7}" presName="rect5" presStyleLbl="alignAcc1" presStyleIdx="4" presStyleCnt="6"/>
      <dgm:spPr/>
      <dgm:t>
        <a:bodyPr/>
        <a:lstStyle/>
        <a:p>
          <a:endParaRPr lang="cs-CZ"/>
        </a:p>
      </dgm:t>
    </dgm:pt>
    <dgm:pt modelId="{F6B23D8E-2DE9-4EE6-A0AD-4418B25AB273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B9D4C376-0B2F-401B-815E-CC529A904E32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FB595B07-6813-4700-B9E7-D8F05FB64962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0D075B-3524-45D1-84ED-096631D90ED0}" type="pres">
      <dgm:prSet presAssocID="{0E576A7F-1260-4DE3-85B5-35BD3822A5A7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1B10B1-1396-4509-BC5E-0EAB09A4AF4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0054BD-C374-4261-86AE-0CD6C2AF9B54}" srcId="{757F3AB3-0718-4624-B441-E567A8F0AB56}" destId="{0E576A7F-1260-4DE3-85B5-35BD3822A5A7}" srcOrd="4" destOrd="0" parTransId="{7751753E-779C-46C9-8314-B067C20AF3F6}" sibTransId="{9A2E3E97-ADD2-4B6F-B332-9560AEA4FB57}"/>
    <dgm:cxn modelId="{B6AC9907-0EF3-4A7F-A6A7-AD37B88ABB6F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ED14309-BA1F-495D-8200-AF1A999B5F09}" type="presOf" srcId="{0E576A7F-1260-4DE3-85B5-35BD3822A5A7}" destId="{838613A0-4D77-4A8D-94FA-085BB5F384D3}" srcOrd="0" destOrd="0" presId="urn:microsoft.com/office/officeart/2005/8/layout/target3"/>
    <dgm:cxn modelId="{0063FC34-60F9-4D29-9086-1B5AF60B3F25}" type="presOf" srcId="{D8197B8C-B260-4A16-BDF4-0947B075E274}" destId="{5A5FFA88-C948-4069-8E93-59FA12366E83}" srcOrd="1" destOrd="0" presId="urn:microsoft.com/office/officeart/2005/8/layout/target3"/>
    <dgm:cxn modelId="{FAF49C66-8653-4A09-8B25-6A8D09C226CE}" type="presOf" srcId="{4C35D32F-0EAB-4CD7-82EE-45574DC2A586}" destId="{FB595B07-6813-4700-B9E7-D8F05FB64962}" srcOrd="0" destOrd="0" presId="urn:microsoft.com/office/officeart/2005/8/layout/target3"/>
    <dgm:cxn modelId="{AE4E0F8C-7E99-4638-8B7C-9C36F6C29B66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C5B2711-9473-440F-915E-B434E7BA50CD}" type="presOf" srcId="{D1D4F407-5343-4D3F-B5B9-D407B03CAEB4}" destId="{AED2198E-93D5-4001-81B4-73124B309672}" srcOrd="1" destOrd="0" presId="urn:microsoft.com/office/officeart/2005/8/layout/target3"/>
    <dgm:cxn modelId="{41DB81B4-9C89-44B3-924E-F41262BC4009}" type="presOf" srcId="{B651F6E3-6281-48DB-9319-2AEAFDAE7572}" destId="{619D679B-A015-4ECF-8348-D1034C574F40}" srcOrd="0" destOrd="0" presId="urn:microsoft.com/office/officeart/2005/8/layout/target3"/>
    <dgm:cxn modelId="{E970799A-1F43-42B6-9CFA-0EF9CC3AE851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6D82378-ECBC-4759-8B55-2ECE83421127}" type="presOf" srcId="{D1B46980-6531-4606-95E6-44980827E919}" destId="{2BE915AB-18AA-4053-B92C-3BFC9ED204BB}" srcOrd="1" destOrd="0" presId="urn:microsoft.com/office/officeart/2005/8/layout/target3"/>
    <dgm:cxn modelId="{45EE0EEF-C1CA-4C4E-ADB8-BDA5988B02D3}" type="presOf" srcId="{D1B46980-6531-4606-95E6-44980827E919}" destId="{6140AFEC-043D-4C43-A2F9-D0F5331DF3A3}" srcOrd="0" destOrd="0" presId="urn:microsoft.com/office/officeart/2005/8/layout/target3"/>
    <dgm:cxn modelId="{2D6F77DD-7A1D-460F-B093-40216E777F03}" type="presOf" srcId="{D1D4F407-5343-4D3F-B5B9-D407B03CAEB4}" destId="{D005CE8C-CC26-4C3E-AC11-E15060ECD759}" srcOrd="0" destOrd="0" presId="urn:microsoft.com/office/officeart/2005/8/layout/target3"/>
    <dgm:cxn modelId="{15118D47-13D5-4E93-ACAB-B3DFABD246B7}" type="presOf" srcId="{4C35D32F-0EAB-4CD7-82EE-45574DC2A586}" destId="{8E1B10B1-1396-4509-BC5E-0EAB09A4AF49}" srcOrd="1" destOrd="0" presId="urn:microsoft.com/office/officeart/2005/8/layout/target3"/>
    <dgm:cxn modelId="{080C0932-3A89-49D2-A4DA-B61B3032A00C}" type="presOf" srcId="{0E576A7F-1260-4DE3-85B5-35BD3822A5A7}" destId="{5D0D075B-3524-45D1-84ED-096631D90ED0}" srcOrd="1" destOrd="0" presId="urn:microsoft.com/office/officeart/2005/8/layout/target3"/>
    <dgm:cxn modelId="{7BE44C81-135D-43F5-AB27-D351DD78A2D1}" type="presParOf" srcId="{333A1088-737F-45CB-B68E-254E46348037}" destId="{F5ABB229-8D3B-4694-996A-96F23CF14429}" srcOrd="0" destOrd="0" presId="urn:microsoft.com/office/officeart/2005/8/layout/target3"/>
    <dgm:cxn modelId="{4357D69C-7730-434C-8C0E-D29BE4536C06}" type="presParOf" srcId="{333A1088-737F-45CB-B68E-254E46348037}" destId="{F41139FD-01EE-4571-8B17-4FB00FC51163}" srcOrd="1" destOrd="0" presId="urn:microsoft.com/office/officeart/2005/8/layout/target3"/>
    <dgm:cxn modelId="{7499D22F-8C73-4F4D-8D0E-0DEECE323627}" type="presParOf" srcId="{333A1088-737F-45CB-B68E-254E46348037}" destId="{D005CE8C-CC26-4C3E-AC11-E15060ECD759}" srcOrd="2" destOrd="0" presId="urn:microsoft.com/office/officeart/2005/8/layout/target3"/>
    <dgm:cxn modelId="{3F6DBDE8-6FAD-4FEE-8DF5-EB367B7AE358}" type="presParOf" srcId="{333A1088-737F-45CB-B68E-254E46348037}" destId="{2C702D82-9B77-49B7-9568-BB8EB47C3372}" srcOrd="3" destOrd="0" presId="urn:microsoft.com/office/officeart/2005/8/layout/target3"/>
    <dgm:cxn modelId="{FF50CB6D-D89E-48B1-AC6E-A1342520C658}" type="presParOf" srcId="{333A1088-737F-45CB-B68E-254E46348037}" destId="{A52A0455-90FF-4808-ABD0-F02540D31D5A}" srcOrd="4" destOrd="0" presId="urn:microsoft.com/office/officeart/2005/8/layout/target3"/>
    <dgm:cxn modelId="{F0ED58CE-AD0E-42D5-8997-54FF6E958C3E}" type="presParOf" srcId="{333A1088-737F-45CB-B68E-254E46348037}" destId="{6140AFEC-043D-4C43-A2F9-D0F5331DF3A3}" srcOrd="5" destOrd="0" presId="urn:microsoft.com/office/officeart/2005/8/layout/target3"/>
    <dgm:cxn modelId="{10BE4D5C-1DD3-4219-8373-02CDFC9D1D1B}" type="presParOf" srcId="{333A1088-737F-45CB-B68E-254E46348037}" destId="{9358AC05-5D7D-4327-9F80-1AD486AEA664}" srcOrd="6" destOrd="0" presId="urn:microsoft.com/office/officeart/2005/8/layout/target3"/>
    <dgm:cxn modelId="{E773EB04-0D18-44C3-92DF-AF0293B07F00}" type="presParOf" srcId="{333A1088-737F-45CB-B68E-254E46348037}" destId="{313FC574-E1CD-4FB4-B054-0B805CE0447D}" srcOrd="7" destOrd="0" presId="urn:microsoft.com/office/officeart/2005/8/layout/target3"/>
    <dgm:cxn modelId="{0DB244F6-7A6C-40AF-8B61-48C9A615B5D7}" type="presParOf" srcId="{333A1088-737F-45CB-B68E-254E46348037}" destId="{619D679B-A015-4ECF-8348-D1034C574F40}" srcOrd="8" destOrd="0" presId="urn:microsoft.com/office/officeart/2005/8/layout/target3"/>
    <dgm:cxn modelId="{BE898E2B-6D30-4333-9E11-5F493403F61F}" type="presParOf" srcId="{333A1088-737F-45CB-B68E-254E46348037}" destId="{322283A8-4A27-4CDA-BAE3-F381106A9174}" srcOrd="9" destOrd="0" presId="urn:microsoft.com/office/officeart/2005/8/layout/target3"/>
    <dgm:cxn modelId="{52E0BC0F-3CE4-4A7A-8651-F26CC1CD168C}" type="presParOf" srcId="{333A1088-737F-45CB-B68E-254E46348037}" destId="{FFC9F71D-1B4F-4AD9-A4A6-86ADEFC8AF5C}" srcOrd="10" destOrd="0" presId="urn:microsoft.com/office/officeart/2005/8/layout/target3"/>
    <dgm:cxn modelId="{8505504B-FD28-40AD-A264-088AB8F727B3}" type="presParOf" srcId="{333A1088-737F-45CB-B68E-254E46348037}" destId="{25B08C86-7E15-44DC-BE7F-FFB55DD49D12}" srcOrd="11" destOrd="0" presId="urn:microsoft.com/office/officeart/2005/8/layout/target3"/>
    <dgm:cxn modelId="{FB215126-1F89-40EB-A1ED-10FE3980CDA7}" type="presParOf" srcId="{333A1088-737F-45CB-B68E-254E46348037}" destId="{EB32D10C-4A6B-4FC4-A2D9-D44F876F3C26}" srcOrd="12" destOrd="0" presId="urn:microsoft.com/office/officeart/2005/8/layout/target3"/>
    <dgm:cxn modelId="{69F1D261-C380-4A9B-9AE0-9D4F1EFADD33}" type="presParOf" srcId="{333A1088-737F-45CB-B68E-254E46348037}" destId="{F004CDC1-E478-4ACD-99D8-2EE76672FFFA}" srcOrd="13" destOrd="0" presId="urn:microsoft.com/office/officeart/2005/8/layout/target3"/>
    <dgm:cxn modelId="{4CE29A36-521B-4B89-87B6-0689A3DD350E}" type="presParOf" srcId="{333A1088-737F-45CB-B68E-254E46348037}" destId="{838613A0-4D77-4A8D-94FA-085BB5F384D3}" srcOrd="14" destOrd="0" presId="urn:microsoft.com/office/officeart/2005/8/layout/target3"/>
    <dgm:cxn modelId="{CBFDA185-B86E-4605-97A4-614A670FED50}" type="presParOf" srcId="{333A1088-737F-45CB-B68E-254E46348037}" destId="{F6B23D8E-2DE9-4EE6-A0AD-4418B25AB273}" srcOrd="15" destOrd="0" presId="urn:microsoft.com/office/officeart/2005/8/layout/target3"/>
    <dgm:cxn modelId="{79C9EE30-33CD-4653-A9C6-8521CFC0B500}" type="presParOf" srcId="{333A1088-737F-45CB-B68E-254E46348037}" destId="{B9D4C376-0B2F-401B-815E-CC529A904E32}" srcOrd="16" destOrd="0" presId="urn:microsoft.com/office/officeart/2005/8/layout/target3"/>
    <dgm:cxn modelId="{BDE9EE3B-7C58-49E1-9C94-2669111CAD8C}" type="presParOf" srcId="{333A1088-737F-45CB-B68E-254E46348037}" destId="{FB595B07-6813-4700-B9E7-D8F05FB64962}" srcOrd="17" destOrd="0" presId="urn:microsoft.com/office/officeart/2005/8/layout/target3"/>
    <dgm:cxn modelId="{B88AE12F-3032-4543-967F-0875A3F75B21}" type="presParOf" srcId="{333A1088-737F-45CB-B68E-254E46348037}" destId="{AED2198E-93D5-4001-81B4-73124B309672}" srcOrd="18" destOrd="0" presId="urn:microsoft.com/office/officeart/2005/8/layout/target3"/>
    <dgm:cxn modelId="{F84F89E3-CF87-46BE-8951-4A5FA53FA687}" type="presParOf" srcId="{333A1088-737F-45CB-B68E-254E46348037}" destId="{2BE915AB-18AA-4053-B92C-3BFC9ED204BB}" srcOrd="19" destOrd="0" presId="urn:microsoft.com/office/officeart/2005/8/layout/target3"/>
    <dgm:cxn modelId="{229E23D3-CB52-4B40-8B42-1E9440A701AC}" type="presParOf" srcId="{333A1088-737F-45CB-B68E-254E46348037}" destId="{6BB5E863-4638-4E1D-BFDE-399D028AC4ED}" srcOrd="20" destOrd="0" presId="urn:microsoft.com/office/officeart/2005/8/layout/target3"/>
    <dgm:cxn modelId="{269857D2-90BA-4F7B-9287-531D9F740133}" type="presParOf" srcId="{333A1088-737F-45CB-B68E-254E46348037}" destId="{5A5FFA88-C948-4069-8E93-59FA12366E83}" srcOrd="21" destOrd="0" presId="urn:microsoft.com/office/officeart/2005/8/layout/target3"/>
    <dgm:cxn modelId="{BEABFC0B-A20B-440F-8F5F-10AAD961826E}" type="presParOf" srcId="{333A1088-737F-45CB-B68E-254E46348037}" destId="{5D0D075B-3524-45D1-84ED-096631D90ED0}" srcOrd="22" destOrd="0" presId="urn:microsoft.com/office/officeart/2005/8/layout/target3"/>
    <dgm:cxn modelId="{7B294F13-EE65-44C5-B815-AA2BB1638113}" type="presParOf" srcId="{333A1088-737F-45CB-B68E-254E46348037}" destId="{8E1B10B1-1396-4509-BC5E-0EAB09A4AF4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ZŠ Týnec nad Labem</a:t>
          </a:r>
          <a:endParaRPr lang="cs-CZ" sz="10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AUTOR: Alena Darebná</a:t>
          </a:r>
          <a:endParaRPr lang="cs-CZ" sz="1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VY_32_INOVACE_20_VLASTIVĚDA 5.ROČNÍK_SEVERNÍ MORAVA - ZAJÍMAVOSTI</a:t>
          </a:r>
          <a:endParaRPr lang="cs-CZ" sz="10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Téma: SEVERNÍ MORAVA – ZAJÍMAVOSTI</a:t>
          </a:r>
          <a:endParaRPr lang="cs-CZ" sz="1000" kern="1200" dirty="0"/>
        </a:p>
      </dsp:txBody>
      <dsp:txXfrm>
        <a:off x="1273857" y="955392"/>
        <a:ext cx="5350878" cy="318465"/>
      </dsp:txXfrm>
    </dsp:sp>
    <dsp:sp modelId="{F004CDC1-E478-4ACD-99D8-2EE76672FFFA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38613A0-4D77-4A8D-94FA-085BB5F384D3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Vytvořeno: prosinec 2011</a:t>
          </a:r>
          <a:endParaRPr lang="cs-CZ" sz="1000" kern="1200" dirty="0"/>
        </a:p>
      </dsp:txBody>
      <dsp:txXfrm>
        <a:off x="1273857" y="1273857"/>
        <a:ext cx="5350878" cy="318465"/>
      </dsp:txXfrm>
    </dsp:sp>
    <dsp:sp modelId="{B9D4C376-0B2F-401B-815E-CC529A904E32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B595B07-6813-4700-B9E7-D8F05FB64962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CZ.1.07/1.4.00/21.1921</a:t>
          </a:r>
          <a:endParaRPr lang="cs-CZ" sz="1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C27C63-98C0-4D4A-B27F-4F285A55AF0F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6808E-D147-4AC5-9C06-1ABA9EF578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6808E-D147-4AC5-9C06-1ABA9EF57831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Odtažením oválků se objeví správná odpověď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6808E-D147-4AC5-9C06-1ABA9EF57831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D41742-D521-4C14-8116-894FF117DFCD}" type="slidenum">
              <a:rPr lang="cs-CZ" smtClean="0"/>
              <a:pPr/>
              <a:t>24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ACF353-7F72-4EB3-A1FE-9EC31FA8C3CA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5F55CC2-8686-4C96-B922-5DEF68AB305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emepis.com/images/mapycr/krajecr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d/d8/Vala%C5%A1sk%C3%A9_m%C4%9Bste%C4%8Dko%2C_kostel.jpg/800px-Vala%C5%A1sk%C3%A9_m%C4%9Bste%C4%8Dko%2C_kostel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istik.cz/cz/kraje/kategorie/krajina/prirodni-zajimavosti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77072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Prezentace je určena žákům 5.tříd.</a:t>
            </a:r>
          </a:p>
          <a:p>
            <a:r>
              <a:rPr lang="cs-CZ" dirty="0" smtClean="0"/>
              <a:t>Seznámí je se základními údaji o </a:t>
            </a:r>
            <a:r>
              <a:rPr lang="cs-CZ" b="1" dirty="0" smtClean="0"/>
              <a:t>severní Moravě – kulturními a přírodními památkami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Prezentace je obohacena o aktuální informace z internetových zdrojů.</a:t>
            </a:r>
          </a:p>
          <a:p>
            <a:r>
              <a:rPr lang="cs-CZ" dirty="0" smtClean="0"/>
              <a:t>Prezentace je zpracována jako doplňkový materiál k učebnici Vlastivědy – Putování po České republice (Alter)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Mapa 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Kulturní zajímavosti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V oblasti Hané</a:t>
            </a:r>
            <a:r>
              <a:rPr lang="cs-CZ" dirty="0" smtClean="0"/>
              <a:t>: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Olomouc</a:t>
            </a:r>
            <a:r>
              <a:rPr lang="cs-CZ" dirty="0" smtClean="0"/>
              <a:t> – historické město – orloj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Svatý kopeček u Olomouce</a:t>
            </a:r>
            <a:r>
              <a:rPr lang="cs-CZ" dirty="0" smtClean="0"/>
              <a:t> – kostel, ZOO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C00000"/>
                </a:solidFill>
              </a:rPr>
              <a:t>Litovel</a:t>
            </a:r>
            <a:r>
              <a:rPr lang="cs-CZ" dirty="0" smtClean="0"/>
              <a:t> – historické město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Náměšť na Hané </a:t>
            </a:r>
            <a:r>
              <a:rPr lang="cs-CZ" dirty="0" smtClean="0"/>
              <a:t>– zámek</a:t>
            </a:r>
          </a:p>
          <a:p>
            <a:r>
              <a:rPr lang="cs-CZ" dirty="0" smtClean="0"/>
              <a:t>Hrad </a:t>
            </a:r>
            <a:r>
              <a:rPr lang="cs-CZ" dirty="0" err="1" smtClean="0">
                <a:solidFill>
                  <a:srgbClr val="C00000"/>
                </a:solidFill>
              </a:rPr>
              <a:t>Bouzov</a:t>
            </a:r>
            <a:r>
              <a:rPr lang="cs-CZ" dirty="0" smtClean="0"/>
              <a:t>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Olomouc</a:t>
            </a:r>
            <a:r>
              <a:rPr lang="cs-CZ" dirty="0" smtClean="0"/>
              <a:t> - ZOO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390775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21456"/>
          <a:stretch>
            <a:fillRect/>
          </a:stretch>
        </p:blipFill>
        <p:spPr bwMode="auto">
          <a:xfrm>
            <a:off x="5148064" y="2348880"/>
            <a:ext cx="3411488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</a:rPr>
              <a:t>Litovel</a:t>
            </a:r>
            <a:r>
              <a:rPr lang="cs-CZ" dirty="0" smtClean="0"/>
              <a:t> – náměstí - </a:t>
            </a:r>
            <a:r>
              <a:rPr lang="cs-CZ" sz="2800" dirty="0" smtClean="0"/>
              <a:t>oblast Hané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86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33625"/>
            <a:ext cx="43434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Zámek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Náměšť na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hané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5247117" cy="393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221088"/>
            <a:ext cx="2828652" cy="2121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Hrad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bouzov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7544" y="1412776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29745"/>
          <a:stretch>
            <a:fillRect/>
          </a:stretch>
        </p:blipFill>
        <p:spPr bwMode="auto">
          <a:xfrm>
            <a:off x="4328291" y="1412776"/>
            <a:ext cx="451929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Kostel v okolí Litovle - Haná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Kulturní zajímavosti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Lázně</a:t>
            </a:r>
            <a:r>
              <a:rPr lang="cs-CZ" dirty="0" smtClean="0"/>
              <a:t> v </a:t>
            </a:r>
            <a:r>
              <a:rPr lang="cs-CZ" dirty="0" smtClean="0">
                <a:solidFill>
                  <a:srgbClr val="00B050"/>
                </a:solidFill>
              </a:rPr>
              <a:t>Jeseníkách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			</a:t>
            </a:r>
            <a:r>
              <a:rPr lang="cs-CZ" dirty="0" smtClean="0">
                <a:solidFill>
                  <a:srgbClr val="C00000"/>
                </a:solidFill>
              </a:rPr>
              <a:t>Karlova Studánka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			Lázně Jeseník</a:t>
            </a:r>
          </a:p>
          <a:p>
            <a:pPr>
              <a:buNone/>
            </a:pPr>
            <a:r>
              <a:rPr lang="cs-CZ" dirty="0" smtClean="0">
                <a:solidFill>
                  <a:srgbClr val="C00000"/>
                </a:solidFill>
              </a:rPr>
              <a:t>			Velké Losiny</a:t>
            </a:r>
          </a:p>
          <a:p>
            <a:pPr>
              <a:buNone/>
            </a:pPr>
            <a:r>
              <a:rPr lang="cs-CZ" dirty="0" smtClean="0"/>
              <a:t>	hrad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Sovinec</a:t>
            </a:r>
            <a:endParaRPr lang="cs-CZ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Skiareál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Aleše Valenty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00B050"/>
                </a:solidFill>
              </a:rPr>
              <a:t>Hornomoravský úval:</a:t>
            </a:r>
          </a:p>
          <a:p>
            <a:pPr>
              <a:buNone/>
            </a:pPr>
            <a:r>
              <a:rPr lang="cs-CZ" dirty="0" smtClean="0"/>
              <a:t>			</a:t>
            </a:r>
            <a:r>
              <a:rPr lang="cs-CZ" dirty="0" smtClean="0">
                <a:solidFill>
                  <a:srgbClr val="C00000"/>
                </a:solidFill>
              </a:rPr>
              <a:t>Frýdek Místek </a:t>
            </a:r>
            <a:r>
              <a:rPr lang="cs-CZ" dirty="0" smtClean="0"/>
              <a:t>- zámek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Hrad </a:t>
            </a:r>
            <a:r>
              <a:rPr lang="cs-CZ" dirty="0" err="1" smtClean="0">
                <a:solidFill>
                  <a:schemeClr val="accent2">
                    <a:lumMod val="75000"/>
                  </a:schemeClr>
                </a:solidFill>
              </a:rPr>
              <a:t>sovinec</a:t>
            </a:r>
            <a:r>
              <a:rPr lang="cs-CZ" dirty="0" smtClean="0"/>
              <a:t> - </a:t>
            </a:r>
            <a:r>
              <a:rPr lang="cs-CZ" dirty="0" err="1" smtClean="0"/>
              <a:t>jeseníky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Frýdek Místek </a:t>
            </a:r>
            <a:r>
              <a:rPr lang="cs-CZ" dirty="0" smtClean="0"/>
              <a:t>– zámek (u Ostravy)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00B0F0"/>
                </a:solidFill>
              </a:rPr>
              <a:t>Jeseníky</a:t>
            </a:r>
            <a:r>
              <a:rPr lang="cs-CZ" dirty="0" smtClean="0"/>
              <a:t> - </a:t>
            </a:r>
            <a:r>
              <a:rPr lang="cs-CZ" dirty="0" err="1" smtClean="0"/>
              <a:t>Skiareál</a:t>
            </a:r>
            <a:r>
              <a:rPr lang="cs-CZ" dirty="0" smtClean="0"/>
              <a:t> </a:t>
            </a:r>
            <a:r>
              <a:rPr lang="cs-CZ" dirty="0" smtClean="0"/>
              <a:t>Aleše </a:t>
            </a:r>
            <a:r>
              <a:rPr lang="cs-CZ" dirty="0" err="1" smtClean="0"/>
              <a:t>valenty</a:t>
            </a:r>
            <a:endParaRPr lang="cs-CZ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2390775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Přírodní zajímavosti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Zachovalá příroda Jeseníků i Beskyd </a:t>
            </a:r>
            <a:r>
              <a:rPr lang="cs-CZ" dirty="0" smtClean="0"/>
              <a:t>– rekreace v zimě i v létě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Krápníkové jeskyně </a:t>
            </a:r>
            <a:r>
              <a:rPr lang="cs-CZ" dirty="0" smtClean="0"/>
              <a:t>v Jeseníkách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Arboretum Bílá Lhota </a:t>
            </a:r>
            <a:r>
              <a:rPr lang="cs-CZ" dirty="0" smtClean="0"/>
              <a:t>u Litovle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Předmostí u Přerova </a:t>
            </a:r>
            <a:r>
              <a:rPr lang="cs-CZ" dirty="0" smtClean="0"/>
              <a:t>– pravěké osídlení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Beskydy</a:t>
            </a:r>
            <a:r>
              <a:rPr lang="cs-CZ" dirty="0" smtClean="0"/>
              <a:t> – Pustevny, Radhošť, socha Radegasta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Arboretum </a:t>
            </a:r>
            <a:r>
              <a:rPr lang="cs-CZ" b="1" dirty="0" smtClean="0"/>
              <a:t>Bílá </a:t>
            </a:r>
            <a:r>
              <a:rPr lang="cs-CZ" b="1" dirty="0" err="1" smtClean="0"/>
              <a:t>lhota</a:t>
            </a:r>
            <a:r>
              <a:rPr lang="cs-CZ" b="1" dirty="0" smtClean="0"/>
              <a:t> </a:t>
            </a:r>
            <a:r>
              <a:rPr lang="cs-CZ" dirty="0" smtClean="0"/>
              <a:t>- </a:t>
            </a:r>
            <a:r>
              <a:rPr lang="cs-CZ" sz="3100" dirty="0" smtClean="0"/>
              <a:t>nedaleko Litovle</a:t>
            </a:r>
            <a:endParaRPr lang="cs-CZ" sz="31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hlinkClick r:id="rId2"/>
              </a:rPr>
              <a:t>Rožnov pod Radhoštěm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rgbClr val="92D050"/>
                </a:solidFill>
              </a:rPr>
              <a:t>Valašské m</a:t>
            </a:r>
            <a:r>
              <a:rPr lang="cs-CZ" b="1" dirty="0" smtClean="0">
                <a:solidFill>
                  <a:srgbClr val="92D050"/>
                </a:solidFill>
              </a:rPr>
              <a:t>uzeum </a:t>
            </a:r>
            <a:r>
              <a:rPr lang="cs-CZ" b="1" dirty="0" smtClean="0">
                <a:solidFill>
                  <a:srgbClr val="92D050"/>
                </a:solidFill>
              </a:rPr>
              <a:t>v přírodě </a:t>
            </a:r>
            <a:r>
              <a:rPr lang="cs-CZ" dirty="0" smtClean="0"/>
              <a:t>– skanzen – valašská vesnice</a:t>
            </a:r>
          </a:p>
          <a:p>
            <a:pPr>
              <a:buNone/>
            </a:pPr>
            <a:r>
              <a:rPr lang="cs-CZ" dirty="0" smtClean="0"/>
              <a:t>	národopisné slavnosti, valašské písně a kroje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Valašsko</a:t>
            </a:r>
            <a:r>
              <a:rPr lang="cs-CZ" dirty="0" smtClean="0"/>
              <a:t> –  chudý hornatý a lesnatý kraj od Beskyd ke Zlínu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Beskydy - </a:t>
            </a:r>
            <a:r>
              <a:rPr lang="cs-CZ" dirty="0" smtClean="0">
                <a:solidFill>
                  <a:srgbClr val="C00000"/>
                </a:solidFill>
              </a:rPr>
              <a:t>Pustevny 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Beskydy </a:t>
            </a:r>
            <a:r>
              <a:rPr lang="cs-CZ" dirty="0" smtClean="0">
                <a:solidFill>
                  <a:srgbClr val="C00000"/>
                </a:solidFill>
              </a:rPr>
              <a:t>pustevny</a:t>
            </a:r>
            <a:r>
              <a:rPr lang="cs-CZ" dirty="0" smtClean="0"/>
              <a:t> – </a:t>
            </a:r>
            <a:r>
              <a:rPr lang="cs-CZ" sz="3100" dirty="0" smtClean="0"/>
              <a:t>východisko na Radhošť</a:t>
            </a:r>
            <a:endParaRPr lang="cs-CZ" sz="3100" dirty="0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Beskydy</a:t>
            </a:r>
            <a:r>
              <a:rPr lang="cs-CZ" dirty="0" smtClean="0"/>
              <a:t> – socha Radegasta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0964" y="1554163"/>
            <a:ext cx="3394472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323528" y="6237312"/>
            <a:ext cx="150554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cs-CZ" sz="1200" dirty="0" smtClean="0">
                <a:solidFill>
                  <a:schemeClr val="tx2"/>
                </a:solidFill>
              </a:rPr>
              <a:t>1.  - kh1234567890</a:t>
            </a:r>
            <a:endParaRPr lang="cs-CZ" sz="1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Radhošť</a:t>
            </a:r>
            <a:endParaRPr lang="cs-CZ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Valašsko</a:t>
            </a:r>
            <a:endParaRPr lang="cs-CZ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přírodní zajímavosti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rgbClr val="C00000"/>
                </a:solidFill>
              </a:rPr>
              <a:t>Malý kvíz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	1. Co to jsou kobzole?		Brambory</a:t>
            </a:r>
          </a:p>
          <a:p>
            <a:pPr>
              <a:buNone/>
            </a:pPr>
            <a:r>
              <a:rPr lang="cs-CZ" dirty="0" smtClean="0"/>
              <a:t>	2. Co je to valašský </a:t>
            </a:r>
            <a:r>
              <a:rPr lang="cs-CZ" dirty="0" err="1" smtClean="0"/>
              <a:t>frgál</a:t>
            </a:r>
            <a:r>
              <a:rPr lang="cs-CZ" dirty="0" smtClean="0"/>
              <a:t>?	Velký kulatý 							zdobený koláč</a:t>
            </a:r>
          </a:p>
          <a:p>
            <a:pPr>
              <a:buNone/>
            </a:pPr>
            <a:r>
              <a:rPr lang="cs-CZ" dirty="0" smtClean="0"/>
              <a:t>	3. Co je to šufánek?		naběračka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4644008" y="1556792"/>
            <a:ext cx="914400" cy="914400"/>
            <a:chOff x="4499992" y="3140968"/>
            <a:chExt cx="914400" cy="914400"/>
          </a:xfrm>
        </p:grpSpPr>
        <p:sp>
          <p:nvSpPr>
            <p:cNvPr id="5" name="Pěticípá hvězda 4"/>
            <p:cNvSpPr/>
            <p:nvPr/>
          </p:nvSpPr>
          <p:spPr>
            <a:xfrm rot="19182432"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Pěticípá hvězda 5"/>
            <p:cNvSpPr/>
            <p:nvPr/>
          </p:nvSpPr>
          <p:spPr>
            <a:xfrm>
              <a:off x="4499992" y="3140968"/>
              <a:ext cx="914400" cy="914400"/>
            </a:xfrm>
            <a:prstGeom prst="star5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lačítko akce: Informace 6">
              <a:hlinkClick r:id="" action="ppaction://noaction" highlightClick="1"/>
            </p:cNvPr>
            <p:cNvSpPr/>
            <p:nvPr/>
          </p:nvSpPr>
          <p:spPr>
            <a:xfrm>
              <a:off x="4788024" y="3501008"/>
              <a:ext cx="360040" cy="360040"/>
            </a:xfrm>
            <a:prstGeom prst="actionButtonInformation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" name="Elipsa 7"/>
          <p:cNvSpPr/>
          <p:nvPr/>
        </p:nvSpPr>
        <p:spPr>
          <a:xfrm>
            <a:off x="5580112" y="3573016"/>
            <a:ext cx="3168352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868144" y="4869160"/>
            <a:ext cx="259228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5652120" y="3068960"/>
            <a:ext cx="259228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Valašský </a:t>
            </a:r>
            <a:r>
              <a:rPr lang="cs-CZ" dirty="0" err="1" smtClean="0"/>
              <a:t>frgál</a:t>
            </a:r>
            <a:endParaRPr lang="cs-CZ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8825" y="2069306"/>
            <a:ext cx="523875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1259632" y="5877272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http://img.ihned.cz/attachment.php/700/17010700/dMktgaLclEQ4y3vqS9nwIH6jRDfTp1oG/pochutiny_frgal_velka_1__550x367_.jpg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/>
              <a:t>PHDR.CHALUPA, Petr, CSc. </a:t>
            </a:r>
            <a:r>
              <a:rPr lang="cs-CZ" sz="1400" i="1" dirty="0" smtClean="0"/>
              <a:t>Vlastivěda</a:t>
            </a:r>
            <a:r>
              <a:rPr lang="cs-CZ" sz="1400" dirty="0" smtClean="0"/>
              <a:t>: </a:t>
            </a:r>
            <a:r>
              <a:rPr lang="cs-CZ" sz="1400" i="1" dirty="0" smtClean="0"/>
              <a:t>Putování po České republice</a:t>
            </a:r>
            <a:r>
              <a:rPr lang="cs-CZ" sz="1400" dirty="0" smtClean="0"/>
              <a:t>. </a:t>
            </a:r>
            <a:r>
              <a:rPr lang="cs-CZ" sz="1400" dirty="0" err="1" smtClean="0"/>
              <a:t>Vyd</a:t>
            </a:r>
            <a:r>
              <a:rPr lang="cs-CZ" sz="1400" dirty="0" smtClean="0"/>
              <a:t>. 2. </a:t>
            </a:r>
            <a:r>
              <a:rPr lang="cs-CZ" sz="1400" dirty="0" err="1" smtClean="0"/>
              <a:t>Všeň</a:t>
            </a:r>
            <a:r>
              <a:rPr lang="cs-CZ" sz="1400" dirty="0" smtClean="0"/>
              <a:t>: Alter, 1998c1996, 62 s. ISBN 80-857-7591-3.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>
                <a:hlinkClick r:id="rId3"/>
              </a:rPr>
              <a:t>http://microsoft.com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Foto: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1. http://www.</a:t>
            </a:r>
            <a:r>
              <a:rPr lang="cs-CZ" sz="1400" dirty="0" err="1" smtClean="0"/>
              <a:t>flickr.com</a:t>
            </a:r>
            <a:r>
              <a:rPr lang="cs-CZ" sz="1400" dirty="0" smtClean="0"/>
              <a:t>/</a:t>
            </a:r>
            <a:r>
              <a:rPr lang="cs-CZ" sz="1400" dirty="0" err="1" smtClean="0"/>
              <a:t>photos</a:t>
            </a:r>
            <a:r>
              <a:rPr lang="cs-CZ" sz="1400" dirty="0" smtClean="0"/>
              <a:t>/kh1234567890/2813913570/</a:t>
            </a:r>
          </a:p>
          <a:p>
            <a:pPr>
              <a:buFont typeface="Arial" pitchFamily="34" charset="0"/>
              <a:buChar char="•"/>
            </a:pPr>
            <a:r>
              <a:rPr lang="cs-CZ" sz="1400" dirty="0" smtClean="0"/>
              <a:t> Ostatní foto - archiv autorky</a:t>
            </a:r>
          </a:p>
          <a:p>
            <a:pPr>
              <a:buNone/>
            </a:pPr>
            <a:r>
              <a:rPr lang="cs-CZ" sz="1400" dirty="0" smtClean="0"/>
              <a:t> 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288</TotalTime>
  <Words>269</Words>
  <Application>Microsoft Office PowerPoint</Application>
  <PresentationFormat>Předvádění na obrazovce (4:3)</PresentationFormat>
  <Paragraphs>75</Paragraphs>
  <Slides>24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Cesta</vt:lpstr>
      <vt:lpstr>Snímek 1</vt:lpstr>
      <vt:lpstr>ANOTACE</vt:lpstr>
      <vt:lpstr>Mapa ČR</vt:lpstr>
      <vt:lpstr>Kulturní zajímavosti</vt:lpstr>
      <vt:lpstr>Olomouc - ZOO</vt:lpstr>
      <vt:lpstr> Litovel – náměstí - oblast Hané</vt:lpstr>
      <vt:lpstr>Zámek Náměšť na hané</vt:lpstr>
      <vt:lpstr>Hrad bouzov</vt:lpstr>
      <vt:lpstr>Kostel v okolí Litovle - Haná</vt:lpstr>
      <vt:lpstr>Kulturní zajímavosti</vt:lpstr>
      <vt:lpstr>Hrad sovinec - jeseníky</vt:lpstr>
      <vt:lpstr>Frýdek Místek – zámek (u Ostravy)</vt:lpstr>
      <vt:lpstr>Jeseníky - Skiareál Aleše valenty</vt:lpstr>
      <vt:lpstr>Přírodní zajímavosti</vt:lpstr>
      <vt:lpstr>Arboretum Bílá lhota - nedaleko Litovle</vt:lpstr>
      <vt:lpstr>Snímek 16</vt:lpstr>
      <vt:lpstr>Beskydy - Pustevny </vt:lpstr>
      <vt:lpstr>Beskydy pustevny – východisko na Radhošť</vt:lpstr>
      <vt:lpstr>Beskydy – socha Radegasta</vt:lpstr>
      <vt:lpstr>Radhošť</vt:lpstr>
      <vt:lpstr>Valašsko</vt:lpstr>
      <vt:lpstr>Snímek 22</vt:lpstr>
      <vt:lpstr>Valašský frgál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37</cp:revision>
  <dcterms:created xsi:type="dcterms:W3CDTF">2012-04-17T16:47:47Z</dcterms:created>
  <dcterms:modified xsi:type="dcterms:W3CDTF">2012-06-21T20:08:35Z</dcterms:modified>
</cp:coreProperties>
</file>