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69" r:id="rId5"/>
    <p:sldId id="258" r:id="rId6"/>
    <p:sldId id="270" r:id="rId7"/>
    <p:sldId id="259" r:id="rId8"/>
    <p:sldId id="260" r:id="rId9"/>
    <p:sldId id="271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74" r:id="rId18"/>
    <p:sldId id="268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3F8BAC-5C51-4893-A132-C3C4E7CB1D7A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DF1F91-EC03-4744-9744-3E23C15ED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4458762"/>
              </p:ext>
            </p:extLst>
          </p:nvPr>
        </p:nvGraphicFramePr>
        <p:xfrm>
          <a:off x="611560" y="2276870"/>
          <a:ext cx="7128792" cy="38829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</a:t>
                      </a:r>
                      <a:r>
                        <a:rPr lang="cs-CZ" sz="2400" b="0" baseline="0" dirty="0" smtClean="0"/>
                        <a:t>Bojarská</a:t>
                      </a:r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="0" baseline="0" dirty="0" smtClean="0"/>
                        <a:t>4.1.2012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VY_32_INOVACE_04_PŘ8_BO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</a:t>
                      </a:r>
                      <a:r>
                        <a:rPr lang="cs-CZ" sz="2400" b="0" baseline="0" dirty="0" smtClean="0"/>
                        <a:t>člověka – Pohybová soustava</a:t>
                      </a:r>
                      <a:r>
                        <a:rPr lang="cs-CZ" sz="2400" baseline="0" dirty="0" smtClean="0"/>
                        <a:t>  </a:t>
                      </a:r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dirty="0" smtClean="0"/>
                        <a:t>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Pohybová soustava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Skládá se z asi 600 kosterních svalů.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Kosterní svaly jsou připojeny ke kostře.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Můžeme je ovládat svou vůlí.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p. Bojarský\AppData\Local\Microsoft\Windows\Temporary Internet Files\Content.IE5\1VUYVV6U\MP9004230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602701" cy="23896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 descr="C:\Users\p. Bojarský\AppData\Local\Microsoft\Windows\Temporary Internet Files\Content.IE5\7AAO5DI3\MP9004252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2572" y="0"/>
            <a:ext cx="3391428" cy="22574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Sval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Kosterní svaly jsou hybnou, aktivní částí pohybového systému.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Sval je orgán složený ze svalové tkáně, vaziva, nervů a cév.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Největší část aktivní hmoty svalu připadá na příčně pruhovanou svalovou tkáň.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p. Bojarský\AppData\Local\Microsoft\Windows\Temporary Internet Files\Content.IE5\ZINTVM2P\MP9004073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4000504"/>
            <a:ext cx="1968240" cy="2457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15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750"/>
          <a:stretch>
            <a:fillRect/>
          </a:stretch>
        </p:blipFill>
        <p:spPr>
          <a:xfrm>
            <a:off x="1188000" y="410167"/>
            <a:ext cx="6858000" cy="601806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Svalové vlákno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Základní stavební jednotkou příčně pruhované svaloviny je svalové vlákno.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Svalová vlákna jsou spojena vazivem ve snopečky – ty se sdružují ve snopce – ty tvoří svalová bříška, která na konci přecházejí ve vazivové šlachy – jimi se sval upíná na kostru.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Povrch svalu kryje vazivová blána – povázka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4" name="Picture 2" descr="C:\Users\p. Bojarský\AppData\Local\Microsoft\Windows\Temporary Internet Files\Content.IE5\5P7DQ0AY\MC90038908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4704118"/>
            <a:ext cx="1742732" cy="148009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1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799"/>
          <a:stretch>
            <a:fillRect/>
          </a:stretch>
        </p:blipFill>
        <p:spPr>
          <a:xfrm>
            <a:off x="1188000" y="426847"/>
            <a:ext cx="6858000" cy="597578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Činnost svalu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Podstatou činnosti svalu je přeměna chemické energie v energii mechanickou.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Zdroj energie je glykogen – živočišný škrob uložený ve svalech.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Zvýšená fyzická námaha klade vysoké nároky na činnost srdce.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Činnost svalů pomáhá udržovat stálou tělesnou teplotu.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p. Bojarský\AppData\Local\Microsoft\Windows\Temporary Internet Files\Content.IE5\5P7DQ0AY\MP9004014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72396" y="4714884"/>
            <a:ext cx="1071570" cy="16065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9" name="Picture 3" descr="C:\Users\p. Bojarský\AppData\Local\Microsoft\Windows\Temporary Internet Files\Content.IE5\5P7DQ0AY\MP9004253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15942" y="0"/>
            <a:ext cx="2428058" cy="16180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Svaly hlavy a krku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dirty="0" smtClean="0"/>
              <a:t>1. Svaly žvýkací</a:t>
            </a:r>
          </a:p>
          <a:p>
            <a:endParaRPr lang="cs-CZ" sz="2800" dirty="0" smtClean="0"/>
          </a:p>
          <a:p>
            <a:r>
              <a:rPr lang="cs-CZ" sz="2800" dirty="0" smtClean="0"/>
              <a:t> - jsou uloženy okolo čelistního kloubu</a:t>
            </a:r>
          </a:p>
          <a:p>
            <a:r>
              <a:rPr lang="cs-CZ" sz="2800" dirty="0" smtClean="0"/>
              <a:t> - mají význam při rozmělňování a ukusování </a:t>
            </a:r>
          </a:p>
          <a:p>
            <a:r>
              <a:rPr lang="cs-CZ" sz="2800" dirty="0" smtClean="0"/>
              <a:t>   potravy a při mluvení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 descr="C:\Users\p. Bojarský\AppData\Local\Microsoft\Windows\Temporary Internet Files\Content.IE5\ZINTVM2P\MP900400185[1].jpg"/>
          <p:cNvPicPr>
            <a:picLocks noChangeAspect="1" noChangeArrowheads="1"/>
          </p:cNvPicPr>
          <p:nvPr/>
        </p:nvPicPr>
        <p:blipFill>
          <a:blip r:embed="rId2"/>
          <a:srcRect l="29858"/>
          <a:stretch>
            <a:fillRect/>
          </a:stretch>
        </p:blipFill>
        <p:spPr bwMode="auto">
          <a:xfrm>
            <a:off x="5786446" y="3571876"/>
            <a:ext cx="2496136" cy="23715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1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761"/>
          <a:stretch>
            <a:fillRect/>
          </a:stretch>
        </p:blipFill>
        <p:spPr>
          <a:xfrm>
            <a:off x="1188000" y="415437"/>
            <a:ext cx="6858000" cy="600267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Svaly hlavy a krku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mimické svaly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- při smrštění pohybují kůží a ovlivňují výraz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obličeje podle duševního stavu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 kruhové oční svaly pohybují víčky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 kruhový ústní svěrač pohybuje rty</a:t>
            </a:r>
          </a:p>
          <a:p>
            <a:endParaRPr lang="cs-CZ" dirty="0"/>
          </a:p>
        </p:txBody>
      </p:sp>
      <p:pic>
        <p:nvPicPr>
          <p:cNvPr id="6146" name="Picture 2" descr="C:\Users\p. Bojarský\AppData\Local\Microsoft\Windows\Temporary Internet Files\Content.IE5\7AAO5DI3\MP900285144[1].jpg"/>
          <p:cNvPicPr>
            <a:picLocks noChangeAspect="1" noChangeArrowheads="1"/>
          </p:cNvPicPr>
          <p:nvPr/>
        </p:nvPicPr>
        <p:blipFill>
          <a:blip r:embed="rId2"/>
          <a:srcRect l="18519" r="15637"/>
          <a:stretch>
            <a:fillRect/>
          </a:stretch>
        </p:blipFill>
        <p:spPr bwMode="auto">
          <a:xfrm>
            <a:off x="6429388" y="3929066"/>
            <a:ext cx="2286016" cy="22798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Svaly hlavy a krku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Svaly krku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slouží k pohybům krku a hlavy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nejmohutnější je zdvihač hlavy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upínají se na kosti hlavy, na páteř a žebra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 descr="C:\Users\p. Bojarský\AppData\Local\Microsoft\Windows\Temporary Internet Files\Content.IE5\5P7DQ0AY\MP90042437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1214422"/>
            <a:ext cx="2143116" cy="2143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Svaly trupu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velký a malý prsní sval – pomocné dýchací svaly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mezižeberní svaly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bránice – hlavní dýchací sval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přímé a šikmé břišní svaly – břišní lis – důležité při vyprazdňování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trapézový sval a široký zádový sval – zajišťují pohyb horní končetiny a zdvihání trupu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p. Bojarský\AppData\Local\Microsoft\Windows\Temporary Internet Files\Content.IE5\5P7DQ0AY\MP900439324[1].jpg"/>
          <p:cNvPicPr>
            <a:picLocks noChangeAspect="1" noChangeArrowheads="1"/>
          </p:cNvPicPr>
          <p:nvPr/>
        </p:nvPicPr>
        <p:blipFill>
          <a:blip r:embed="rId2" cstate="print"/>
          <a:srcRect l="23872" t="5357" r="25041"/>
          <a:stretch>
            <a:fillRect/>
          </a:stretch>
        </p:blipFill>
        <p:spPr bwMode="auto">
          <a:xfrm>
            <a:off x="7715272" y="3643314"/>
            <a:ext cx="1000132" cy="27898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Svaly horní končetiny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deltový sval – pro pohyb v ramenním kloubu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dvojhlavý a trojhlavý pažní sval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ohybače a natahovače prstů a ruky uložené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na předloktí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svaly ruky – hluboké dlaňové svaly, zajištění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opozice palce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C:\Users\p. Bojarský\AppData\Local\Microsoft\Windows\Temporary Internet Files\Content.IE5\1VUYVV6U\MP9004074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4071942"/>
            <a:ext cx="3143272" cy="20946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Svaly dolní končetiny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- svaly kyčelního kloubu – hýžďové svaly – </a:t>
            </a:r>
          </a:p>
          <a:p>
            <a:r>
              <a:rPr lang="cs-CZ" sz="2800" dirty="0" smtClean="0"/>
              <a:t>  podílí se na možnosti chůze</a:t>
            </a:r>
          </a:p>
          <a:p>
            <a:r>
              <a:rPr lang="cs-CZ" sz="2800" dirty="0" smtClean="0"/>
              <a:t>- stehenní svaly – čtyřhlavý sval stehenní</a:t>
            </a:r>
          </a:p>
          <a:p>
            <a:r>
              <a:rPr lang="cs-CZ" sz="2800" dirty="0" smtClean="0"/>
              <a:t>- bércové svaly  - trojhlavý lýtkový sval, který </a:t>
            </a:r>
          </a:p>
          <a:p>
            <a:r>
              <a:rPr lang="cs-CZ" sz="2800" dirty="0" smtClean="0"/>
              <a:t>  se upíná Achillovou šlachou ke kosti patní</a:t>
            </a:r>
          </a:p>
          <a:p>
            <a:r>
              <a:rPr lang="cs-CZ" sz="2800" dirty="0" smtClean="0"/>
              <a:t>- svaly nohy – důležité k zajištění podélné klenby nohy</a:t>
            </a:r>
            <a:endParaRPr lang="cs-CZ" sz="2800" dirty="0"/>
          </a:p>
        </p:txBody>
      </p:sp>
      <p:pic>
        <p:nvPicPr>
          <p:cNvPr id="10242" name="Picture 2" descr="C:\Users\p. Bojarský\AppData\Local\Microsoft\Windows\Temporary Internet Files\Content.IE5\5P7DQ0AY\MP900430466[1].jpg"/>
          <p:cNvPicPr>
            <a:picLocks noChangeAspect="1" noChangeArrowheads="1"/>
          </p:cNvPicPr>
          <p:nvPr/>
        </p:nvPicPr>
        <p:blipFill>
          <a:blip r:embed="rId2" cstate="print"/>
          <a:srcRect t="11111" b="15873"/>
          <a:stretch>
            <a:fillRect/>
          </a:stretch>
        </p:blipFill>
        <p:spPr bwMode="auto">
          <a:xfrm>
            <a:off x="5357818" y="4615079"/>
            <a:ext cx="3071810" cy="22429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Vady a nemoci pohybové soustavy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svalová ochablost – atrofie – nejčastěji při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nepoužívání svalů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obrna – nemožnost ovládat svaly např. při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poškození míchy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 descr="C:\Users\p. Bojarský\AppData\Local\Microsoft\Windows\Temporary Internet Files\Content.IE5\ZINTVM2P\MP900425237[1].jpg"/>
          <p:cNvPicPr>
            <a:picLocks noChangeAspect="1" noChangeArrowheads="1"/>
          </p:cNvPicPr>
          <p:nvPr/>
        </p:nvPicPr>
        <p:blipFill>
          <a:blip r:embed="rId2" cstate="print"/>
          <a:srcRect b="17378"/>
          <a:stretch>
            <a:fillRect/>
          </a:stretch>
        </p:blipFill>
        <p:spPr bwMode="auto">
          <a:xfrm>
            <a:off x="3643306" y="3143248"/>
            <a:ext cx="4572032" cy="25114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Popište svaly hlavy a jejich hlavní funkci.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Které svaly umožňují pohyb v ramenním kloubu 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Zjistěte na internetu, proč jsou důležité malé svaly nohy.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Pozorujte práci svalů při pohybu prstů na ruce.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C:\Users\p. Bojarský\AppData\Local\Microsoft\Windows\Temporary Internet Files\Content.IE5\ZINTVM2P\MC90038352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4071942"/>
            <a:ext cx="1650492" cy="182057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prezentace str. 8 a 10 – žvýkací – rozmělňování potravy, mimické – pohyb v obličeji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prezentace str. 13 – hlavně deltový sval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 descr="C:\Users\p. Bojarský\AppData\Local\Microsoft\Windows\Temporary Internet Files\Content.IE5\5P7DQ0AY\MP9004280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3643314"/>
            <a:ext cx="2458727" cy="25717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hodiny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seznámení s rozložením a funkcí jednotlivých svalů v lidském těle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upozornění na vhodnou fyzickou aktivitu, která přispívá k rozvoji svalstva, předcházení otylosti a k udržování dobré životní kondice.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Znalosti je možno využít ve fyzice, výchově ke zdraví, chemii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50323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82879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Scientia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80-7183-246-4.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Epava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1998. ISBN 80-901 667-0-9.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000" i="1" dirty="0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000" dirty="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Blug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80-85635-97-6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698</Words>
  <Application>Microsoft Office PowerPoint</Application>
  <PresentationFormat>Předvádění na obrazovce (4:3)</PresentationFormat>
  <Paragraphs>89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Prezentace aplikace PowerPoint</vt:lpstr>
      <vt:lpstr>Pohybová soustava</vt:lpstr>
      <vt:lpstr>Sval</vt:lpstr>
      <vt:lpstr>Prezentace aplikace PowerPoint</vt:lpstr>
      <vt:lpstr>Svalové vlákno</vt:lpstr>
      <vt:lpstr>Prezentace aplikace PowerPoint</vt:lpstr>
      <vt:lpstr>Činnost svalu</vt:lpstr>
      <vt:lpstr>Svaly hlavy a krku</vt:lpstr>
      <vt:lpstr>Prezentace aplikace PowerPoint</vt:lpstr>
      <vt:lpstr>Svaly hlavy a krku</vt:lpstr>
      <vt:lpstr>Svaly hlavy a krku</vt:lpstr>
      <vt:lpstr>Svaly trupu</vt:lpstr>
      <vt:lpstr>Svaly horní končetiny</vt:lpstr>
      <vt:lpstr>Svaly dolní končetiny</vt:lpstr>
      <vt:lpstr>Vady a nemoci pohybové soustavy</vt:lpstr>
      <vt:lpstr>Otázky</vt:lpstr>
      <vt:lpstr>Odpovědi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Pohybová soustava</dc:title>
  <dc:creator>Jarda</dc:creator>
  <cp:lastModifiedBy>Vesna202261</cp:lastModifiedBy>
  <cp:revision>24</cp:revision>
  <dcterms:created xsi:type="dcterms:W3CDTF">2011-12-12T10:23:36Z</dcterms:created>
  <dcterms:modified xsi:type="dcterms:W3CDTF">2012-03-05T11:29:24Z</dcterms:modified>
</cp:coreProperties>
</file>