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72" r:id="rId4"/>
    <p:sldId id="257" r:id="rId5"/>
    <p:sldId id="273" r:id="rId6"/>
    <p:sldId id="258" r:id="rId7"/>
    <p:sldId id="259" r:id="rId8"/>
    <p:sldId id="260" r:id="rId9"/>
    <p:sldId id="261" r:id="rId10"/>
    <p:sldId id="262" r:id="rId11"/>
    <p:sldId id="274" r:id="rId12"/>
    <p:sldId id="263" r:id="rId13"/>
    <p:sldId id="264" r:id="rId14"/>
    <p:sldId id="271" r:id="rId15"/>
    <p:sldId id="267" r:id="rId16"/>
    <p:sldId id="276" r:id="rId17"/>
    <p:sldId id="269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97649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b="0" dirty="0" smtClean="0"/>
                        <a:t>Bc.</a:t>
                      </a:r>
                      <a:r>
                        <a:rPr lang="cs-CZ" sz="2400" b="0" baseline="0" dirty="0" smtClean="0"/>
                        <a:t> Renáta </a:t>
                      </a:r>
                      <a:r>
                        <a:rPr lang="cs-CZ" sz="2400" b="0" baseline="0" dirty="0" smtClean="0"/>
                        <a:t>Bojarská</a:t>
                      </a:r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="0" baseline="0" dirty="0" smtClean="0"/>
                        <a:t>12.1.2012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VY_32_INOVACE_05_PŘ8_BO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</a:t>
                      </a:r>
                      <a:r>
                        <a:rPr lang="cs-CZ" sz="2400" b="1" baseline="0" dirty="0" smtClean="0"/>
                        <a:t> </a:t>
                      </a:r>
                      <a:r>
                        <a:rPr lang="cs-CZ" sz="2400" b="0" baseline="0" dirty="0" smtClean="0"/>
                        <a:t>Anatomie a fyziologie </a:t>
                      </a:r>
                      <a:r>
                        <a:rPr lang="cs-CZ" sz="2400" b="0" baseline="0" dirty="0" smtClean="0"/>
                        <a:t>člověka – Dýchací soustava</a:t>
                      </a:r>
                      <a:r>
                        <a:rPr lang="cs-CZ" sz="2400" baseline="0" dirty="0" smtClean="0"/>
                        <a:t> </a:t>
                      </a:r>
                    </a:p>
                    <a:p>
                      <a:r>
                        <a:rPr lang="cs-CZ" sz="2400" b="1" baseline="0" dirty="0" smtClean="0"/>
                        <a:t>Ročník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aseline="0" dirty="0" smtClean="0"/>
                        <a:t>8.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Dýchací soustava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Hlavním úkolem dýchání je přívod kyslíku do krve a odstraňování oxidu uhličitého z krve.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 hlavní funkce dýchání: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zevní dýchání – výměna plynů mezi atmosférou a krví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rozvod dýchacích plynů – transport kyslíku a oxidu uhličitého mezi plícemi a orgány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vnitřní dýchání – výměna plynů mezi krví a buňkami tkání</a:t>
            </a:r>
          </a:p>
          <a:p>
            <a:endParaRPr lang="cs-CZ" dirty="0"/>
          </a:p>
        </p:txBody>
      </p:sp>
      <p:pic>
        <p:nvPicPr>
          <p:cNvPr id="1026" name="Picture 2" descr="C:\Users\p. Bojarský\AppData\Local\Microsoft\Windows\Temporary Internet Files\Content.IE5\ZINTVM2P\MC90010453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68" y="0"/>
            <a:ext cx="1816913" cy="1776679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29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4855"/>
          <a:stretch>
            <a:fillRect/>
          </a:stretch>
        </p:blipFill>
        <p:spPr>
          <a:xfrm>
            <a:off x="1188000" y="394378"/>
            <a:ext cx="6858000" cy="599612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Horní cesty dýchací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452596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Začínají nosní dutinou – dvěma choanami ústí do nosohltanu.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Nosní dutina je spojena s prostory v některých lebečních kostech = vedlejší nosní dutiny.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stropu nosní dutiny je tzv. čichové pole, které je tvořeno specializovanými nervovými buňkami = je zde sídlo čichu.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2050" name="Picture 2" descr="C:\Users\p. Bojarský\AppData\Local\Microsoft\Windows\Temporary Internet Files\Content.IE5\5P7DQ0AY\MP900438661[1].jpg"/>
          <p:cNvPicPr>
            <a:picLocks noChangeAspect="1" noChangeArrowheads="1"/>
          </p:cNvPicPr>
          <p:nvPr/>
        </p:nvPicPr>
        <p:blipFill>
          <a:blip r:embed="rId2" cstate="print"/>
          <a:srcRect t="12947" b="22321"/>
          <a:stretch>
            <a:fillRect/>
          </a:stretch>
        </p:blipFill>
        <p:spPr bwMode="auto">
          <a:xfrm>
            <a:off x="6143636" y="4429132"/>
            <a:ext cx="2142744" cy="20717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30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761"/>
          <a:stretch>
            <a:fillRect/>
          </a:stretch>
        </p:blipFill>
        <p:spPr>
          <a:xfrm>
            <a:off x="1188000" y="410327"/>
            <a:ext cx="6858000" cy="6017361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Horní cesty dýchací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Řasinkový epitel kryje dýchací část sliznice.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nosní dutině 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se vzduch předehřívá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zvlhčuje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jsou drážděny čichové buňky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vzduch se zbavuje prachových částic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je zde lymfatická tkáň – obranná bariéra proti infekcím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p. Bojarský\AppData\Local\Microsoft\Windows\Temporary Internet Files\Content.IE5\7AAO5DI3\MP90038660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2071678"/>
            <a:ext cx="1814135" cy="25431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Horní cesty dýchací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Nosohltan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proudí sem vzduch z nosní dutiny směrem do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hrtanu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ústí sem Eustachova trubice, která spojuje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střední ucho a nosohltan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příklopka hrtanová – brání vstupu potravy do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hrtanu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099" name="Picture 3" descr="C:\Users\p. Bojarský\AppData\Local\Microsoft\Windows\Temporary Internet Files\Content.IE5\5P7DQ0AY\MC90002814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78987" y="0"/>
            <a:ext cx="2665013" cy="28260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0" name="Picture 4" descr="C:\Users\p. Bojarský\AppData\Local\Microsoft\Windows\Temporary Internet Files\Content.IE5\ZINTVM2P\MP900425552[1].jpg"/>
          <p:cNvPicPr>
            <a:picLocks noChangeAspect="1" noChangeArrowheads="1"/>
          </p:cNvPicPr>
          <p:nvPr/>
        </p:nvPicPr>
        <p:blipFill>
          <a:blip r:embed="rId3" cstate="print"/>
          <a:srcRect l="28373" t="7759" r="17459" b="30165"/>
          <a:stretch>
            <a:fillRect/>
          </a:stretch>
        </p:blipFill>
        <p:spPr bwMode="auto">
          <a:xfrm>
            <a:off x="214282" y="0"/>
            <a:ext cx="2156535" cy="16430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Dolní cesty dýchací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Hrtan – je uložen před jícnem – na přední straně krku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ústí do průdušnice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je tvořen chrupavkami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vzduch v hrtanu prochází hlasivkovou štěrbinou, rozkmitá hlasivkové vazy, rozkmitaný vzduch tvoří hlas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  <p:pic>
        <p:nvPicPr>
          <p:cNvPr id="5122" name="Picture 2" descr="C:\Users\p. Bojarský\AppData\Local\Microsoft\Windows\Temporary Internet Files\Content.IE5\ZINTVM2P\MP9004310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4500570"/>
            <a:ext cx="2000264" cy="2000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Dolní cesty dýchací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Průdušnice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trubice s řasinkami, které brání vstupu prachu a bakterií do plic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větví se na pravou a levou průdušku a ty se větví na drobnější průdušky a průdušinky, které končí v plicních sklípcích – alveolech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v alveolech probíhá vlastní výměna ply</a:t>
            </a:r>
            <a:r>
              <a:rPr lang="cs-CZ" dirty="0" smtClean="0"/>
              <a:t>nů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 descr="C:\Users\p. Bojarský\AppData\Local\Microsoft\Windows\Temporary Internet Files\Content.IE5\1VUYVV6U\MP90042516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0"/>
            <a:ext cx="2071354" cy="24075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Plíce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Plíce jsou kryty blánou - poplicnicí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Dutina hrudní je vystlána pohrudnicí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 těmito blanami je tekutina, která zajišťuje klouzání obou blan při dýchání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 těmito blanami je podtlak, který udržuje plíce rozepjaté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Plíce jsou složeny z laloků, ty se dělí na plicní segmenty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 descr="C:\Users\p. Bojarský\AppData\Local\Microsoft\Windows\Temporary Internet Files\Content.IE5\ZINTVM2P\MC9004387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24628" y="0"/>
            <a:ext cx="2619372" cy="19645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3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316"/>
          <a:stretch>
            <a:fillRect/>
          </a:stretch>
        </p:blipFill>
        <p:spPr>
          <a:xfrm>
            <a:off x="1188000" y="415982"/>
            <a:ext cx="6858000" cy="597198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Plíce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plicních sklípcích probíhá vlastní výměna plynů.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Dýchání je řízeno z dýchacího centra v prodloužené míše.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Frekvence dýchání se během života mění.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Dospělý 16 dechů za minutu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Novorozenec 40 dechů za minutu</a:t>
            </a:r>
          </a:p>
          <a:p>
            <a:endParaRPr lang="cs-CZ" dirty="0" smtClean="0"/>
          </a:p>
        </p:txBody>
      </p:sp>
      <p:pic>
        <p:nvPicPr>
          <p:cNvPr id="8194" name="Picture 2" descr="C:\Users\p. Bojarský\AppData\Local\Microsoft\Windows\Temporary Internet Files\Content.IE5\7AAO5DI3\MC900438737[4].jpg"/>
          <p:cNvPicPr>
            <a:picLocks noChangeAspect="1" noChangeArrowheads="1"/>
          </p:cNvPicPr>
          <p:nvPr/>
        </p:nvPicPr>
        <p:blipFill>
          <a:blip r:embed="rId2" cstate="print"/>
          <a:srcRect l="19444" t="3125" r="19444" b="57292"/>
          <a:stretch>
            <a:fillRect/>
          </a:stretch>
        </p:blipFill>
        <p:spPr bwMode="auto">
          <a:xfrm>
            <a:off x="6485786" y="4143380"/>
            <a:ext cx="2233378" cy="19288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Onemocnění dýchacích cest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Rýma.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Zánět středního ucha, zánět vedlejších dutin nosních.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Angína.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Zápal plic.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Tuberkulóza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Rakovina – kouření!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Alergie.</a:t>
            </a:r>
          </a:p>
          <a:p>
            <a:endParaRPr lang="cs-CZ" dirty="0"/>
          </a:p>
        </p:txBody>
      </p:sp>
      <p:pic>
        <p:nvPicPr>
          <p:cNvPr id="9218" name="Picture 2" descr="C:\Users\p. Bojarský\AppData\Local\Microsoft\Windows\Temporary Internet Files\Content.IE5\5P7DQ0AY\MC90036099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3143248"/>
            <a:ext cx="1595628" cy="1807769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První pomoc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Umělé dýchání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nejdříve uvolnit dýchací cesty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provést záklon hlavy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zahájit masáž srdce – 100 – 120 stlačení za minutu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oběma rukama asi uprostřed hrudní kosti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5 cm do hloubky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dýchání z úst do úst se provádí jen podle uvážení laického zachránce – ohrožení zdraví nebo života zachránce!</a:t>
            </a:r>
          </a:p>
          <a:p>
            <a:endParaRPr lang="cs-CZ" dirty="0"/>
          </a:p>
        </p:txBody>
      </p:sp>
      <p:pic>
        <p:nvPicPr>
          <p:cNvPr id="10242" name="Picture 2" descr="C:\Users\p. Bojarský\AppData\Local\Microsoft\Windows\Temporary Internet Files\Content.IE5\7AAO5DI3\MC90035903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702" y="928670"/>
            <a:ext cx="1805026" cy="1588313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Otázky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Jaký je význam řasinkového epitelu v dýchacích cestách 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Kudy prochází vzduch z nosní dutiny do plic?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Zjistěte z internetu, jaké jsou nemoci dýchacích cest a jak jim předcházet.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Vyhledejte na internetu, jaká je frekvence dýchání různých savců.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Zkuste zahrát situaci, jak poskytujete první pomoc člověku, který nedýchá a nemá hmatný puls.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0" name="Picture 2" descr="C:\Users\p. Bojarský\AppData\Local\Microsoft\Windows\Temporary Internet Files\Content.IE5\ZINTVM2P\MC9002955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214290"/>
            <a:ext cx="2193956" cy="145760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Odpovědi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prezentace str. 6 – čistí od prachu, zvlhčuje vzduch, předehřívá, čidla čichu a obranná funkce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celá prezentace – nosní dutina, nosohltan, hrtan, průdušnice, průdušky, průdušinky, plicní sklípky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266" name="Picture 2" descr="C:\Users\p. Bojarský\AppData\Local\Microsoft\Windows\Temporary Internet Files\Content.IE5\ZINTVM2P\MC90040422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4" y="4357694"/>
            <a:ext cx="1816100" cy="16764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Cíl hodiny: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osvojení  základních funkcí dýchací soustavy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nácvik první pomoci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práce s prezentací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Znalosti lze využít v dalších předmětech: výchově ke zdraví, první pomoci, fyzice, chemii.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503237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Použitá literatura, zdroje</a:t>
            </a: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 bwMode="auto">
          <a:xfrm>
            <a:off x="457200" y="1828799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LUDĚK  J. DOBROURUKA, BLANKA VACKOVÁ, REGINA KRÁLOVÁ, PAVEL BARTOŠ.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Přírodopis III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Scientia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1999. ISBN 80-7183-246-4.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IVAN DYLEVSKÝ.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Anatomie a fyziologie člověka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Epava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1998. ISBN 80-901 667-0-9.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JAN KANTOREK, JAROSLAV JURČÁK,JIŘÍ FRONĚK A KOL.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Přírodopis 8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Prodos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1999. ISBN 80-7230-040-7.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EDUARD KOČÁREK, EDUARD KOČÁREK.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Přírodopis pro </a:t>
            </a:r>
            <a:r>
              <a:rPr lang="cs-CZ" sz="2000" i="1" dirty="0" smtClean="0">
                <a:latin typeface="Monotype Corsiva" pitchFamily="66" charset="0"/>
                <a:cs typeface="Times New Roman" pitchFamily="18" charset="0"/>
              </a:rPr>
              <a:t>8</a:t>
            </a:r>
            <a:r>
              <a:rPr lang="cs-CZ" sz="2000" dirty="0" smtClean="0">
                <a:latin typeface="Monotype Corsiva" pitchFamily="66" charset="0"/>
                <a:cs typeface="Times New Roman" pitchFamily="18" charset="0"/>
              </a:rPr>
              <a:t>. ročník základní školy.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Praha: Jinan, 2000.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JIŘÍ FRONĚK.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Lidské tělo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Blug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1999. ISBN 80-85635-97-6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Zdroje : Vlastní tvorba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mocrosoft.com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748</Words>
  <Application>Microsoft Office PowerPoint</Application>
  <PresentationFormat>Předvádění na obrazovce (4:3)</PresentationFormat>
  <Paragraphs>111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Dýchací soustava</vt:lpstr>
      <vt:lpstr>Prezentace aplikace PowerPoint</vt:lpstr>
      <vt:lpstr> Horní cesty dýchací  </vt:lpstr>
      <vt:lpstr>Prezentace aplikace PowerPoint</vt:lpstr>
      <vt:lpstr>Horní cesty dýchací</vt:lpstr>
      <vt:lpstr>Horní cesty dýchací</vt:lpstr>
      <vt:lpstr>Dolní cesty dýchací</vt:lpstr>
      <vt:lpstr>Dolní cesty dýchací</vt:lpstr>
      <vt:lpstr>Plíce</vt:lpstr>
      <vt:lpstr>Prezentace aplikace PowerPoint</vt:lpstr>
      <vt:lpstr>Plíce</vt:lpstr>
      <vt:lpstr>Onemocnění dýchacích cest</vt:lpstr>
      <vt:lpstr> První pomoc </vt:lpstr>
      <vt:lpstr>Otázky</vt:lpstr>
      <vt:lpstr>Odpovědi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</dc:title>
  <dc:creator>Jarda</dc:creator>
  <cp:lastModifiedBy>Vesna202261</cp:lastModifiedBy>
  <cp:revision>28</cp:revision>
  <dcterms:created xsi:type="dcterms:W3CDTF">2011-12-12T09:29:43Z</dcterms:created>
  <dcterms:modified xsi:type="dcterms:W3CDTF">2012-03-05T11:43:37Z</dcterms:modified>
</cp:coreProperties>
</file>