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9" r:id="rId3"/>
    <p:sldId id="287" r:id="rId4"/>
    <p:sldId id="291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90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2512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39" autoAdjust="0"/>
    <p:restoredTop sz="94660"/>
  </p:normalViewPr>
  <p:slideViewPr>
    <p:cSldViewPr>
      <p:cViewPr varScale="1">
        <p:scale>
          <a:sx n="103" d="100"/>
          <a:sy n="103" d="100"/>
        </p:scale>
        <p:origin x="-3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8E3057F-D3A1-403E-9DA1-185944A1358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slide" Target="slide23.xml"/><Relationship Id="rId18" Type="http://schemas.openxmlformats.org/officeDocument/2006/relationships/slide" Target="slide24.xml"/><Relationship Id="rId26" Type="http://schemas.openxmlformats.org/officeDocument/2006/relationships/slide" Target="slide14.xml"/><Relationship Id="rId3" Type="http://schemas.openxmlformats.org/officeDocument/2006/relationships/slide" Target="slide27.xml"/><Relationship Id="rId21" Type="http://schemas.openxmlformats.org/officeDocument/2006/relationships/slide" Target="slide9.xml"/><Relationship Id="rId7" Type="http://schemas.openxmlformats.org/officeDocument/2006/relationships/slide" Target="slide21.xml"/><Relationship Id="rId12" Type="http://schemas.openxmlformats.org/officeDocument/2006/relationships/slide" Target="slide30.xml"/><Relationship Id="rId17" Type="http://schemas.openxmlformats.org/officeDocument/2006/relationships/slide" Target="slide31.xml"/><Relationship Id="rId25" Type="http://schemas.openxmlformats.org/officeDocument/2006/relationships/slide" Target="slide19.xml"/><Relationship Id="rId2" Type="http://schemas.openxmlformats.org/officeDocument/2006/relationships/slide" Target="slide26.xml"/><Relationship Id="rId16" Type="http://schemas.openxmlformats.org/officeDocument/2006/relationships/slide" Target="slide8.xml"/><Relationship Id="rId20" Type="http://schemas.openxmlformats.org/officeDocument/2006/relationships/slide" Target="slide13.xml"/><Relationship Id="rId29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8.xml"/><Relationship Id="rId11" Type="http://schemas.openxmlformats.org/officeDocument/2006/relationships/slide" Target="slide11.xml"/><Relationship Id="rId24" Type="http://schemas.openxmlformats.org/officeDocument/2006/relationships/slide" Target="slide25.xml"/><Relationship Id="rId5" Type="http://schemas.openxmlformats.org/officeDocument/2006/relationships/slide" Target="slide29.xml"/><Relationship Id="rId15" Type="http://schemas.openxmlformats.org/officeDocument/2006/relationships/slide" Target="slide12.xml"/><Relationship Id="rId23" Type="http://schemas.openxmlformats.org/officeDocument/2006/relationships/slide" Target="slide32.xml"/><Relationship Id="rId28" Type="http://schemas.openxmlformats.org/officeDocument/2006/relationships/slide" Target="slide7.xml"/><Relationship Id="rId10" Type="http://schemas.openxmlformats.org/officeDocument/2006/relationships/slide" Target="slide16.xml"/><Relationship Id="rId19" Type="http://schemas.openxmlformats.org/officeDocument/2006/relationships/slide" Target="slide18.xml"/><Relationship Id="rId4" Type="http://schemas.openxmlformats.org/officeDocument/2006/relationships/slide" Target="slide20.xml"/><Relationship Id="rId9" Type="http://schemas.openxmlformats.org/officeDocument/2006/relationships/slide" Target="slide15.xml"/><Relationship Id="rId14" Type="http://schemas.openxmlformats.org/officeDocument/2006/relationships/slide" Target="slide17.xml"/><Relationship Id="rId22" Type="http://schemas.openxmlformats.org/officeDocument/2006/relationships/slide" Target="slide6.xml"/><Relationship Id="rId27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VY_42_INOVACE_35_1_AZ kvíz – geometrie – 8.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AZ kvíz opakování učiva 8.ročníku. Žáci se rozdělí na dvě skupiny. Úkolem skupiny je propojit všechny tři strany.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smtClean="0"/>
              <a:t>: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21.6.2012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493132" y="1196752"/>
            <a:ext cx="403187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AZ kvíz</a:t>
            </a:r>
            <a:endParaRPr lang="cs-CZ" sz="9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933056"/>
            <a:ext cx="739292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/>
              <a:t>Opakování učiva 8. ročníku</a:t>
            </a:r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Geometrie v rovině a prostoru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latin typeface="Arial" charset="0"/>
                <a:cs typeface="Arial" charset="0"/>
              </a:rPr>
              <a:t>POKYNY K OVLÁDÁNÍ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Žák si vybere požadované políčko v hracím poli. Kliknutím na políčko se zobrazí otázka.</a:t>
            </a:r>
          </a:p>
          <a:p>
            <a:r>
              <a:rPr lang="cs-CZ" sz="2000" dirty="0" smtClean="0"/>
              <a:t>Po zodpovězení učitel klikne na šipku vpravo nahoře, tím se zobrazí odpověď.</a:t>
            </a:r>
          </a:p>
          <a:p>
            <a:r>
              <a:rPr lang="cs-CZ" sz="2000" dirty="0" smtClean="0"/>
              <a:t>Poté učitel klikne na šipku vpravo dole, tím se vrátí do hracího pole. Vybraná otázka se automaticky zabarví šedivě. </a:t>
            </a:r>
          </a:p>
          <a:p>
            <a:r>
              <a:rPr lang="cs-CZ" sz="2000" dirty="0" smtClean="0"/>
              <a:t>Pokud na šedé políčko klikneme jednou, zabarví se červeně. Pokud </a:t>
            </a:r>
            <a:r>
              <a:rPr lang="cs-CZ" sz="2000" dirty="0" smtClean="0"/>
              <a:t>             na </a:t>
            </a:r>
            <a:r>
              <a:rPr lang="cs-CZ" sz="2000" dirty="0" smtClean="0"/>
              <a:t>červené políčko klikneme znovu, zabarví se modře. Pokud není otázka zodpovězena, ponecháme pole šedé. Toto pole se volí jako náhradní. Náhradní otázku vymyslí učitel.</a:t>
            </a:r>
          </a:p>
          <a:p>
            <a:r>
              <a:rPr lang="cs-CZ" sz="2000" dirty="0" smtClean="0"/>
              <a:t>Žák z další skupiny si opět vybere pole s číslem a postupujeme dle předchozích bodů.  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3"/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3" name="AutoShape 24"/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4" name="AutoShape 25"/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5" name="AutoShape 26"/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6" name="AutoShape 27"/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7" name="AutoShape 28"/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8" name="AutoShape 29"/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9" name="AutoShape 30"/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0" name="AutoShape 31"/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1" name="AutoShape 32"/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2" name="AutoShape 46"/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3" name="AutoShape 47"/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4" name="AutoShape 48"/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5" name="AutoShape 49"/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6" name="AutoShape 50"/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" name="AutoShape 51"/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" name="AutoShape 52"/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" name="AutoShape 53"/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0" name="AutoShape 54"/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1" name="AutoShape 55"/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2" name="AutoShape 56"/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3" name="AutoShape 57"/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4" name="AutoShape 58"/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5" name="AutoShape 59"/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6" name="AutoShape 60"/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7" name="AutoShape 61"/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" name="AutoShape 62"/>
          <p:cNvSpPr>
            <a:spLocks noChangeArrowheads="1"/>
          </p:cNvSpPr>
          <p:nvPr/>
        </p:nvSpPr>
        <p:spPr bwMode="auto">
          <a:xfrm rot="5400000">
            <a:off x="45193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" name="AutoShape 63"/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0" name="AutoShape 23"/>
          <p:cNvSpPr>
            <a:spLocks noChangeArrowheads="1"/>
          </p:cNvSpPr>
          <p:nvPr/>
        </p:nvSpPr>
        <p:spPr bwMode="auto">
          <a:xfrm rot="5400000">
            <a:off x="1363662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71" name="AutoShape 24"/>
          <p:cNvSpPr>
            <a:spLocks noChangeArrowheads="1"/>
          </p:cNvSpPr>
          <p:nvPr/>
        </p:nvSpPr>
        <p:spPr bwMode="auto">
          <a:xfrm rot="5400000">
            <a:off x="2278062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72" name="AutoShape 25"/>
          <p:cNvSpPr>
            <a:spLocks noChangeArrowheads="1"/>
          </p:cNvSpPr>
          <p:nvPr/>
        </p:nvSpPr>
        <p:spPr bwMode="auto">
          <a:xfrm rot="5400000">
            <a:off x="1812924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3" name="AutoShape 26"/>
          <p:cNvSpPr>
            <a:spLocks noChangeArrowheads="1"/>
          </p:cNvSpPr>
          <p:nvPr/>
        </p:nvSpPr>
        <p:spPr bwMode="auto">
          <a:xfrm rot="5400000">
            <a:off x="4078287" y="53420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4" name="AutoShape 27"/>
          <p:cNvSpPr>
            <a:spLocks noChangeArrowheads="1"/>
          </p:cNvSpPr>
          <p:nvPr/>
        </p:nvSpPr>
        <p:spPr bwMode="auto">
          <a:xfrm rot="5400000">
            <a:off x="3163887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5" name="AutoShape 28"/>
          <p:cNvSpPr>
            <a:spLocks noChangeArrowheads="1"/>
          </p:cNvSpPr>
          <p:nvPr/>
        </p:nvSpPr>
        <p:spPr bwMode="auto">
          <a:xfrm rot="5400000">
            <a:off x="2713037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6" name="AutoShape 29"/>
          <p:cNvSpPr>
            <a:spLocks noChangeArrowheads="1"/>
          </p:cNvSpPr>
          <p:nvPr/>
        </p:nvSpPr>
        <p:spPr bwMode="auto">
          <a:xfrm rot="5400000">
            <a:off x="3613149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7" name="AutoShape 30"/>
          <p:cNvSpPr>
            <a:spLocks noChangeArrowheads="1"/>
          </p:cNvSpPr>
          <p:nvPr/>
        </p:nvSpPr>
        <p:spPr bwMode="auto">
          <a:xfrm rot="5400000">
            <a:off x="2276474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8" name="AutoShape 31"/>
          <p:cNvSpPr>
            <a:spLocks noChangeArrowheads="1"/>
          </p:cNvSpPr>
          <p:nvPr/>
        </p:nvSpPr>
        <p:spPr bwMode="auto">
          <a:xfrm rot="5400000">
            <a:off x="3176587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9" name="AutoShape 32"/>
          <p:cNvSpPr>
            <a:spLocks noChangeArrowheads="1"/>
          </p:cNvSpPr>
          <p:nvPr/>
        </p:nvSpPr>
        <p:spPr bwMode="auto">
          <a:xfrm rot="5400000">
            <a:off x="2725737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0" name="AutoShape 46"/>
          <p:cNvSpPr>
            <a:spLocks noChangeArrowheads="1"/>
          </p:cNvSpPr>
          <p:nvPr/>
        </p:nvSpPr>
        <p:spPr bwMode="auto">
          <a:xfrm rot="5400000">
            <a:off x="4984749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1" name="AutoShape 47"/>
          <p:cNvSpPr>
            <a:spLocks noChangeArrowheads="1"/>
          </p:cNvSpPr>
          <p:nvPr/>
        </p:nvSpPr>
        <p:spPr bwMode="auto">
          <a:xfrm rot="5400000">
            <a:off x="4527549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2" name="AutoShape 48"/>
          <p:cNvSpPr>
            <a:spLocks noChangeArrowheads="1"/>
          </p:cNvSpPr>
          <p:nvPr/>
        </p:nvSpPr>
        <p:spPr bwMode="auto">
          <a:xfrm rot="5400000">
            <a:off x="4076699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3" name="AutoShape 49"/>
          <p:cNvSpPr>
            <a:spLocks noChangeArrowheads="1"/>
          </p:cNvSpPr>
          <p:nvPr/>
        </p:nvSpPr>
        <p:spPr bwMode="auto">
          <a:xfrm rot="5400000">
            <a:off x="3625849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4" name="AutoShape 50"/>
          <p:cNvSpPr>
            <a:spLocks noChangeArrowheads="1"/>
          </p:cNvSpPr>
          <p:nvPr/>
        </p:nvSpPr>
        <p:spPr bwMode="auto">
          <a:xfrm rot="5400000">
            <a:off x="3176587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5" name="AutoShape 51"/>
          <p:cNvSpPr>
            <a:spLocks noChangeArrowheads="1"/>
          </p:cNvSpPr>
          <p:nvPr/>
        </p:nvSpPr>
        <p:spPr bwMode="auto">
          <a:xfrm rot="5400000">
            <a:off x="5895974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6" name="AutoShape 52"/>
          <p:cNvSpPr>
            <a:spLocks noChangeArrowheads="1"/>
          </p:cNvSpPr>
          <p:nvPr/>
        </p:nvSpPr>
        <p:spPr bwMode="auto">
          <a:xfrm rot="5400000">
            <a:off x="5432424" y="45768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7" name="AutoShape 53"/>
          <p:cNvSpPr>
            <a:spLocks noChangeArrowheads="1"/>
          </p:cNvSpPr>
          <p:nvPr/>
        </p:nvSpPr>
        <p:spPr bwMode="auto">
          <a:xfrm rot="5400000">
            <a:off x="4976812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8" name="AutoShape 54"/>
          <p:cNvSpPr>
            <a:spLocks noChangeArrowheads="1"/>
          </p:cNvSpPr>
          <p:nvPr/>
        </p:nvSpPr>
        <p:spPr bwMode="auto">
          <a:xfrm rot="5400000">
            <a:off x="4525962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9" name="AutoShape 55"/>
          <p:cNvSpPr>
            <a:spLocks noChangeArrowheads="1"/>
          </p:cNvSpPr>
          <p:nvPr/>
        </p:nvSpPr>
        <p:spPr bwMode="auto">
          <a:xfrm rot="5400000">
            <a:off x="4076699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0" name="AutoShape 56"/>
          <p:cNvSpPr>
            <a:spLocks noChangeArrowheads="1"/>
          </p:cNvSpPr>
          <p:nvPr/>
        </p:nvSpPr>
        <p:spPr bwMode="auto">
          <a:xfrm rot="5400000">
            <a:off x="3625849" y="14097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1" name="AutoShape 57"/>
          <p:cNvSpPr>
            <a:spLocks noChangeArrowheads="1"/>
          </p:cNvSpPr>
          <p:nvPr/>
        </p:nvSpPr>
        <p:spPr bwMode="auto">
          <a:xfrm rot="5400000">
            <a:off x="6796087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2" name="AutoShape 58"/>
          <p:cNvSpPr>
            <a:spLocks noChangeArrowheads="1"/>
          </p:cNvSpPr>
          <p:nvPr/>
        </p:nvSpPr>
        <p:spPr bwMode="auto">
          <a:xfrm rot="5400000">
            <a:off x="6332537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3" name="AutoShape 59"/>
          <p:cNvSpPr>
            <a:spLocks noChangeArrowheads="1"/>
          </p:cNvSpPr>
          <p:nvPr/>
        </p:nvSpPr>
        <p:spPr bwMode="auto">
          <a:xfrm rot="5400000">
            <a:off x="5876924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4" name="AutoShape 60"/>
          <p:cNvSpPr>
            <a:spLocks noChangeArrowheads="1"/>
          </p:cNvSpPr>
          <p:nvPr/>
        </p:nvSpPr>
        <p:spPr bwMode="auto">
          <a:xfrm rot="5400000">
            <a:off x="5427662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5" name="AutoShape 61"/>
          <p:cNvSpPr>
            <a:spLocks noChangeArrowheads="1"/>
          </p:cNvSpPr>
          <p:nvPr/>
        </p:nvSpPr>
        <p:spPr bwMode="auto">
          <a:xfrm rot="5400000">
            <a:off x="4991099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6" name="AutoShape 62"/>
          <p:cNvSpPr>
            <a:spLocks noChangeArrowheads="1"/>
          </p:cNvSpPr>
          <p:nvPr/>
        </p:nvSpPr>
        <p:spPr bwMode="auto">
          <a:xfrm rot="5400000">
            <a:off x="4527549" y="14097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7" name="AutoShape 63"/>
          <p:cNvSpPr>
            <a:spLocks noChangeArrowheads="1"/>
          </p:cNvSpPr>
          <p:nvPr/>
        </p:nvSpPr>
        <p:spPr bwMode="auto">
          <a:xfrm rot="5400000">
            <a:off x="4068514" y="62011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3" name="AutoShape 23"/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22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84" name="AutoShape 24"/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85" name="AutoShape 25"/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6" name="AutoShape 26"/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7" name="AutoShape 27"/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8" name="AutoShape 28"/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9" name="AutoShape 29"/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0" name="AutoShape 30"/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1" name="AutoShape 31"/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2" name="AutoShape 32"/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3" name="AutoShape 46"/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4" name="AutoShape 47"/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5" name="AutoShape 48"/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96" name="AutoShape 49"/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7" name="AutoShape 50"/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8" name="AutoShape 51"/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9" name="AutoShape 52"/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0" name="AutoShape 53"/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1" name="AutoShape 54"/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2" name="AutoShape 55"/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3" name="AutoShape 56"/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4" name="AutoShape 57"/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28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5" name="AutoShape 58"/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6" name="AutoShape 59"/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7" name="AutoShape 60"/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8" name="AutoShape 61"/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9" name="AutoShape 62"/>
          <p:cNvSpPr>
            <a:spLocks noChangeArrowheads="1"/>
          </p:cNvSpPr>
          <p:nvPr/>
        </p:nvSpPr>
        <p:spPr bwMode="auto">
          <a:xfrm rot="5400000">
            <a:off x="4522266" y="141220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10" name="AutoShape 63"/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39" name="AutoShape 23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22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40" name="AutoShape 2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41" name="AutoShape 2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2" name="AutoShape 2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3" name="AutoShape 2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4" name="AutoShape 2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5" name="AutoShape 2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6" name="AutoShape 3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7" name="AutoShape 3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8" name="AutoShape 3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9" name="AutoShape 46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0" name="AutoShape 4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1" name="AutoShape 48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2" name="AutoShape 4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3" name="AutoShape 50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4" name="AutoShape 51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5" name="AutoShape 52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20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6" name="AutoShape 53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7" name="AutoShape 54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8" name="AutoShape 55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9" name="AutoShape 56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0" name="AutoShape 57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1" name="AutoShape 58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2" name="AutoShape 59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3" name="AutoShape 60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4" name="AutoShape 61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5" name="AutoShape 62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93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6" name="AutoShape 63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14" name="Šestiúhelník 113"/>
          <p:cNvSpPr/>
          <p:nvPr/>
        </p:nvSpPr>
        <p:spPr>
          <a:xfrm rot="5400000">
            <a:off x="7524336" y="620680"/>
            <a:ext cx="1058400" cy="914400"/>
          </a:xfrm>
          <a:prstGeom prst="hexagon">
            <a:avLst/>
          </a:prstGeom>
          <a:solidFill>
            <a:srgbClr val="00B0F0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Šestiúhelník 114"/>
          <p:cNvSpPr/>
          <p:nvPr/>
        </p:nvSpPr>
        <p:spPr>
          <a:xfrm rot="5400000">
            <a:off x="611568" y="620680"/>
            <a:ext cx="1058400" cy="914400"/>
          </a:xfrm>
          <a:prstGeom prst="hexagon">
            <a:avLst/>
          </a:prstGeom>
          <a:solidFill>
            <a:srgbClr val="DE2512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2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1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8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2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2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5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3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2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7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8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4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6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9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2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5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3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8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4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3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4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3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3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0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2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6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1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3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4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8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9"/>
                  </p:tgtEl>
                </p:cond>
              </p:nextCondLst>
            </p:seq>
            <p:seq concurrent="1" nextAc="seek">
              <p:cTn id="330" restart="whenNotActive" fill="hold" evtFilter="cancelBubble" nodeType="interactiveSeq">
                <p:stCondLst>
                  <p:cond evt="onClick" delay="0">
                    <p:tgtEl>
                      <p:spTgt spid="3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1" fill="hold">
                      <p:stCondLst>
                        <p:cond delay="0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4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0"/>
                  </p:tgtEl>
                </p:cond>
              </p:nextCondLst>
            </p:seq>
            <p:seq concurrent="1" nextAc="seek">
              <p:cTn id="336" restart="whenNotActive" fill="hold" evtFilter="cancelBubble" nodeType="interactiveSeq">
                <p:stCondLst>
                  <p:cond evt="onClick" delay="0">
                    <p:tgtEl>
                      <p:spTgt spid="3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7" fill="hold">
                      <p:stCondLst>
                        <p:cond delay="0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0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1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6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2"/>
                  </p:tgtEl>
                </p:cond>
              </p:nextCondLst>
            </p:seq>
            <p:seq concurrent="1" nextAc="seek">
              <p:cTn id="348" restart="whenNotActive" fill="hold" evtFilter="cancelBubble" nodeType="interactiveSeq">
                <p:stCondLst>
                  <p:cond evt="onClick" delay="0">
                    <p:tgtEl>
                      <p:spTgt spid="3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9" fill="hold">
                      <p:stCondLst>
                        <p:cond delay="0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2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3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3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8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5"/>
                  </p:tgtEl>
                </p:cond>
              </p:nextCondLst>
            </p:seq>
            <p:seq concurrent="1" nextAc="seek">
              <p:cTn id="360" restart="whenNotActive" fill="hold" evtFilter="cancelBubble" nodeType="interactiveSeq">
                <p:stCondLst>
                  <p:cond evt="onClick" delay="0">
                    <p:tgtEl>
                      <p:spTgt spid="3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1" fill="hold">
                      <p:stCondLst>
                        <p:cond delay="0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4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3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0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6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6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7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3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2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8"/>
                  </p:tgtEl>
                </p:cond>
              </p:nextCondLst>
            </p:seq>
            <p:seq concurrent="1" nextAc="seek">
              <p:cTn id="384" restart="whenNotActive" fill="hold" evtFilter="cancelBubble" nodeType="interactiveSeq">
                <p:stCondLst>
                  <p:cond evt="onClick" delay="0">
                    <p:tgtEl>
                      <p:spTgt spid="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5" fill="hold">
                      <p:stCondLst>
                        <p:cond delay="0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8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9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4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0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0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2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6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4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3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2" dur="5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3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3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8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5"/>
                  </p:tgtEl>
                </p:cond>
              </p:nextCondLst>
            </p:seq>
            <p:seq concurrent="1" nextAc="seek">
              <p:cTn id="420" restart="whenNotActive" fill="hold" evtFilter="cancelBubble" nodeType="interactiveSeq">
                <p:stCondLst>
                  <p:cond evt="onClick" delay="0">
                    <p:tgtEl>
                      <p:spTgt spid="3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1" fill="hold">
                      <p:stCondLst>
                        <p:cond delay="0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4"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6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3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0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7"/>
                  </p:tgtEl>
                </p:cond>
              </p:nextCondLst>
            </p:seq>
            <p:seq concurrent="1" nextAc="seek">
              <p:cTn id="432" restart="whenNotActive" fill="hold" evtFilter="cancelBubble" nodeType="interactiveSeq">
                <p:stCondLst>
                  <p:cond evt="onClick" delay="0">
                    <p:tgtEl>
                      <p:spTgt spid="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3" fill="hold">
                      <p:stCondLst>
                        <p:cond delay="0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6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2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0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3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8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6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283" grpId="0" animBg="1"/>
      <p:bldP spid="284" grpId="0" animBg="1"/>
      <p:bldP spid="285" grpId="0" animBg="1"/>
      <p:bldP spid="286" grpId="0" animBg="1"/>
      <p:bldP spid="287" grpId="0" animBg="1"/>
      <p:bldP spid="288" grpId="0" animBg="1"/>
      <p:bldP spid="289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  <p:bldP spid="307" grpId="0" animBg="1"/>
      <p:bldP spid="308" grpId="0" animBg="1"/>
      <p:bldP spid="309" grpId="0" animBg="1"/>
      <p:bldP spid="310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  <p:bldP spid="346" grpId="0" animBg="1"/>
      <p:bldP spid="347" grpId="0" animBg="1"/>
      <p:bldP spid="348" grpId="0" animBg="1"/>
      <p:bldP spid="349" grpId="0" animBg="1"/>
      <p:bldP spid="350" grpId="0" animBg="1"/>
      <p:bldP spid="351" grpId="0" animBg="1"/>
      <p:bldP spid="352" grpId="0" animBg="1"/>
      <p:bldP spid="353" grpId="0" animBg="1"/>
      <p:bldP spid="354" grpId="0" animBg="1"/>
      <p:bldP spid="355" grpId="0" animBg="1"/>
      <p:bldP spid="356" grpId="0" animBg="1"/>
      <p:bldP spid="357" grpId="0" animBg="1"/>
      <p:bldP spid="358" grpId="0" animBg="1"/>
      <p:bldP spid="359" grpId="0" animBg="1"/>
      <p:bldP spid="360" grpId="0" animBg="1"/>
      <p:bldP spid="361" grpId="0" animBg="1"/>
      <p:bldP spid="362" grpId="0" animBg="1"/>
      <p:bldP spid="363" grpId="0" animBg="1"/>
      <p:bldP spid="364" grpId="0" animBg="1"/>
      <p:bldP spid="365" grpId="0" animBg="1"/>
      <p:bldP spid="36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 se </a:t>
            </a:r>
            <a:r>
              <a:rPr lang="cs-CZ" dirty="0" smtClean="0">
                <a:latin typeface="+mj-lt"/>
              </a:rPr>
              <a:t>nazývá </a:t>
            </a:r>
            <a:r>
              <a:rPr lang="cs-CZ" dirty="0" smtClean="0">
                <a:latin typeface="+mj-lt"/>
              </a:rPr>
              <a:t>modře vybarvená část roviny?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mezikruží</a:t>
            </a:r>
            <a:endParaRPr lang="cs-CZ" dirty="0">
              <a:latin typeface="+mj-lt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427984" y="393305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499992" y="38610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3419872" y="2852936"/>
            <a:ext cx="2160000" cy="2160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779912" y="3213136"/>
            <a:ext cx="1440000" cy="1440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Doplň chybějící slovo: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Množinou bodů, které mají od dvou daných rovnoběžek stejnou vzdálenost, je …………, která má od daných rovnoběžek stejnou vzdálenost.</a:t>
            </a:r>
            <a:endParaRPr lang="cs-CZ" dirty="0">
              <a:latin typeface="+mj-lt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73658" y="2780928"/>
            <a:ext cx="11263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přímka</a:t>
            </a:r>
            <a:endParaRPr lang="cs-CZ" sz="26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Doplň chybějící slova z Pythagorovy věty.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Obsah čtverce sestrojeného nad ................. pravoúhlého trojúhelníku, se rovná ……….... obsahů čtverců nad jeho ……………….. 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58259" y="2360493"/>
            <a:ext cx="15139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přeponou</a:t>
            </a:r>
            <a:endParaRPr lang="cs-CZ" sz="26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720533"/>
            <a:ext cx="109356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součtu</a:t>
            </a:r>
            <a:endParaRPr lang="cs-CZ" sz="26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140968"/>
            <a:ext cx="165615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odvěsnami</a:t>
            </a:r>
            <a:endParaRPr lang="cs-CZ" sz="26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nazývá přímka, která má s kružnicí společný jeden bod?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tečna</a:t>
            </a:r>
            <a:endParaRPr lang="cs-CZ" dirty="0">
              <a:latin typeface="+mj-lt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580112" y="2853136"/>
            <a:ext cx="1800000" cy="180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6156176" y="2852936"/>
            <a:ext cx="2160240" cy="28083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 jakých a </a:t>
            </a:r>
            <a:r>
              <a:rPr lang="cs-CZ" dirty="0" smtClean="0">
                <a:latin typeface="+mj-lt"/>
              </a:rPr>
              <a:t>z kolika </a:t>
            </a:r>
            <a:r>
              <a:rPr lang="cs-CZ" dirty="0" smtClean="0">
                <a:latin typeface="+mj-lt"/>
              </a:rPr>
              <a:t>rovinných útvarů se skládá síť válce?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Podstava – 2 kruhy</a:t>
            </a: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Rozvinutý plášť – 1 obdélník, příp. čtverec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80112" y="3212976"/>
            <a:ext cx="3024336" cy="115212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452320" y="2276872"/>
            <a:ext cx="1008112" cy="9361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940152" y="4365104"/>
            <a:ext cx="1008112" cy="9361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Vyber správnou odpověď.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Zvětší–li </a:t>
            </a:r>
            <a:r>
              <a:rPr lang="cs-CZ" dirty="0" smtClean="0">
                <a:latin typeface="+mj-lt"/>
              </a:rPr>
              <a:t>se poloměr kruhu dvakrát, zvětší se jeho obvod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a) dvakrát	b) třikrát	c) čtyřikrát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a) dvakrát	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Vypočítej délku kružnice.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					    1 cm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o = 2 · </a:t>
            </a:r>
            <a:r>
              <a:rPr lang="el-GR" dirty="0" smtClean="0">
                <a:latin typeface="+mj-lt"/>
              </a:rPr>
              <a:t>π</a:t>
            </a:r>
            <a:r>
              <a:rPr lang="cs-CZ" dirty="0" smtClean="0">
                <a:latin typeface="+mj-lt"/>
              </a:rPr>
              <a:t> </a:t>
            </a:r>
            <a:r>
              <a:rPr lang="el-GR" dirty="0" smtClean="0">
                <a:latin typeface="+mj-lt"/>
              </a:rPr>
              <a:t>·</a:t>
            </a:r>
            <a:r>
              <a:rPr lang="cs-CZ" dirty="0" smtClean="0">
                <a:latin typeface="+mj-lt"/>
              </a:rPr>
              <a:t> r</a:t>
            </a:r>
          </a:p>
          <a:p>
            <a:pPr algn="ctr">
              <a:buNone/>
            </a:pPr>
            <a:r>
              <a:rPr lang="cs-CZ" b="1" dirty="0" smtClean="0">
                <a:latin typeface="+mj-lt"/>
              </a:rPr>
              <a:t>o ≐ 6,28 cm 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283968" y="2780928"/>
            <a:ext cx="1800000" cy="180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7" idx="2"/>
            <a:endCxn id="7" idx="6"/>
          </p:cNvCxnSpPr>
          <p:nvPr/>
        </p:nvCxnSpPr>
        <p:spPr>
          <a:xfrm>
            <a:off x="4283968" y="3680928"/>
            <a:ext cx="180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5185458" y="3573016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á složená závorka 15"/>
          <p:cNvSpPr/>
          <p:nvPr/>
        </p:nvSpPr>
        <p:spPr>
          <a:xfrm rot="16200000">
            <a:off x="5508104" y="3068960"/>
            <a:ext cx="288032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Odhadni, kolik litrů vody se vejde přibližně do sudu, který má poloměr 50 cm a výšku 1 m.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a) 8 l		b) 80 l 		c) 800 l	d) 8000 l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c) 800 l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Urči poloměr a výšku válce.	      4 cm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r = 6 cm, v = 4 cm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 rot="16200000">
            <a:off x="3563888" y="3140968"/>
            <a:ext cx="2880320" cy="1440160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flipH="1">
            <a:off x="5364088" y="2420888"/>
            <a:ext cx="360040" cy="3024336"/>
          </a:xfrm>
          <a:prstGeom prst="arc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flipH="1" flipV="1">
            <a:off x="5364088" y="2492896"/>
            <a:ext cx="360040" cy="2744688"/>
          </a:xfrm>
          <a:prstGeom prst="arc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Levá složená závorka 19"/>
          <p:cNvSpPr/>
          <p:nvPr/>
        </p:nvSpPr>
        <p:spPr>
          <a:xfrm flipH="1">
            <a:off x="5652120" y="2420888"/>
            <a:ext cx="432048" cy="288032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088479" y="3645024"/>
            <a:ext cx="10038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+mj-lt"/>
              </a:rPr>
              <a:t>12 cm</a:t>
            </a:r>
            <a:endParaRPr lang="cs-CZ" sz="2600" dirty="0"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Vypočítej obsah kruhu.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	 1 cm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S = </a:t>
            </a:r>
            <a:r>
              <a:rPr lang="el-GR" dirty="0" smtClean="0">
                <a:latin typeface="+mj-lt"/>
              </a:rPr>
              <a:t>π</a:t>
            </a:r>
            <a:r>
              <a:rPr lang="cs-CZ" dirty="0" smtClean="0">
                <a:latin typeface="+mj-lt"/>
              </a:rPr>
              <a:t> </a:t>
            </a:r>
            <a:r>
              <a:rPr lang="el-GR" dirty="0" smtClean="0">
                <a:latin typeface="+mj-lt"/>
              </a:rPr>
              <a:t>·</a:t>
            </a:r>
            <a:r>
              <a:rPr lang="cs-CZ" dirty="0" smtClean="0">
                <a:latin typeface="+mj-lt"/>
              </a:rPr>
              <a:t> r</a:t>
            </a:r>
            <a:r>
              <a:rPr lang="cs-CZ" baseline="30000" dirty="0" smtClean="0">
                <a:latin typeface="+mj-lt"/>
              </a:rPr>
              <a:t>2</a:t>
            </a:r>
          </a:p>
          <a:p>
            <a:pPr algn="ctr">
              <a:buNone/>
            </a:pPr>
            <a:r>
              <a:rPr lang="cs-CZ" b="1" dirty="0" smtClean="0">
                <a:latin typeface="+mj-lt"/>
              </a:rPr>
              <a:t>S ≐ 3,14 cm</a:t>
            </a:r>
            <a:r>
              <a:rPr lang="cs-CZ" b="1" baseline="30000" dirty="0" smtClean="0">
                <a:latin typeface="+mj-lt"/>
              </a:rPr>
              <a:t>2</a:t>
            </a:r>
            <a:endParaRPr lang="cs-CZ" b="1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83968" y="2780928"/>
            <a:ext cx="1800000" cy="180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 rot="16200000">
            <a:off x="5508104" y="3068960"/>
            <a:ext cx="288032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83968" y="3680928"/>
            <a:ext cx="180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olný tvar 10"/>
          <p:cNvSpPr/>
          <p:nvPr/>
        </p:nvSpPr>
        <p:spPr>
          <a:xfrm>
            <a:off x="5185458" y="3573016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značí písmena d a r?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         d			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				r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			S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d - průměr</a:t>
            </a:r>
          </a:p>
          <a:p>
            <a:pPr algn="ctr">
              <a:buNone/>
            </a:pPr>
            <a:r>
              <a:rPr lang="cs-CZ" dirty="0" smtClean="0">
                <a:latin typeface="+mj-lt"/>
              </a:rPr>
              <a:t>r - poloměr</a:t>
            </a:r>
            <a:endParaRPr lang="cs-CZ" dirty="0">
              <a:latin typeface="+mj-lt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3084899">
            <a:off x="3939759" y="2465850"/>
            <a:ext cx="2520280" cy="252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7" idx="4"/>
            <a:endCxn id="7" idx="0"/>
          </p:cNvCxnSpPr>
          <p:nvPr/>
        </p:nvCxnSpPr>
        <p:spPr>
          <a:xfrm flipV="1">
            <a:off x="4214978" y="2940019"/>
            <a:ext cx="1969842" cy="1571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Levá složená závorka 10"/>
          <p:cNvSpPr/>
          <p:nvPr/>
        </p:nvSpPr>
        <p:spPr>
          <a:xfrm rot="3053651">
            <a:off x="4885404" y="2336741"/>
            <a:ext cx="410063" cy="248761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á složená závorka 11"/>
          <p:cNvSpPr/>
          <p:nvPr/>
        </p:nvSpPr>
        <p:spPr>
          <a:xfrm rot="3078588">
            <a:off x="5600724" y="2845661"/>
            <a:ext cx="400129" cy="125604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148064" y="3645024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říká číslu, které značíme řeckým písmenem </a:t>
            </a:r>
            <a:r>
              <a:rPr lang="el-GR" dirty="0" smtClean="0">
                <a:latin typeface="+mj-lt"/>
              </a:rPr>
              <a:t>π</a:t>
            </a:r>
            <a:r>
              <a:rPr lang="cs-CZ" dirty="0" smtClean="0">
                <a:latin typeface="+mj-lt"/>
              </a:rPr>
              <a:t> a jeho přibližná hodnota je 3,14?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Ludolfovo číslo</a:t>
            </a:r>
            <a:endParaRPr lang="cs-CZ" dirty="0">
              <a:latin typeface="+mj-lt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nazývá množina bodů, které mají od daného bodu stejnou vzdálenost?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kružnice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 se nazývá těleso, jehož síť vidíš na obrázku?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válec</a:t>
            </a:r>
          </a:p>
          <a:p>
            <a:pPr>
              <a:buNone/>
            </a:pP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3212976"/>
            <a:ext cx="3024336" cy="115212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876256" y="2276872"/>
            <a:ext cx="1008112" cy="9361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876256" y="4365104"/>
            <a:ext cx="1008112" cy="9361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echovka 9"/>
          <p:cNvSpPr/>
          <p:nvPr/>
        </p:nvSpPr>
        <p:spPr>
          <a:xfrm>
            <a:off x="2627784" y="3068960"/>
            <a:ext cx="1080120" cy="1368152"/>
          </a:xfrm>
          <a:prstGeom prst="ca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nazývá přímka, která má s kružnicí společné dva body?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sečna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572000" y="2852936"/>
            <a:ext cx="1800000" cy="1800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851920" y="2780928"/>
            <a:ext cx="3168352" cy="12241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Urči objem válce, když víš, že obsah jeho podstavy je 10 m</a:t>
            </a:r>
            <a:r>
              <a:rPr lang="cs-CZ" baseline="30000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a výška je 4 m.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V =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 · v</a:t>
            </a:r>
          </a:p>
          <a:p>
            <a:pPr marL="0" indent="0" algn="ctr">
              <a:buNone/>
            </a:pPr>
            <a:r>
              <a:rPr lang="cs-CZ" b="1" dirty="0" smtClean="0">
                <a:latin typeface="+mj-lt"/>
              </a:rPr>
              <a:t>V = 40 m</a:t>
            </a:r>
            <a:r>
              <a:rPr lang="cs-CZ" b="1" baseline="30000" dirty="0" smtClean="0">
                <a:latin typeface="+mj-lt"/>
              </a:rPr>
              <a:t>3</a:t>
            </a:r>
            <a:endParaRPr lang="cs-CZ" b="1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6516216" y="2780928"/>
            <a:ext cx="1296144" cy="1944216"/>
          </a:xfrm>
          <a:prstGeom prst="ca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 se nazývají kružnice, které mají společný střed?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soustředné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419872" y="2852936"/>
            <a:ext cx="2160000" cy="216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779912" y="3213136"/>
            <a:ext cx="1440000" cy="144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499992" y="38610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427984" y="393305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Vyber správnou odpověď.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Zvětší – li se poloměr kruhu dvakrát, zvětší se jeho obsah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a) dvakrát	b) třikrát	c) čtyřikrát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c) čtyřikrát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Urči stranu c v pravoúhlém trojúhelníku.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	     B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           3 cm		     c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      C		4 cm	          A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c = 5 cm</a:t>
            </a:r>
          </a:p>
          <a:p>
            <a:pPr>
              <a:buNone/>
            </a:pPr>
            <a:endParaRPr lang="cs-CZ" dirty="0">
              <a:latin typeface="+mj-lt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3923928" y="2636912"/>
            <a:ext cx="2880000" cy="216000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995936" y="468914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3707904" y="4581128"/>
            <a:ext cx="432048" cy="43204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 se nazývá červeně označená kružnice?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      C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A			B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Thaletova kružnice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491880" y="2996952"/>
            <a:ext cx="2520000" cy="2160000"/>
          </a:xfrm>
          <a:prstGeom prst="ellipse">
            <a:avLst/>
          </a:prstGeom>
          <a:noFill/>
          <a:ln>
            <a:solidFill>
              <a:srgbClr val="DE25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491880" y="3284984"/>
            <a:ext cx="2520280" cy="792088"/>
          </a:xfrm>
          <a:prstGeom prst="triangle">
            <a:avLst>
              <a:gd name="adj" fmla="val 1693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491880" y="2996952"/>
            <a:ext cx="2520280" cy="108012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8106535">
            <a:off x="4517464" y="2763456"/>
            <a:ext cx="432048" cy="43204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7230282">
            <a:off x="3715652" y="3061212"/>
            <a:ext cx="432048" cy="43204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716016" y="310496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959936" y="3393000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745012" y="3946967"/>
            <a:ext cx="12183" cy="254643"/>
          </a:xfrm>
          <a:custGeom>
            <a:avLst/>
            <a:gdLst>
              <a:gd name="connsiteX0" fmla="*/ 12183 w 12183"/>
              <a:gd name="connsiteY0" fmla="*/ 0 h 254643"/>
              <a:gd name="connsiteX1" fmla="*/ 608 w 12183"/>
              <a:gd name="connsiteY1" fmla="*/ 254643 h 254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183" h="254643">
                <a:moveTo>
                  <a:pt x="12183" y="0"/>
                </a:moveTo>
                <a:cubicBezTo>
                  <a:pt x="0" y="231478"/>
                  <a:pt x="608" y="146511"/>
                  <a:pt x="608" y="25464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542190" y="2564904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+mj-lt"/>
              </a:rPr>
              <a:t>D</a:t>
            </a:r>
            <a:endParaRPr lang="cs-CZ" sz="2600" dirty="0"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4005064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+mj-lt"/>
              </a:rPr>
              <a:t>S</a:t>
            </a:r>
            <a:endParaRPr lang="cs-CZ" sz="2600" dirty="0"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Doplň chybějící vzorec.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Pro pravoúhlý trojúhelník ABC s přeponou, která má délku c, a s odvěsnami o délkách a, b platí: c</a:t>
            </a:r>
            <a:r>
              <a:rPr lang="cs-CZ" baseline="30000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= 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c</a:t>
            </a:r>
            <a:r>
              <a:rPr lang="cs-CZ" baseline="30000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= a</a:t>
            </a:r>
            <a:r>
              <a:rPr lang="cs-CZ" baseline="30000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+  b</a:t>
            </a:r>
            <a:r>
              <a:rPr lang="cs-CZ" baseline="30000" dirty="0" smtClean="0">
                <a:latin typeface="+mj-lt"/>
              </a:rPr>
              <a:t>2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Urči průměr válce, když víš, že jeho poloměr je 1,87 m.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d = 3,74 m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nazývá přímka, která nemá s kružnicí společný žádný bod?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vnější přímka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572000" y="2852936"/>
            <a:ext cx="1800000" cy="1800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6012160" y="2636912"/>
            <a:ext cx="1584176" cy="25922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Urči povrch válce, když víš, že obsah podstavy je 15 m</a:t>
            </a:r>
            <a:r>
              <a:rPr lang="cs-CZ" baseline="30000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a obsah pláště je 30 m</a:t>
            </a:r>
            <a:r>
              <a:rPr lang="cs-CZ" baseline="30000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. 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S = 2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 +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pl</a:t>
            </a:r>
            <a:endParaRPr lang="cs-CZ" baseline="-250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+mj-lt"/>
              </a:rPr>
              <a:t>S = 60 m</a:t>
            </a:r>
            <a:r>
              <a:rPr lang="cs-CZ" b="1" baseline="30000" dirty="0" smtClean="0">
                <a:latin typeface="+mj-lt"/>
              </a:rPr>
              <a:t>2</a:t>
            </a:r>
            <a:endParaRPr lang="cs-CZ" b="1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5724128" y="2924944"/>
            <a:ext cx="2088232" cy="1368152"/>
          </a:xfrm>
          <a:prstGeom prst="ca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K jaké větě se vztahuje tento obrázek?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          B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          C	        A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Pythagorova věta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5148064" y="3284984"/>
            <a:ext cx="1440000" cy="108000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8420000">
            <a:off x="5510877" y="2205230"/>
            <a:ext cx="1800000" cy="180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68064" y="3284984"/>
            <a:ext cx="1080000" cy="108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</a:t>
            </a:r>
            <a:r>
              <a:rPr lang="cs-CZ" sz="2600" baseline="30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</a:t>
            </a:r>
            <a:endParaRPr lang="cs-CZ" sz="2600" baseline="30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48224" y="4365104"/>
            <a:ext cx="1440000" cy="144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</a:t>
            </a:r>
            <a:r>
              <a:rPr lang="cs-CZ" sz="2600" baseline="30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</a:t>
            </a:r>
            <a:endParaRPr lang="cs-CZ" sz="2600" baseline="30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852936"/>
            <a:ext cx="4459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r>
              <a:rPr lang="cs-CZ" sz="2600" baseline="30000" dirty="0" smtClean="0"/>
              <a:t>2</a:t>
            </a:r>
            <a:endParaRPr lang="cs-CZ" sz="2600" dirty="0"/>
          </a:p>
        </p:txBody>
      </p:sp>
      <p:sp>
        <p:nvSpPr>
          <p:cNvPr id="12" name="Oblouk 11"/>
          <p:cNvSpPr/>
          <p:nvPr/>
        </p:nvSpPr>
        <p:spPr>
          <a:xfrm>
            <a:off x="4932040" y="4149080"/>
            <a:ext cx="432048" cy="43204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5220072" y="425709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Doplň chybějící slova: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Množina bodů, které mají od dvou daných bodů stejnou vzdálenost, je …… ………... spojující dané body.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2720533"/>
            <a:ext cx="164019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osa úsečky</a:t>
            </a:r>
            <a:endParaRPr lang="cs-CZ" sz="26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 se nazývá červeně vyznačená úsečka AB?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		 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		  A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tětiva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572000" y="2852936"/>
            <a:ext cx="1800000" cy="1800200"/>
          </a:xfrm>
          <a:prstGeom prst="ellipse">
            <a:avLst/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3923928" y="2852936"/>
            <a:ext cx="2808312" cy="1152128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7" idx="2"/>
            <a:endCxn id="7" idx="7"/>
          </p:cNvCxnSpPr>
          <p:nvPr/>
        </p:nvCxnSpPr>
        <p:spPr>
          <a:xfrm flipV="1">
            <a:off x="4572000" y="3116569"/>
            <a:ext cx="1536396" cy="636467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940152" y="263691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+mj-lt"/>
              </a:rPr>
              <a:t>B</a:t>
            </a:r>
            <a:endParaRPr lang="cs-CZ" sz="2600" dirty="0"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Urči poloměr kruhu, když víš, že jeho průměr je 12,5 m.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r = 6,25 m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Vlastní archiv autora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438</TotalTime>
  <Words>978</Words>
  <Application>Microsoft Office PowerPoint</Application>
  <PresentationFormat>Předvádění na obrazovce (4:3)</PresentationFormat>
  <Paragraphs>324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Tok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POKYNY K OVLÁDÁNÍ</vt:lpstr>
      <vt:lpstr>Snímek 4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Otázka č. 11</vt:lpstr>
      <vt:lpstr>Otázka č. 12</vt:lpstr>
      <vt:lpstr>Otázka č. 13</vt:lpstr>
      <vt:lpstr>Otázka č. 14</vt:lpstr>
      <vt:lpstr>Otázka č. 15</vt:lpstr>
      <vt:lpstr>Otázka č. 16</vt:lpstr>
      <vt:lpstr>Otázka č. 17</vt:lpstr>
      <vt:lpstr>Otázka č. 18</vt:lpstr>
      <vt:lpstr>Otázka č. 19</vt:lpstr>
      <vt:lpstr>Otázka č. 20</vt:lpstr>
      <vt:lpstr>Otázka č. 21</vt:lpstr>
      <vt:lpstr>Otázka č. 22</vt:lpstr>
      <vt:lpstr>Otázka č. 23</vt:lpstr>
      <vt:lpstr>Otázka č. 24</vt:lpstr>
      <vt:lpstr>Otázka č. 25</vt:lpstr>
      <vt:lpstr>Otázka č. 26</vt:lpstr>
      <vt:lpstr>Otázka č. 27</vt:lpstr>
      <vt:lpstr>Otázka č. 28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</dc:creator>
  <cp:lastModifiedBy>Dum</cp:lastModifiedBy>
  <cp:revision>49</cp:revision>
  <dcterms:created xsi:type="dcterms:W3CDTF">2012-05-04T20:37:58Z</dcterms:created>
  <dcterms:modified xsi:type="dcterms:W3CDTF">2012-06-22T21:27:30Z</dcterms:modified>
</cp:coreProperties>
</file>