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56" r:id="rId3"/>
    <p:sldId id="258" r:id="rId4"/>
    <p:sldId id="260" r:id="rId5"/>
    <p:sldId id="257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76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14AC6-38D1-4823-A4BB-E8BC9A928D3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8CE15-A6E3-4D54-B725-EF35F40691E7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83"/>
            <a:ext cx="9144000" cy="1493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59710" y="4077072"/>
            <a:ext cx="8424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        </a:t>
            </a:r>
            <a:r>
              <a:rPr lang="cs-CZ" sz="3000" dirty="0" smtClean="0"/>
              <a:t>Autor: Mgr. Iveta Váňová</a:t>
            </a:r>
          </a:p>
          <a:p>
            <a:r>
              <a:rPr lang="cs-CZ" sz="3000" dirty="0" smtClean="0"/>
              <a:t>   VY_32_ INOVACE_28_ Rostliny</a:t>
            </a:r>
            <a:endParaRPr lang="cs-CZ" sz="3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3635097"/>
            <a:ext cx="4320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     Rostliny</a:t>
            </a:r>
            <a:endParaRPr lang="cs-CZ" sz="3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6021288"/>
            <a:ext cx="91377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Vytvořeno v rámci projektu „EU peníze školám“.</a:t>
            </a:r>
          </a:p>
          <a:p>
            <a:r>
              <a:rPr lang="cs-CZ" dirty="0" smtClean="0"/>
              <a:t>OP VK oblast podpory 1.4 s názvem Zlepšení podmínek pro vzdělávání na základních školách.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491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47664" y="325982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3600" b="1" dirty="0" smtClean="0">
                <a:ln w="50800"/>
                <a:solidFill>
                  <a:srgbClr val="0070C0"/>
                </a:solidFill>
              </a:rPr>
              <a:t>Rostliny dělíme na:</a:t>
            </a:r>
            <a:endParaRPr lang="cs-CZ" sz="36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1988840"/>
            <a:ext cx="6840760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1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. Byliny - a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)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kvetoucí -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slunečnice, astra</a:t>
            </a:r>
          </a:p>
          <a:p>
            <a:r>
              <a:rPr lang="cs-CZ" b="1" cap="all" dirty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               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   b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)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nekvetoucí -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mechy, lišejníky</a:t>
            </a:r>
          </a:p>
          <a:p>
            <a:endParaRPr lang="cs-CZ" b="1" cap="all" dirty="0" smtClean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cs-CZ" b="1" cap="all" dirty="0" smtClean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2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. Dřeviny - a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)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stromy - hrušeň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, lípa</a:t>
            </a:r>
          </a:p>
          <a:p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                    </a:t>
            </a:r>
          </a:p>
          <a:p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                   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   b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)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keře - líska, </a:t>
            </a:r>
            <a:r>
              <a:rPr lang="cs-CZ" b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růže šípková</a:t>
            </a:r>
            <a:endParaRPr lang="cs-CZ" b="1" cap="all" dirty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5085184"/>
            <a:ext cx="504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Byliny mají dužnatý stonek.</a:t>
            </a:r>
          </a:p>
          <a:p>
            <a:endParaRPr lang="cs-CZ" dirty="0" smtClean="0"/>
          </a:p>
          <a:p>
            <a:r>
              <a:rPr lang="cs-CZ" dirty="0" smtClean="0"/>
              <a:t>Dřeviny mají dřevnatý stonek.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336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627784" y="271914"/>
            <a:ext cx="4104456" cy="4924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2600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Byliny</a:t>
            </a:r>
            <a:endParaRPr lang="cs-CZ" sz="2600" b="1" cap="all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786" y="518134"/>
            <a:ext cx="2930567" cy="3907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53" y="3501008"/>
            <a:ext cx="3954016" cy="296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50474"/>
            <a:ext cx="4072787" cy="3054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1520" y="451841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/>
              <a:t>L</a:t>
            </a:r>
            <a:r>
              <a:rPr lang="cs-CZ" dirty="0" smtClean="0"/>
              <a:t>išejník - nekvetoucí</a:t>
            </a:r>
            <a:endParaRPr lang="cs-CZ" dirty="0"/>
          </a:p>
        </p:txBody>
      </p:sp>
      <p:sp>
        <p:nvSpPr>
          <p:cNvPr id="6" name="Šipka nahoru 5"/>
          <p:cNvSpPr/>
          <p:nvPr/>
        </p:nvSpPr>
        <p:spPr>
          <a:xfrm>
            <a:off x="1223628" y="4112936"/>
            <a:ext cx="288032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2627784" y="5733256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51520" y="573325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Mechy - nekvetoucí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24128" y="11663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Slunečnice - kvetoucí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48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915816" y="150137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2800" b="1" dirty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</a:t>
            </a:r>
            <a:r>
              <a:rPr lang="cs-CZ" sz="28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řeviny</a:t>
            </a:r>
            <a:endParaRPr lang="cs-CZ" sz="2800" b="1" dirty="0">
              <a:ln w="11430"/>
              <a:solidFill>
                <a:srgbClr val="0070C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73357"/>
            <a:ext cx="3233936" cy="2425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868144" y="26064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Stromy - hrušeň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174" y="1346023"/>
            <a:ext cx="4061420" cy="304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01583" y="787647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Stromy - lípa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05064"/>
            <a:ext cx="3665984" cy="269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36" y="4005064"/>
            <a:ext cx="3662930" cy="2482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084168" y="364502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Keře - lísky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6487269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Keře - růže </a:t>
            </a:r>
            <a:r>
              <a:rPr lang="cs-CZ" dirty="0" smtClean="0"/>
              <a:t>šípková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105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23728" y="242854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Části těla rostlin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84784"/>
            <a:ext cx="4541340" cy="486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44008" y="946773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Byliny</a:t>
            </a:r>
            <a:endParaRPr lang="cs-CZ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81" y="2564903"/>
            <a:ext cx="3863693" cy="3786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1600" y="213285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dřeviny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3794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907704" y="258060"/>
            <a:ext cx="55446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Zdroje textů a obrázků</a:t>
            </a:r>
            <a:endParaRPr lang="cs-CZ" sz="2600" dirty="0"/>
          </a:p>
        </p:txBody>
      </p:sp>
      <p:sp>
        <p:nvSpPr>
          <p:cNvPr id="7" name="Obdélník 6"/>
          <p:cNvSpPr/>
          <p:nvPr/>
        </p:nvSpPr>
        <p:spPr>
          <a:xfrm>
            <a:off x="395536" y="980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http://cs.wikipedia.org/wiki/Soubor:A_sunflower.jpg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5536" y="18448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http://cs.wikipedia.org/wiki/Soubor:Moos_5769.jpg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67544" y="27089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http://cs.wikipedia.org/wiki/Soubor:Xanthoria_parietina_(06_03_31).jpg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7544" y="345917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http://cs.wikipedia.org/wiki/Soubor:Pyrus_bourgaeana_DehesaBoyalFlowerscloseup.jpg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50984" y="4509120"/>
            <a:ext cx="4261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http://fajnstrom.borec.cz/lipa.html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50984" y="50131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http://cs.wikipedia.org/wiki/Soubor:Corylus_avellana.jpg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73401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http://www.popelka.cz/clanky/ruze-sipkova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458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404664"/>
            <a:ext cx="63904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600" dirty="0">
                <a:solidFill>
                  <a:schemeClr val="bg1"/>
                </a:solidFill>
              </a:rPr>
              <a:t>Vytvořeno jako DUM do předmětu prvouka na ZŠ a MŠ 17</a:t>
            </a:r>
            <a:r>
              <a:rPr lang="cs-CZ" sz="2600" dirty="0" smtClean="0">
                <a:solidFill>
                  <a:schemeClr val="bg1"/>
                </a:solidFill>
              </a:rPr>
              <a:t>. listopadu </a:t>
            </a:r>
            <a:r>
              <a:rPr lang="cs-CZ" sz="2600" dirty="0">
                <a:solidFill>
                  <a:schemeClr val="bg1"/>
                </a:solidFill>
              </a:rPr>
              <a:t>1325, Mladá Boleslav pro třetí ročník základní školy.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6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bg1"/>
                </a:solidFill>
              </a:rPr>
              <a:t>Materiál </a:t>
            </a:r>
            <a:r>
              <a:rPr lang="cs-CZ" sz="2600" dirty="0">
                <a:solidFill>
                  <a:schemeClr val="bg1"/>
                </a:solidFill>
              </a:rPr>
              <a:t>slouží k </a:t>
            </a:r>
            <a:r>
              <a:rPr lang="cs-CZ" sz="2600" dirty="0" smtClean="0">
                <a:solidFill>
                  <a:schemeClr val="bg1"/>
                </a:solidFill>
              </a:rPr>
              <a:t>opakování učiva o rostlinách.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6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bg1"/>
                </a:solidFill>
              </a:rPr>
              <a:t>Materiál </a:t>
            </a:r>
            <a:r>
              <a:rPr lang="cs-CZ" sz="2600" dirty="0">
                <a:solidFill>
                  <a:schemeClr val="bg1"/>
                </a:solidFill>
              </a:rPr>
              <a:t>doporučuji prezentovat pomocí </a:t>
            </a:r>
            <a:r>
              <a:rPr lang="cs-CZ" sz="2600" dirty="0" smtClean="0">
                <a:solidFill>
                  <a:schemeClr val="bg1"/>
                </a:solidFill>
              </a:rPr>
              <a:t>interaktivní tabule.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6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600" dirty="0">
                <a:solidFill>
                  <a:schemeClr val="bg1"/>
                </a:solidFill>
              </a:rPr>
              <a:t>Materiál byl vytvořen a pilotován ve </a:t>
            </a:r>
            <a:r>
              <a:rPr lang="cs-CZ" sz="2600" dirty="0" smtClean="0">
                <a:solidFill>
                  <a:schemeClr val="bg1"/>
                </a:solidFill>
              </a:rPr>
              <a:t>II. </a:t>
            </a:r>
            <a:r>
              <a:rPr lang="cs-CZ" sz="2600" dirty="0">
                <a:solidFill>
                  <a:schemeClr val="bg1"/>
                </a:solidFill>
              </a:rPr>
              <a:t>pololetí školního </a:t>
            </a:r>
            <a:r>
              <a:rPr lang="cs-CZ" sz="2600">
                <a:solidFill>
                  <a:schemeClr val="bg1"/>
                </a:solidFill>
              </a:rPr>
              <a:t>roku </a:t>
            </a:r>
            <a:r>
              <a:rPr lang="cs-CZ" sz="2600" smtClean="0">
                <a:solidFill>
                  <a:schemeClr val="bg1"/>
                </a:solidFill>
              </a:rPr>
              <a:t>2011/2012.</a:t>
            </a:r>
            <a:endParaRPr lang="cs-CZ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56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Vlastní 1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FFFF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48</TotalTime>
  <Words>203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Martin Králík</cp:lastModifiedBy>
  <cp:revision>9</cp:revision>
  <dcterms:created xsi:type="dcterms:W3CDTF">2012-03-26T17:09:51Z</dcterms:created>
  <dcterms:modified xsi:type="dcterms:W3CDTF">2012-06-22T08:51:20Z</dcterms:modified>
</cp:coreProperties>
</file>