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92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E1765-A817-42BB-978E-CCA56F8BBCF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3EB32-FBF2-4648-8A14-B18E61B37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7544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E1765-A817-42BB-978E-CCA56F8BBCF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3EB32-FBF2-4648-8A14-B18E61B37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523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E1765-A817-42BB-978E-CCA56F8BBCF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3EB32-FBF2-4648-8A14-B18E61B37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239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E1765-A817-42BB-978E-CCA56F8BBCF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3EB32-FBF2-4648-8A14-B18E61B37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285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E1765-A817-42BB-978E-CCA56F8BBCF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3EB32-FBF2-4648-8A14-B18E61B37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369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E1765-A817-42BB-978E-CCA56F8BBCF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3EB32-FBF2-4648-8A14-B18E61B37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627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E1765-A817-42BB-978E-CCA56F8BBCF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3EB32-FBF2-4648-8A14-B18E61B37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916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E1765-A817-42BB-978E-CCA56F8BBCF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3EB32-FBF2-4648-8A14-B18E61B37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219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E1765-A817-42BB-978E-CCA56F8BBCF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3EB32-FBF2-4648-8A14-B18E61B37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518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E1765-A817-42BB-978E-CCA56F8BBCF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3EB32-FBF2-4648-8A14-B18E61B37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7654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E1765-A817-42BB-978E-CCA56F8BBCF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3EB32-FBF2-4648-8A14-B18E61B37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9664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EE1765-A817-42BB-978E-CCA56F8BBCF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63EB32-FBF2-4648-8A14-B18E61B37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0946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88640"/>
            <a:ext cx="7772400" cy="1470025"/>
          </a:xfrm>
        </p:spPr>
        <p:txBody>
          <a:bodyPr>
            <a:normAutofit/>
          </a:bodyPr>
          <a:lstStyle/>
          <a:p>
            <a:r>
              <a:rPr lang="pl-PL" sz="2800" b="1" dirty="0">
                <a:solidFill>
                  <a:srgbClr val="000000"/>
                </a:solidFill>
                <a:latin typeface="Times New Roman"/>
              </a:rPr>
              <a:t>Základní škola a Mateřská škola, Baška, p. o.</a:t>
            </a:r>
            <a:br>
              <a:rPr lang="pl-PL" sz="2800" b="1" dirty="0">
                <a:solidFill>
                  <a:srgbClr val="000000"/>
                </a:solidFill>
                <a:latin typeface="Times New Roman"/>
              </a:rPr>
            </a:br>
            <a:r>
              <a:rPr lang="sv-SE" sz="2800" dirty="0">
                <a:solidFill>
                  <a:srgbClr val="000000"/>
                </a:solidFill>
                <a:latin typeface="Times New Roman"/>
              </a:rPr>
              <a:t>Baška 137, 739 01 Baška</a:t>
            </a:r>
            <a:br>
              <a:rPr lang="sv-SE" sz="2800" dirty="0">
                <a:solidFill>
                  <a:srgbClr val="000000"/>
                </a:solidFill>
                <a:latin typeface="Times New Roman"/>
              </a:rPr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293096"/>
            <a:ext cx="6400800" cy="2423120"/>
          </a:xfrm>
        </p:spPr>
        <p:txBody>
          <a:bodyPr>
            <a:normAutofit fontScale="77500" lnSpcReduction="20000"/>
          </a:bodyPr>
          <a:lstStyle/>
          <a:p>
            <a:r>
              <a:rPr lang="cs-CZ" dirty="0">
                <a:solidFill>
                  <a:schemeClr val="tx2"/>
                </a:solidFill>
              </a:rPr>
              <a:t>Anotace </a:t>
            </a:r>
            <a:r>
              <a:rPr lang="cs-CZ" dirty="0" smtClean="0">
                <a:solidFill>
                  <a:schemeClr val="tx2"/>
                </a:solidFill>
                <a:sym typeface="Wingdings" pitchFamily="2" charset="2"/>
              </a:rPr>
              <a:t>:</a:t>
            </a:r>
            <a:r>
              <a:rPr lang="cs-CZ" dirty="0" smtClean="0">
                <a:solidFill>
                  <a:schemeClr val="tx2"/>
                </a:solidFill>
              </a:rPr>
              <a:t>výklad </a:t>
            </a:r>
            <a:r>
              <a:rPr lang="cs-CZ" dirty="0">
                <a:solidFill>
                  <a:schemeClr val="tx2"/>
                </a:solidFill>
              </a:rPr>
              <a:t>nového </a:t>
            </a:r>
            <a:r>
              <a:rPr lang="cs-CZ" dirty="0" smtClean="0">
                <a:solidFill>
                  <a:schemeClr val="tx2"/>
                </a:solidFill>
              </a:rPr>
              <a:t>učiva</a:t>
            </a:r>
            <a:endParaRPr lang="cs-CZ" dirty="0">
              <a:solidFill>
                <a:schemeClr val="tx2"/>
              </a:solidFill>
            </a:endParaRPr>
          </a:p>
          <a:p>
            <a:r>
              <a:rPr lang="cs-CZ" dirty="0">
                <a:solidFill>
                  <a:schemeClr val="tx2"/>
                </a:solidFill>
              </a:rPr>
              <a:t>Autor : Mgr. Eva Palovská, 2011</a:t>
            </a:r>
          </a:p>
          <a:p>
            <a:r>
              <a:rPr lang="cs-CZ" dirty="0">
                <a:solidFill>
                  <a:schemeClr val="tx2"/>
                </a:solidFill>
              </a:rPr>
              <a:t>Ověření ve </a:t>
            </a:r>
            <a:r>
              <a:rPr lang="cs-CZ">
                <a:solidFill>
                  <a:schemeClr val="tx2"/>
                </a:solidFill>
              </a:rPr>
              <a:t>výuce </a:t>
            </a:r>
            <a:r>
              <a:rPr lang="cs-CZ" smtClean="0">
                <a:solidFill>
                  <a:schemeClr val="tx2"/>
                </a:solidFill>
              </a:rPr>
              <a:t>:28.5.2012, </a:t>
            </a:r>
            <a:r>
              <a:rPr lang="cs-CZ" dirty="0" smtClean="0">
                <a:solidFill>
                  <a:schemeClr val="tx2"/>
                </a:solidFill>
              </a:rPr>
              <a:t>3.třída</a:t>
            </a:r>
            <a:endParaRPr lang="cs-CZ" dirty="0">
              <a:solidFill>
                <a:schemeClr val="tx2"/>
              </a:solidFill>
            </a:endParaRPr>
          </a:p>
          <a:p>
            <a:r>
              <a:rPr lang="cs-CZ" dirty="0">
                <a:solidFill>
                  <a:schemeClr val="tx2"/>
                </a:solidFill>
              </a:rPr>
              <a:t>Vyučovací předmět : </a:t>
            </a:r>
            <a:r>
              <a:rPr lang="cs-CZ" dirty="0" smtClean="0">
                <a:solidFill>
                  <a:schemeClr val="tx2"/>
                </a:solidFill>
              </a:rPr>
              <a:t>Prvouka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Vzdělávací oblast: Člověk a jeho zdraví</a:t>
            </a:r>
            <a:endParaRPr lang="cs-CZ" dirty="0">
              <a:solidFill>
                <a:schemeClr val="tx2"/>
              </a:solidFill>
            </a:endParaRPr>
          </a:p>
          <a:p>
            <a:r>
              <a:rPr lang="cs-CZ" dirty="0">
                <a:solidFill>
                  <a:schemeClr val="tx2"/>
                </a:solidFill>
              </a:rPr>
              <a:t>Číslo materiálu : </a:t>
            </a:r>
            <a:r>
              <a:rPr lang="cs-CZ" dirty="0" smtClean="0">
                <a:solidFill>
                  <a:schemeClr val="tx2"/>
                </a:solidFill>
              </a:rPr>
              <a:t>VY_32_INOVACE_08_Prv III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1232756"/>
            <a:ext cx="2160240" cy="151216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87624" y="2885464"/>
            <a:ext cx="7431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Muž a žena, rozmnožování, rodina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246785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03796" y="2492896"/>
            <a:ext cx="7488241" cy="216059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2412205" y="5049838"/>
            <a:ext cx="4895853" cy="6461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              ZŠ a MŠ Baška př. org.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                  739 01 Baška 137  </a:t>
            </a:r>
          </a:p>
        </p:txBody>
      </p:sp>
      <p:sp>
        <p:nvSpPr>
          <p:cNvPr id="6" name="TextovéPole 4"/>
          <p:cNvSpPr txBox="1"/>
          <p:nvPr/>
        </p:nvSpPr>
        <p:spPr>
          <a:xfrm>
            <a:off x="970754" y="1162046"/>
            <a:ext cx="7200900" cy="58420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 dirty="0">
                <a:solidFill>
                  <a:srgbClr val="000000"/>
                </a:solidFill>
                <a:uFillTx/>
                <a:latin typeface="Arial"/>
                <a:cs typeface="Arial"/>
              </a:rPr>
              <a:t>   Práce zpracovaná v rámci projektu:</a:t>
            </a:r>
          </a:p>
        </p:txBody>
      </p:sp>
    </p:spTree>
    <p:extLst>
      <p:ext uri="{BB962C8B-B14F-4D97-AF65-F5344CB8AC3E}">
        <p14:creationId xmlns:p14="http://schemas.microsoft.com/office/powerpoint/2010/main" val="551600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1" y="116633"/>
            <a:ext cx="8229600" cy="79208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Muž a žena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836712"/>
            <a:ext cx="6306748" cy="6021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458" y="692696"/>
            <a:ext cx="309634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Odlišnosti muže a ženy jsou dány jejich pohlavím.</a:t>
            </a:r>
          </a:p>
          <a:p>
            <a:endParaRPr lang="cs-CZ" sz="3600" dirty="0" smtClean="0"/>
          </a:p>
          <a:p>
            <a:r>
              <a:rPr lang="cs-CZ" sz="3600" dirty="0" smtClean="0"/>
              <a:t>Rozlišujeme </a:t>
            </a:r>
          </a:p>
          <a:p>
            <a:r>
              <a:rPr lang="cs-CZ" sz="3600" b="1" dirty="0" smtClean="0"/>
              <a:t>pohlaví mužské </a:t>
            </a:r>
          </a:p>
          <a:p>
            <a:r>
              <a:rPr lang="cs-CZ" sz="3600" b="1" dirty="0" smtClean="0"/>
              <a:t>a pohlaví ženské.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778473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Rozmnožování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0302" y="908720"/>
            <a:ext cx="85689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Lidé se rozmnožují stejně jako jiní savci</a:t>
            </a:r>
            <a:r>
              <a:rPr lang="cs-CZ" sz="3600" smtClean="0"/>
              <a:t>. </a:t>
            </a:r>
          </a:p>
          <a:p>
            <a:r>
              <a:rPr lang="cs-CZ" sz="3600" smtClean="0"/>
              <a:t>V </a:t>
            </a:r>
            <a:r>
              <a:rPr lang="cs-CZ" sz="3600" dirty="0" smtClean="0"/>
              <a:t>těle matky dojde k oplodnění vajíčka spermiemi, v děloze vznikne zárodek, </a:t>
            </a:r>
          </a:p>
          <a:p>
            <a:r>
              <a:rPr lang="cs-CZ" sz="3600" dirty="0" smtClean="0"/>
              <a:t>z něhož se během devíti měsíců vyvíjí dítě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534529"/>
            <a:ext cx="3636912" cy="3035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0302" y="3861048"/>
            <a:ext cx="523378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Ve vaječnících dozrávají vajíčka-ženské pohlavní</a:t>
            </a:r>
          </a:p>
          <a:p>
            <a:r>
              <a:rPr lang="cs-CZ" sz="3600" dirty="0" smtClean="0"/>
              <a:t>buňky.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3371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229600" cy="889217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Lidský zárodečný vývoj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0754" y="1483043"/>
            <a:ext cx="6570029" cy="5114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5516" y="836712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1.den-oplodnění vajíčka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2204864"/>
            <a:ext cx="25922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 směru šipek následuje další vývoj až k 23.dni.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54050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8885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Rodina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7434" y="2564904"/>
            <a:ext cx="5108595" cy="4145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15616" y="800588"/>
            <a:ext cx="72455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Rodina je základem lidské společnosti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785" y="1340768"/>
            <a:ext cx="388843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Tvoří ji muž a žena,</a:t>
            </a:r>
          </a:p>
          <a:p>
            <a:r>
              <a:rPr lang="cs-CZ" sz="3600" dirty="0"/>
              <a:t>k</a:t>
            </a:r>
            <a:r>
              <a:rPr lang="cs-CZ" sz="3600" dirty="0" smtClean="0"/>
              <a:t>teří se mají rádi,</a:t>
            </a:r>
          </a:p>
          <a:p>
            <a:r>
              <a:rPr lang="cs-CZ" sz="3600" dirty="0"/>
              <a:t>ž</a:t>
            </a:r>
            <a:r>
              <a:rPr lang="cs-CZ" sz="3600" dirty="0" smtClean="0"/>
              <a:t>ijí spolu a rozhodnou se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řivést na svět děti. 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658" y="4710538"/>
            <a:ext cx="411497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Důležitá je </a:t>
            </a:r>
            <a:r>
              <a:rPr lang="cs-CZ" sz="3200" b="1" dirty="0" smtClean="0"/>
              <a:t>LÁSKA.</a:t>
            </a:r>
          </a:p>
          <a:p>
            <a:r>
              <a:rPr lang="cs-CZ" sz="3200" dirty="0" smtClean="0"/>
              <a:t>Je to cit, který chováme</a:t>
            </a:r>
          </a:p>
          <a:p>
            <a:r>
              <a:rPr lang="cs-CZ" sz="3200" dirty="0"/>
              <a:t>j</a:t>
            </a:r>
            <a:r>
              <a:rPr lang="cs-CZ" sz="3200" dirty="0" smtClean="0"/>
              <a:t>eden k druhému.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62765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517240"/>
            <a:ext cx="4680520" cy="782960"/>
          </a:xfrm>
        </p:spPr>
        <p:txBody>
          <a:bodyPr>
            <a:noAutofit/>
          </a:bodyPr>
          <a:lstStyle/>
          <a:p>
            <a:r>
              <a:rPr lang="cs-CZ" sz="3600" dirty="0" smtClean="0"/>
              <a:t>Zdroje informací: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1032" y="1412315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14.1.2012:Lidská rasa, </a:t>
            </a:r>
            <a:r>
              <a:rPr lang="cs-CZ" dirty="0" err="1" smtClean="0"/>
              <a:t>uživatel:Chris</a:t>
            </a:r>
            <a:r>
              <a:rPr lang="cs-CZ" dirty="0" smtClean="0"/>
              <a:t> 73, licence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/>
              <a:t>, dostupné na http://cs.wikipedia.org/wiki/Soubor:RaceMugshots.jpg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31032" y="2058646"/>
            <a:ext cx="8496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14.1.2012:Muž a žena-anatomické rozlišení, autor:Human-anatomy.</a:t>
            </a:r>
            <a:r>
              <a:rPr lang="cs-CZ" dirty="0" err="1" smtClean="0"/>
              <a:t>jpg</a:t>
            </a:r>
            <a:r>
              <a:rPr lang="cs-CZ" dirty="0" smtClean="0"/>
              <a:t>.,licence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/>
              <a:t>, dostupné na http://cs.wikipedia.org/wiki/Soubor:Human_anatomy_cs.jpg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431032" y="2704977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Prvouka 3,učebnice pro 3.ročník základní školy. Brno : Nová škola, 2003. Člověk, s. 75.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31032" y="3074309"/>
            <a:ext cx="8496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14.1.2012:Lidský zárodečný vývoj, </a:t>
            </a:r>
            <a:r>
              <a:rPr lang="cs-CZ" dirty="0" err="1" smtClean="0"/>
              <a:t>autor:Zephyris</a:t>
            </a:r>
            <a:r>
              <a:rPr lang="cs-CZ" dirty="0" smtClean="0"/>
              <a:t>, licence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, dostupné </a:t>
            </a:r>
            <a:r>
              <a:rPr lang="cs-CZ" dirty="0"/>
              <a:t>na http://cs.wikipedia.org/wiki/Soubor:HumanEmbryogenesis.svg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31032" y="372064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14.1.2012:Rodina na procházce, </a:t>
            </a:r>
            <a:r>
              <a:rPr lang="cs-CZ" dirty="0" err="1" smtClean="0"/>
              <a:t>autor:Yuriy</a:t>
            </a:r>
            <a:r>
              <a:rPr lang="cs-CZ" dirty="0" smtClean="0"/>
              <a:t> </a:t>
            </a:r>
            <a:r>
              <a:rPr lang="cs-CZ" dirty="0" err="1" smtClean="0"/>
              <a:t>Dyachyshyn</a:t>
            </a:r>
            <a:r>
              <a:rPr lang="cs-CZ" dirty="0" smtClean="0"/>
              <a:t>, licence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, </a:t>
            </a:r>
            <a:r>
              <a:rPr lang="cs-CZ" dirty="0"/>
              <a:t>dostupné </a:t>
            </a:r>
            <a:r>
              <a:rPr lang="cs-CZ" dirty="0" smtClean="0"/>
              <a:t>na http</a:t>
            </a:r>
            <a:r>
              <a:rPr lang="cs-CZ" dirty="0"/>
              <a:t>://cs.wikipedia.org/wiki/Soubor:Andriy_Sadovyy_with_family.jpg</a:t>
            </a:r>
          </a:p>
        </p:txBody>
      </p:sp>
    </p:spTree>
    <p:extLst>
      <p:ext uri="{BB962C8B-B14F-4D97-AF65-F5344CB8AC3E}">
        <p14:creationId xmlns:p14="http://schemas.microsoft.com/office/powerpoint/2010/main" val="1959265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136</TotalTime>
  <Words>277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Základní škola a Mateřská škola, Baška, p. o. Baška 137, 739 01 Baška </vt:lpstr>
      <vt:lpstr>Prezentace aplikace PowerPoint</vt:lpstr>
      <vt:lpstr>Muž a žena</vt:lpstr>
      <vt:lpstr>Rozmnožování</vt:lpstr>
      <vt:lpstr>Lidský zárodečný vývoj </vt:lpstr>
      <vt:lpstr>Rodina</vt:lpstr>
      <vt:lpstr>Zdroje informací: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vladimíra teperová</cp:lastModifiedBy>
  <cp:revision>27</cp:revision>
  <dcterms:created xsi:type="dcterms:W3CDTF">2011-11-17T11:09:30Z</dcterms:created>
  <dcterms:modified xsi:type="dcterms:W3CDTF">2012-06-22T12:30:45Z</dcterms:modified>
</cp:coreProperties>
</file>