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7"/>
  </p:notesMasterIdLst>
  <p:sldIdLst>
    <p:sldId id="287" r:id="rId3"/>
    <p:sldId id="266" r:id="rId4"/>
    <p:sldId id="281" r:id="rId5"/>
    <p:sldId id="282" r:id="rId6"/>
    <p:sldId id="279" r:id="rId7"/>
    <p:sldId id="283" r:id="rId8"/>
    <p:sldId id="260" r:id="rId9"/>
    <p:sldId id="280" r:id="rId10"/>
    <p:sldId id="276" r:id="rId11"/>
    <p:sldId id="277" r:id="rId12"/>
    <p:sldId id="278" r:id="rId13"/>
    <p:sldId id="284" r:id="rId14"/>
    <p:sldId id="285" r:id="rId15"/>
    <p:sldId id="26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FFCC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91" autoAdjust="0"/>
    <p:restoredTop sz="90943" autoAdjust="0"/>
  </p:normalViewPr>
  <p:slideViewPr>
    <p:cSldViewPr>
      <p:cViewPr>
        <p:scale>
          <a:sx n="80" d="100"/>
          <a:sy n="80" d="100"/>
        </p:scale>
        <p:origin x="-84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DB1F68C-0463-4F84-935A-BCC06C82D45A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89FBB2D-9883-4B4B-ACCE-090EA32492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2783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31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03DCE-679E-42FA-89FC-4553E95195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2B644-4951-4E1D-8687-16EF264C39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9EA46-03E1-4069-9308-D975DFE894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EC5CA-0873-49BD-96BC-7232B092EB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287C0-A0BF-433B-B5CE-D0F945EF6E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761C8-FAB8-4F44-B2C3-132724B7F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45B71-0672-42B3-87C5-5FEAAE75F9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B1B0C-70B9-49BC-ABEE-15A97F21F9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F5A2E-D7D4-4A48-A087-9BD61F6492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F9F9D-F109-4A0C-ACA0-4666EE4E34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81508-16B2-4692-A745-7E4CF77C07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97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343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540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3754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0248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126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0626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717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3094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4176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735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639FE59F-097D-4240-BDD1-A414543C0D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5.3.2012</a:t>
            </a:fld>
            <a:endParaRPr lang="cs-CZ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6110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tom/sunflower.svg" TargetMode="External"/><Relationship Id="rId7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hyperlink" Target="http://openclipart.org/people/MiniCesc/papillon_bleu_orange.svg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://openclipart.org/people/nicubunu/nicubunu_Comic_characters_Girl.svg" TargetMode="External"/><Relationship Id="rId7" Type="http://schemas.openxmlformats.org/officeDocument/2006/relationships/hyperlink" Target="http://openclipart.org/people/nicubunu/nicubunu_Soccer_ball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hyperlink" Target="http://openclipart.org/people/nicubunu/nicubunu_Comic_characters_Boy.svg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sutrannu/sutrannu_Flatware_Spoon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hyperlink" Target="http://openclipart.org/people/GR8DAN/1313448311.svg" TargetMode="Externa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://openclipart.org/people/lemmling/lemmling_Mushroom_house.svg" TargetMode="External"/><Relationship Id="rId7" Type="http://schemas.microsoft.com/office/2007/relationships/hdphoto" Target="../media/hdphoto1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hyperlink" Target="http://openclipart.org/people/johnny_automatic/johnny_automatic_little_lass.svg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Anonymous/shamrock_for_march_natha_01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hyperlink" Target="http://openclipart.org/people/Martouf/escargot-decroissance.svg" TargetMode="Externa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carlitos/carlitos_Green_Worm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hyperlink" Target="http://openclipart.org/people/Anonymous/Anonymous_Apple.svg" TargetMode="Externa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doctormo/doctormo_Apiary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hyperlink" Target="http://openclipart.org/people/redbask/1319593206.svg" TargetMode="Externa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Machovka/Machovka_cheese.svg" TargetMode="External"/><Relationship Id="rId7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hyperlink" Target="http://openclipart.org/people/lemmling/lemmling_Simple_cartoon_mouse.svg" TargetMode="Externa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TomBrough/BabyGirl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hyperlink" Target="http://openclipart.org/people/jean_victor_balin/jean_victor_balin_Poussette.svg" TargetMode="Externa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StudioFibonacci/StudioFibonacci_Cartoon_monkey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hyperlink" Target="http://openclipart.org/people/DooFi/Banana.svg" TargetMode="Externa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MiniCesc/papillon_bleu_orange.svg" TargetMode="External"/><Relationship Id="rId13" Type="http://schemas.openxmlformats.org/officeDocument/2006/relationships/hyperlink" Target="http://openclipart.org/people/carlitos/carlitos_Green_Worm.svg" TargetMode="External"/><Relationship Id="rId18" Type="http://schemas.openxmlformats.org/officeDocument/2006/relationships/hyperlink" Target="http://openclipart.org/people/TomBrough/BabyGirl.svg" TargetMode="External"/><Relationship Id="rId3" Type="http://schemas.openxmlformats.org/officeDocument/2006/relationships/hyperlink" Target="http://openclipart.org/people/Anonymous/shamrock_for_march_natha_01.svg" TargetMode="External"/><Relationship Id="rId21" Type="http://schemas.openxmlformats.org/officeDocument/2006/relationships/hyperlink" Target="http://openclipart.org/people/GR8DAN/1313448311.svg" TargetMode="External"/><Relationship Id="rId7" Type="http://schemas.openxmlformats.org/officeDocument/2006/relationships/hyperlink" Target="http://openclipart.org/people/redbask/1319593206.svg" TargetMode="External"/><Relationship Id="rId12" Type="http://schemas.openxmlformats.org/officeDocument/2006/relationships/hyperlink" Target="http://openclipart.org/people/tom/sunflower.svg" TargetMode="External"/><Relationship Id="rId17" Type="http://schemas.openxmlformats.org/officeDocument/2006/relationships/hyperlink" Target="http://openclipart.org/people/Machovka/Machovka_cheese.svg" TargetMode="External"/><Relationship Id="rId2" Type="http://schemas.openxmlformats.org/officeDocument/2006/relationships/hyperlink" Target="http://openclipart.org/people/Martouf/escargot-decroissance.svg" TargetMode="External"/><Relationship Id="rId16" Type="http://schemas.openxmlformats.org/officeDocument/2006/relationships/hyperlink" Target="http://openclipart.org/people/johnny_automatic/johnny_automatic_little_lass.svg" TargetMode="External"/><Relationship Id="rId20" Type="http://schemas.openxmlformats.org/officeDocument/2006/relationships/hyperlink" Target="http://openclipart.org/people/sutrannu/sutrannu_Flatware_Spoo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clipart.org/people/nicubunu/nicubunu_Comic_characters_Boy.svg" TargetMode="External"/><Relationship Id="rId11" Type="http://schemas.openxmlformats.org/officeDocument/2006/relationships/hyperlink" Target="http://openclipart.org/people/lemmling/lemmling_Mushroom_house.svg" TargetMode="External"/><Relationship Id="rId24" Type="http://schemas.openxmlformats.org/officeDocument/2006/relationships/hyperlink" Target="http://openclipart.org/people/warszawianka/face-smile.svg" TargetMode="External"/><Relationship Id="rId5" Type="http://schemas.openxmlformats.org/officeDocument/2006/relationships/hyperlink" Target="http://www.pdclipart.org/albums/Animals_Bugs_Insects/beetle_hot.pngh" TargetMode="External"/><Relationship Id="rId15" Type="http://schemas.openxmlformats.org/officeDocument/2006/relationships/hyperlink" Target="http://openclipart.org/people/nicubunu/nicubunu_Comic_characters_Girl.svg" TargetMode="External"/><Relationship Id="rId23" Type="http://schemas.openxmlformats.org/officeDocument/2006/relationships/hyperlink" Target="http://openclipart.org/people/nicubunu/nicubunu_Soccer_ball.svg" TargetMode="External"/><Relationship Id="rId10" Type="http://schemas.openxmlformats.org/officeDocument/2006/relationships/hyperlink" Target="http://openclipart.org/people/lemmling/lemmling_Simple_cartoon_mouse.svg" TargetMode="External"/><Relationship Id="rId19" Type="http://schemas.openxmlformats.org/officeDocument/2006/relationships/hyperlink" Target="http://openclipart.org/people/jean_victor_balin/jean_victor_balin_Poussette.svg" TargetMode="External"/><Relationship Id="rId4" Type="http://schemas.openxmlformats.org/officeDocument/2006/relationships/hyperlink" Target="http://openclipart.org/people/doctormo/doctormo_Apiary.svg" TargetMode="External"/><Relationship Id="rId9" Type="http://schemas.openxmlformats.org/officeDocument/2006/relationships/hyperlink" Target="http://openclipart.org/people/DooFi/Banana.svg" TargetMode="External"/><Relationship Id="rId14" Type="http://schemas.openxmlformats.org/officeDocument/2006/relationships/hyperlink" Target="http://openclipart.org/people/Anonymous/Anonymous_Apple.svg" TargetMode="External"/><Relationship Id="rId22" Type="http://schemas.openxmlformats.org/officeDocument/2006/relationships/hyperlink" Target="http://openclipart.org/people/StudioFibonacci/StudioFibonacci_Cartoon_monkey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859" y="275916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Střední škola, Základní škola a Mateřská škola, Karviná, příspěvková organizace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63951" y="3442567"/>
            <a:ext cx="22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 Mgr. Jana Karkošková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93042" y="4149080"/>
            <a:ext cx="1366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 Matematika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7100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71500" y="264318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VÍCE - MÉNĚ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411760" y="4725144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2" descr="sunflow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373563"/>
            <a:ext cx="2005013" cy="248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7429500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715000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077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4929188" cy="511175"/>
          </a:xfrm>
        </p:spPr>
        <p:txBody>
          <a:bodyPr/>
          <a:lstStyle/>
          <a:p>
            <a:r>
              <a:rPr lang="cs-CZ" sz="2800" dirty="0" smtClean="0"/>
              <a:t>Je méně motýlků nebo kytiček?</a:t>
            </a:r>
          </a:p>
        </p:txBody>
      </p:sp>
      <p:pic>
        <p:nvPicPr>
          <p:cNvPr id="3078" name="Picture 22" descr="sunflow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13" y="4292600"/>
            <a:ext cx="2071687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22" descr="sunflow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75" y="4292600"/>
            <a:ext cx="2071688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22" descr="sunflow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50" y="3649663"/>
            <a:ext cx="2357438" cy="320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22" descr="sunflow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38" y="3941763"/>
            <a:ext cx="2354262" cy="291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22" descr="sunflow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13" y="500063"/>
            <a:ext cx="7842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2" descr="Blue and orange butterfl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89525" y="1787525"/>
            <a:ext cx="1258888" cy="177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12" descr="Blue and orange butterfly">
            <a:hlinkClick r:id="rId5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4855402">
            <a:off x="3158332" y="919956"/>
            <a:ext cx="1779588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2" descr="Blue and orange butterfly">
            <a:hlinkClick r:id="rId5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194547">
            <a:off x="596900" y="1289050"/>
            <a:ext cx="1779588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12" descr="Blue and orange butterfly">
            <a:hlinkClick r:id="rId5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29500" y="571500"/>
            <a:ext cx="1373188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2.95423E-6 C 0.01476 0.06034 0.02951 0.1209 0.08142 0.16759 C 0.13316 0.21406 0.23872 0.25127 0.31146 0.27924 C 0.3842 0.30722 0.45122 0.32108 0.51858 0.33519 " pathEditMode="relative" rAng="0" ptsTypes="aa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00" y="1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 -0.00532 C -0.03368 -0.00023 -0.18368 -0.01711 -0.20521 0.02566 C -0.22674 0.06844 -0.17379 0.15953 -0.12778 0.25133 " pathEditMode="relative" rAng="0" ptsTypes="aaa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1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73988E-6 C -0.0283 0.00093 -0.0566 0.00185 -0.08785 0.01365 C -0.1191 0.02544 -0.16441 0.0481 -0.18785 0.07076 C -0.21129 0.09342 -0.22118 0.12417 -0.22865 0.1496 C -0.23611 0.17503 -0.24827 0.18937 -0.23264 0.22289 C -0.21702 0.25642 -0.17587 0.30359 -0.13472 0.35076 " pathEditMode="relative" rAng="0" ptsTypes="aaasaa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00" y="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7429500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715000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100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4929188" cy="511175"/>
          </a:xfrm>
        </p:spPr>
        <p:txBody>
          <a:bodyPr/>
          <a:lstStyle/>
          <a:p>
            <a:r>
              <a:rPr lang="cs-CZ" sz="2800" dirty="0" smtClean="0"/>
              <a:t>Je více míčů nebo dětí?</a:t>
            </a:r>
          </a:p>
        </p:txBody>
      </p:sp>
      <p:pic>
        <p:nvPicPr>
          <p:cNvPr id="4101" name="Picture 15" descr="Comic characters: 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2143125"/>
            <a:ext cx="2627312" cy="262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13" descr="Comic characters: Bo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72132" y="3000372"/>
            <a:ext cx="2627313" cy="262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15" descr="Comic characters: 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188" y="357188"/>
            <a:ext cx="11874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13" descr="Comic characters: Bo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3813" y="357188"/>
            <a:ext cx="11874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00250" y="1714500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71688" y="2643188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43000" y="3500438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7250" y="2071688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28794" y="4071942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0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5813" y="4429125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1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28860" y="5000636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2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57875" y="500063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3" name="Picture 2" descr="Soccer ball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50" y="5000625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56 0.01133 C 0.00972 -0.03746 0.16041 -0.28832 0.21111 -0.28162 C 0.2618 -0.27491 0.2585 0.02358 0.27413 0.05133 C 0.27413 -0.0326 0.2901 -0.11515 0.30521 -0.11515 C 0.32118 -0.11515 0.33628 -0.03121 0.33628 0.05133 C 0.33628 0.00994 0.34427 -0.0326 0.35225 -0.0326 C 0.36024 -0.0326 0.36823 0.00879 0.36823 0.05133 C 0.36823 0.03006 0.37222 0.00994 0.37621 0.00994 C 0.38021 0.00994 0.3842 0.03121 0.3842 0.05133 C 0.3842 0.04069 0.38628 0.03006 0.38819 0.03006 C 0.38923 0.03006 0.39219 0.04069 0.39219 0.05133 C 0.39219 0.04601 0.39323 0.04069 0.39427 0.04069 C 0.39427 0.04208 0.39635 0.04601 0.39635 0.05133 C 0.39635 0.04855 0.39635 0.04601 0.39739 0.04601 C 0.39739 0.0474 0.39844 0.04879 0.39844 0.05133 C 0.39844 0.04994 0.39844 0.04855 0.39844 0.0474 C 0.39948 0.0474 0.39948 0.04879 0.39948 0.05017 C 0.40052 0.05017 0.40052 0.04879 0.40052 0.0474 C 0.40156 0.0474 0.40156 0.04879 0.40156 0.05017 " pathEditMode="relative" rAng="0" ptsTypes="fsfffffffffffffffff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58382E-6 C 0.00295 -0.02521 0.00695 -0.04925 0.01493 -0.04925 C 0.02396 -0.04925 0.02709 -0.02521 0.03004 3.58382E-6 C 0.03403 0.02797 0.03698 0.05595 0.04705 0.05595 C 0.05608 0.05595 0.05903 0.02797 0.06302 3.58382E-6 C 0.06493 -0.02521 0.06893 -0.04925 0.07795 -0.04925 C 0.08594 -0.04925 0.08993 -0.02521 0.09306 3.58382E-6 C 0.09601 0.02797 0.1 0.05595 0.10903 0.05595 C 0.11806 0.05595 0.125 3.58382E-6 0.125 0.00023 C 0.12795 -0.02521 0.13108 -0.04925 0.13993 -0.04925 C 0.14896 -0.04925 0.15209 -0.02521 0.15504 3.58382E-6 C 0.15903 0.02797 0.16198 0.05595 0.17205 0.05595 C 0.18108 0.05595 0.18403 0.02797 0.18698 3.58382E-6 C 0.19098 -0.02521 0.19393 -0.04925 0.20295 -0.04925 C 0.21094 -0.04925 0.21493 -0.02521 0.21806 3.58382E-6 C 0.22101 0.02797 0.225 0.05595 0.23403 0.05595 C 0.23907 0.0578 0.2757 -0.07723 0.28698 -0.09688 C 0.29827 -0.11654 0.34896 -0.06567 0.34132 -0.04555 " pathEditMode="relative" rAng="0" ptsTypes="ffffffffffffffffsf">
                                      <p:cBhvr>
                                        <p:cTn id="10" dur="2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00" y="-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221926">
            <a:off x="2627313" y="2593975"/>
            <a:ext cx="395287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0397747">
            <a:off x="7589838" y="2589213"/>
            <a:ext cx="39687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9593472">
            <a:off x="1611313" y="2663825"/>
            <a:ext cx="39687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167591">
            <a:off x="5281613" y="2595563"/>
            <a:ext cx="39687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5857875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429500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128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5143500" cy="511175"/>
          </a:xfrm>
        </p:spPr>
        <p:txBody>
          <a:bodyPr/>
          <a:lstStyle/>
          <a:p>
            <a:r>
              <a:rPr lang="cs-CZ" sz="2800" dirty="0" smtClean="0"/>
              <a:t>Je méně šálků čaje nebo lžiček?</a:t>
            </a:r>
          </a:p>
        </p:txBody>
      </p:sp>
      <p:pic>
        <p:nvPicPr>
          <p:cNvPr id="5129" name="Picture 16" descr="Cup of Coff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813" y="4929188"/>
            <a:ext cx="1716087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16" descr="Cup of Coff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14625" y="4929188"/>
            <a:ext cx="171608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16" descr="Cup of Coff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4929188"/>
            <a:ext cx="1716087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2" name="Picture 16" descr="Cup of Coff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72250" y="4929188"/>
            <a:ext cx="171608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3" name="Picture 16" descr="Cup of Coff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50" y="500063"/>
            <a:ext cx="1004888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4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855638">
            <a:off x="4613275" y="2668588"/>
            <a:ext cx="39687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5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9563" y="500063"/>
            <a:ext cx="258762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6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8765614">
            <a:off x="3756025" y="2622550"/>
            <a:ext cx="395288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7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2834386" flipH="1">
            <a:off x="6858000" y="2549525"/>
            <a:ext cx="427038" cy="166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8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63" y="2571750"/>
            <a:ext cx="39687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9" name="Picture 14" descr="Flatware Spo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50" y="2571750"/>
            <a:ext cx="39687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7 0.05063 L 0.00312 0.261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" y="1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96532E-6 L -0.00504 0.2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9 0.02012 L -0.03681 0.2598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" y="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0.06151 L 0.08091 0.2714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0" y="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857875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429500" y="357188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148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5143500" cy="511175"/>
          </a:xfrm>
        </p:spPr>
        <p:txBody>
          <a:bodyPr/>
          <a:lstStyle/>
          <a:p>
            <a:r>
              <a:rPr lang="cs-CZ" sz="2800" dirty="0" smtClean="0"/>
              <a:t>Je více víl nebo domečků?</a:t>
            </a:r>
          </a:p>
        </p:txBody>
      </p:sp>
      <p:pic>
        <p:nvPicPr>
          <p:cNvPr id="6149" name="Picture 13" descr="Mushroom hou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5" y="1285875"/>
            <a:ext cx="238125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13" descr="Mushroom hou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88" y="1643063"/>
            <a:ext cx="238125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13" descr="Mushroom hou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38" y="428625"/>
            <a:ext cx="116363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5" descr="little lass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lum contrast="1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143125" y="4357688"/>
            <a:ext cx="1166813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13" descr="Mushroom hou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38" y="1928813"/>
            <a:ext cx="238125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5" descr="little lass">
            <a:hlinkClick r:id="rId5"/>
          </p:cNvPr>
          <p:cNvPicPr>
            <a:picLocks noChangeAspect="1" noChangeArrowheads="1"/>
          </p:cNvPicPr>
          <p:nvPr/>
        </p:nvPicPr>
        <p:blipFill>
          <a:blip r:embed="rId8" cstate="print">
            <a:lum contrast="10000"/>
          </a:blip>
          <a:srcRect/>
          <a:stretch>
            <a:fillRect/>
          </a:stretch>
        </p:blipFill>
        <p:spPr bwMode="auto">
          <a:xfrm>
            <a:off x="6286500" y="428625"/>
            <a:ext cx="563563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5" descr="little lass">
            <a:hlinkClick r:id="rId5"/>
          </p:cNvPr>
          <p:cNvPicPr>
            <a:picLocks noChangeAspect="1" noChangeArrowheads="1"/>
          </p:cNvPicPr>
          <p:nvPr/>
        </p:nvPicPr>
        <p:blipFill>
          <a:blip r:embed="rId9" cstate="print">
            <a:lum contrast="1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857250" y="4357688"/>
            <a:ext cx="1166813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15" descr="little lass">
            <a:hlinkClick r:id="rId5"/>
          </p:cNvPr>
          <p:cNvPicPr>
            <a:picLocks noChangeAspect="1" noChangeArrowheads="1"/>
          </p:cNvPicPr>
          <p:nvPr/>
        </p:nvPicPr>
        <p:blipFill>
          <a:blip r:embed="rId10" cstate="print">
            <a:lum contrast="1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429000" y="4357688"/>
            <a:ext cx="1166813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5" descr="little lass">
            <a:hlinkClick r:id="rId5"/>
          </p:cNvPr>
          <p:cNvPicPr>
            <a:picLocks noChangeAspect="1" noChangeArrowheads="1"/>
          </p:cNvPicPr>
          <p:nvPr/>
        </p:nvPicPr>
        <p:blipFill>
          <a:blip r:embed="rId11" cstate="print">
            <a:lum contrast="1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714875" y="4429125"/>
            <a:ext cx="1166813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5677E-6 L 0.07482 -0.302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0" y="-1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66019E-6 L 0.15747 -0.2411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0" y="-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5677E-6 L 0.34479 -0.2399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00" y="-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000375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7171" name="Picture 13" descr="shamrock for march natha 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241788">
            <a:off x="6415088" y="557213"/>
            <a:ext cx="1979612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13" descr="shamrock for march natha 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53412">
            <a:off x="5859463" y="3430588"/>
            <a:ext cx="19812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13" descr="shamrock for march natha 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6045423">
            <a:off x="4167188" y="2524125"/>
            <a:ext cx="19812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13" descr="shamrock for march natha 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893980">
            <a:off x="7016750" y="2159000"/>
            <a:ext cx="1979613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13" descr="shamrock for march natha 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2800027">
            <a:off x="4338638" y="766763"/>
            <a:ext cx="1979612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1" descr="snail-escargot-decroissanc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50" y="2571750"/>
            <a:ext cx="210661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1" descr="snail-escargot-decroissanc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50" y="4000500"/>
            <a:ext cx="210661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1" descr="snail-escargot-decroissanc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71813" y="5643563"/>
            <a:ext cx="11493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1" descr="snail-escargot-decroissanc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50" y="1071563"/>
            <a:ext cx="210661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4857750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181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11175"/>
          </a:xfrm>
        </p:spPr>
        <p:txBody>
          <a:bodyPr/>
          <a:lstStyle/>
          <a:p>
            <a:r>
              <a:rPr lang="cs-CZ" sz="2800" dirty="0" smtClean="0"/>
              <a:t>Je více hlemýžďů nebo čtyřlístků?</a:t>
            </a:r>
          </a:p>
        </p:txBody>
      </p:sp>
      <p:pic>
        <p:nvPicPr>
          <p:cNvPr id="7182" name="Picture 13" descr="shamrock for march natha 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559678">
            <a:off x="4856163" y="5386388"/>
            <a:ext cx="1258887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L 0.40174 0.010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81481E-6 L 0.38576 4.81481E-6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0.57483 0.0106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11" descr="Green Wor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3857625"/>
            <a:ext cx="1885950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3000375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57750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197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11175"/>
          </a:xfrm>
        </p:spPr>
        <p:txBody>
          <a:bodyPr/>
          <a:lstStyle/>
          <a:p>
            <a:r>
              <a:rPr lang="cs-CZ" sz="2800" dirty="0" smtClean="0"/>
              <a:t>Je méně housenek nebo jablek?</a:t>
            </a:r>
          </a:p>
        </p:txBody>
      </p:sp>
      <p:pic>
        <p:nvPicPr>
          <p:cNvPr id="16" name="Picture 11" descr="Green Wor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2428875"/>
            <a:ext cx="1885950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13" descr="Appl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0" y="1071563"/>
            <a:ext cx="1576388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13" descr="Appl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63" y="1071563"/>
            <a:ext cx="157638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13" descr="Appl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0" y="3214688"/>
            <a:ext cx="1576388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13" descr="Appl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63" y="3214688"/>
            <a:ext cx="157638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13" descr="Appl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5" y="5500688"/>
            <a:ext cx="92551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4" name="Picture 11" descr="Green Wor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13" y="5715000"/>
            <a:ext cx="11858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0.32292 -0.062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00" y="-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4.81481E-6 L 0.33455 -0.18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00" y="-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000375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57750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9220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11175"/>
          </a:xfrm>
        </p:spPr>
        <p:txBody>
          <a:bodyPr/>
          <a:lstStyle/>
          <a:p>
            <a:r>
              <a:rPr lang="cs-CZ" sz="2800" dirty="0" smtClean="0"/>
              <a:t>Je méně včeliček nebo úlů?</a:t>
            </a:r>
          </a:p>
        </p:txBody>
      </p:sp>
      <p:pic>
        <p:nvPicPr>
          <p:cNvPr id="9221" name="Picture 2" descr="Apiar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" y="785813"/>
            <a:ext cx="217805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398075">
            <a:off x="6061075" y="3589338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57438" y="3286125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00563" y="3357563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9438" y="3071813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2" descr="Apiar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8" y="785813"/>
            <a:ext cx="217805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2" descr="Apiar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38" y="785813"/>
            <a:ext cx="217805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2" descr="Apiar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50" y="5429250"/>
            <a:ext cx="1052513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214688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659752">
            <a:off x="1354138" y="3211513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1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3" y="3786188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2" name="Picture 14" descr="Be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5000625"/>
            <a:ext cx="1427162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01596 C 0.03142 -0.04301 0.11892 -0.14728 0.16041 -0.17827 C 0.20191 -0.20925 0.22656 -0.20763 0.25521 -0.20139 C 0.28455 -0.19538 0.30694 -0.16046 0.33489 -0.14058 C 0.36267 -0.12093 0.38559 -0.08463 0.42205 -0.08254 C 0.45885 -0.0807 0.52205 -0.11307 0.55451 -0.12879 C 0.58732 -0.14497 0.59809 -0.15838 0.61823 -0.17827 C 0.63837 -0.19815 0.66337 -0.2333 0.67517 -0.24763 " pathEditMode="relative" rAng="0" ptsTypes="aaaaaaaa">
                                      <p:cBhvr>
                                        <p:cTn id="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00" y="-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93064E-6 L 0.2283 -0.24671 " pathEditMode="relative" rAng="0" ptsTypes="AA">
                                      <p:cBhvr>
                                        <p:cTn id="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-0.00162 C 0.02414 -0.05341 0.07119 -0.23769 0.0665 -0.31307 C 0.06181 -0.38844 0.04237 -0.42405 -0.01267 -0.45388 C -0.0677 -0.4837 -0.19914 -0.48856 -0.26355 -0.49156 C -0.32796 -0.49457 -0.36146 -0.48393 -0.39948 -0.47145 C -0.4375 -0.45896 -0.47223 -0.44185 -0.49185 -0.41619 C -0.51146 -0.39052 -0.52553 -0.34012 -0.51737 -0.31677 C -0.50921 -0.29341 -0.45799 -0.28486 -0.44237 -0.27653 " pathEditMode="relative" rAng="0" ptsTypes="aaaaaaaa">
                                      <p:cBhvr>
                                        <p:cTn id="1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00" y="-2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000"/>
                            </p:stCondLst>
                            <p:childTnLst>
                              <p:par>
                                <p:cTn id="1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000375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57750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0244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11175"/>
          </a:xfrm>
        </p:spPr>
        <p:txBody>
          <a:bodyPr/>
          <a:lstStyle/>
          <a:p>
            <a:r>
              <a:rPr lang="cs-CZ" sz="2800" dirty="0" smtClean="0"/>
              <a:t>Je více myší nebo sýrů?</a:t>
            </a:r>
          </a:p>
        </p:txBody>
      </p:sp>
      <p:pic>
        <p:nvPicPr>
          <p:cNvPr id="10245" name="Picture 2" descr="chee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13" y="3143250"/>
            <a:ext cx="22367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2" descr="chee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13" y="1285875"/>
            <a:ext cx="22367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2" descr="chees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88" y="5572125"/>
            <a:ext cx="11176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13" descr="Simple cartoon mous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870797">
            <a:off x="2085975" y="1309688"/>
            <a:ext cx="1646238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13" descr="Simple cartoon mous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386520">
            <a:off x="442913" y="587375"/>
            <a:ext cx="1646237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0" name="Picture 13" descr="Simple cartoon mous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5665396">
            <a:off x="2333625" y="3216275"/>
            <a:ext cx="1646238" cy="162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1" name="Picture 13" descr="Simple cartoon mous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4768966">
            <a:off x="338138" y="2432050"/>
            <a:ext cx="1646238" cy="162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2" name="Picture 13" descr="Simple cartoon mouse">
            <a:hlinkClick r:id="rId5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3725" y="5429250"/>
            <a:ext cx="1060450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3" descr="Simple cartoon mous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8426420">
            <a:off x="554038" y="4149725"/>
            <a:ext cx="1646237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33 0.04023 C 0.04982 0.06774 0.08212 0.17456 0.13437 0.20532 C 0.18663 0.23607 0.27326 0.20555 0.3467 0.22451 C 0.42014 0.24347 0.53732 0.30381 0.57535 0.31954 " pathEditMode="relative" rAng="0" ptsTypes="aaaa">
                                      <p:cBhvr>
                                        <p:cTn id="6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00" y="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3121 C 0.01406 -0.06613 0.04861 -0.20069 0.08229 -0.24277 C 0.11597 -0.28485 0.16389 -0.27491 0.20261 -0.28347 C 0.24132 -0.29202 0.29011 -0.26497 0.31493 -0.29433 C 0.33976 -0.3237 0.32101 -0.4289 0.35156 -0.46011 C 0.38212 -0.49133 0.4592 -0.48277 0.49861 -0.48185 C 0.53802 -0.48092 0.5632 -0.46797 0.58837 -0.4548 " pathEditMode="relative" rAng="0" ptsTypes="aaaaaaa">
                                      <p:cBhvr>
                                        <p:cTn id="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00" y="-2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9" descr="Baby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0" y="3214688"/>
            <a:ext cx="11334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9" descr="Baby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75" y="1000125"/>
            <a:ext cx="11334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9" descr="Baby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13" y="1500188"/>
            <a:ext cx="11334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3000375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57750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1271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11175"/>
          </a:xfrm>
        </p:spPr>
        <p:txBody>
          <a:bodyPr/>
          <a:lstStyle/>
          <a:p>
            <a:r>
              <a:rPr lang="cs-CZ" sz="2800" dirty="0" smtClean="0"/>
              <a:t>Je méně batolat nebo kočárků?</a:t>
            </a:r>
          </a:p>
        </p:txBody>
      </p:sp>
      <p:pic>
        <p:nvPicPr>
          <p:cNvPr id="11272" name="Picture 7" descr="Poussett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28813" y="928688"/>
            <a:ext cx="23812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7" descr="Poussett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813" y="3214688"/>
            <a:ext cx="23812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Picture 7" descr="Poussett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3250" y="5500688"/>
            <a:ext cx="10763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5" name="Picture 9" descr="Baby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13" y="3214688"/>
            <a:ext cx="11334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6" name="Picture 9" descr="BabyGirl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3" y="5429250"/>
            <a:ext cx="7556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83237E-6 L -0.62674 -0.00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00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1063 L -0.49305 -0.0159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00" y="-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000375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57750" y="5357813"/>
            <a:ext cx="1285875" cy="12144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2292" name="Nadpis 13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11175"/>
          </a:xfrm>
        </p:spPr>
        <p:txBody>
          <a:bodyPr/>
          <a:lstStyle/>
          <a:p>
            <a:r>
              <a:rPr lang="cs-CZ" sz="2800" dirty="0" smtClean="0"/>
              <a:t>Je více opic nebo banánů?</a:t>
            </a:r>
          </a:p>
        </p:txBody>
      </p:sp>
      <p:pic>
        <p:nvPicPr>
          <p:cNvPr id="12293" name="Picture 8" descr="Cartoon monke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" y="857250"/>
            <a:ext cx="23812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 descr="Banan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43625" y="1500188"/>
            <a:ext cx="173037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14" descr="Banan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9188" y="5572125"/>
            <a:ext cx="1081087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8" descr="Cartoon monke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75" y="2000250"/>
            <a:ext cx="23812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8" descr="Cartoon monke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" y="3357563"/>
            <a:ext cx="23812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4" descr="Banan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43625" y="2857500"/>
            <a:ext cx="173037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8" descr="Cartoon monke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13" y="5500688"/>
            <a:ext cx="1096962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11111E-6 L -0.55 0.00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22222E-6 L -0.35312 -0.0004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8" name="Picture 2" descr="tango face smi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916832"/>
            <a:ext cx="23812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357188" y="0"/>
            <a:ext cx="8786812" cy="60212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14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14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400" dirty="0" smtClean="0"/>
              <a:t>Použité zdroje: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openclipart.org/people/Martouf/escargot-decroissance.svg</a:t>
            </a:r>
            <a:r>
              <a:rPr lang="cs-CZ" sz="1200" dirty="0" smtClean="0"/>
              <a:t> </a:t>
            </a:r>
            <a:r>
              <a:rPr lang="cs-CZ" sz="1200" dirty="0" smtClean="0"/>
              <a:t>- </a:t>
            </a:r>
            <a:r>
              <a:rPr lang="cs-CZ" sz="1200" dirty="0" smtClean="0"/>
              <a:t>hlemýžď  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openclipart.org/people/Anonymous/shamrock_for_march_natha_01.svg</a:t>
            </a:r>
            <a:r>
              <a:rPr lang="cs-CZ" sz="1200" dirty="0" smtClean="0"/>
              <a:t> - čtyřlístek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openclipart.org/people/doctormo/doctormo_Apiary.svg</a:t>
            </a:r>
            <a:r>
              <a:rPr lang="cs-CZ" sz="1200" dirty="0" smtClean="0"/>
              <a:t> - včelí </a:t>
            </a:r>
            <a:r>
              <a:rPr lang="cs-CZ" sz="1200" dirty="0" smtClean="0"/>
              <a:t>úl</a:t>
            </a:r>
            <a:endParaRPr lang="cs-CZ" sz="1200" u="sng" dirty="0" smtClean="0">
              <a:hlinkClick r:id="rId5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openclipart.org/people/nicubunu/nicubunu_Comic_characters_Boy.svg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openclipart.org/people/redbask/1319593206.svg</a:t>
            </a:r>
            <a:r>
              <a:rPr lang="cs-CZ" sz="1200" dirty="0" smtClean="0"/>
              <a:t> - včela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openclipart.org/people/MiniCesc/papillon_bleu_orange.svg</a:t>
            </a:r>
            <a:r>
              <a:rPr lang="cs-CZ" sz="1200" dirty="0" smtClean="0"/>
              <a:t> - </a:t>
            </a:r>
            <a:r>
              <a:rPr lang="cs-CZ" sz="1200" dirty="0" smtClean="0"/>
              <a:t>motýlek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openclipart.org/people/DooFi/Banana.svg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openclipart.org/people/lemmling/lemmling_Simple_cartoon_mouse.svg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openclipart.org/people/lemmling/lemmling_Mushroom_house.svg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openclipart.org/people/tom/sunflower.svg</a:t>
            </a:r>
            <a:r>
              <a:rPr lang="cs-CZ" sz="1200" dirty="0" smtClean="0"/>
              <a:t> - gerbera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openclipart.org/people/carlitos/carlitos_Green_Worm.svg</a:t>
            </a:r>
            <a:r>
              <a:rPr lang="cs-CZ" sz="1200" dirty="0" smtClean="0"/>
              <a:t> - červík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openclipart.org/people/Anonymous/Anonymous_Apple.svg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openclipart.org/people/nicubunu/nicubunu_Comic_characters_Girl.svg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openclipart.org/people/johnny_automatic/johnny_automatic_little_lass.svg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openclipart.org/people/Machovka/Machovka_cheese.svg</a:t>
            </a:r>
            <a:r>
              <a:rPr lang="cs-CZ" sz="1200" dirty="0" smtClean="0"/>
              <a:t> - sýr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openclipart.org/people/TomBrough/BabyGirl.svg</a:t>
            </a:r>
            <a:r>
              <a:rPr lang="cs-CZ" sz="1200" dirty="0" smtClean="0"/>
              <a:t>  </a:t>
            </a:r>
            <a:r>
              <a:rPr lang="cs-CZ" sz="1200" dirty="0" smtClean="0"/>
              <a:t>- miminko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openclipart.org/people/jean_victor_balin/jean_victor_balin_Poussette.svg</a:t>
            </a:r>
            <a:r>
              <a:rPr lang="cs-CZ" sz="1200" dirty="0" smtClean="0"/>
              <a:t> - kočárek 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openclipart.org/people/sutrannu/sutrannu_Flatware_Spoon.svg</a:t>
            </a:r>
            <a:r>
              <a:rPr lang="cs-CZ" sz="1200" dirty="0" smtClean="0"/>
              <a:t> - lžička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21"/>
              </a:rPr>
              <a:t>http://</a:t>
            </a:r>
            <a:r>
              <a:rPr lang="cs-CZ" sz="1200" dirty="0" smtClean="0">
                <a:hlinkClick r:id="rId21"/>
              </a:rPr>
              <a:t>openclipart.org/people/GR8DAN/1313448311.svg</a:t>
            </a:r>
            <a:r>
              <a:rPr lang="cs-CZ" sz="1200" dirty="0" smtClean="0"/>
              <a:t> - šálek </a:t>
            </a:r>
            <a:r>
              <a:rPr lang="cs-CZ" sz="1200" dirty="0" smtClean="0"/>
              <a:t>čaje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22"/>
              </a:rPr>
              <a:t>http://</a:t>
            </a:r>
            <a:r>
              <a:rPr lang="cs-CZ" sz="1200" dirty="0" smtClean="0">
                <a:hlinkClick r:id="rId22"/>
              </a:rPr>
              <a:t>openclipart.org/people/StudioFibonacci/StudioFibonacci_Cartoon_monkey.svg</a:t>
            </a:r>
            <a:r>
              <a:rPr lang="cs-CZ" sz="1200" dirty="0" smtClean="0"/>
              <a:t> - </a:t>
            </a:r>
            <a:r>
              <a:rPr lang="cs-CZ" sz="1200" dirty="0" smtClean="0"/>
              <a:t>opice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23"/>
              </a:rPr>
              <a:t>http://</a:t>
            </a:r>
            <a:r>
              <a:rPr lang="cs-CZ" sz="1200" dirty="0" smtClean="0">
                <a:hlinkClick r:id="rId23"/>
              </a:rPr>
              <a:t>openclipart.org/people/nicubunu/nicubunu_Soccer_ball.svg</a:t>
            </a:r>
            <a:r>
              <a:rPr lang="cs-CZ" sz="1200" dirty="0" smtClean="0"/>
              <a:t> - </a:t>
            </a:r>
            <a:r>
              <a:rPr lang="cs-CZ" sz="1200" dirty="0" smtClean="0"/>
              <a:t>kopací míč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200" dirty="0" smtClean="0">
                <a:hlinkClick r:id="rId24"/>
              </a:rPr>
              <a:t>http</a:t>
            </a:r>
            <a:r>
              <a:rPr lang="cs-CZ" sz="1200" smtClean="0">
                <a:hlinkClick r:id="rId24"/>
              </a:rPr>
              <a:t>://</a:t>
            </a:r>
            <a:r>
              <a:rPr lang="cs-CZ" sz="1200" smtClean="0">
                <a:hlinkClick r:id="rId24"/>
              </a:rPr>
              <a:t>openclipart.org/people/warszawianka/face-smile.svg</a:t>
            </a:r>
            <a:r>
              <a:rPr lang="cs-CZ" sz="1200" smtClean="0"/>
              <a:t>  </a:t>
            </a:r>
            <a:endParaRPr lang="cs-CZ" sz="12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1395</TotalTime>
  <Words>184</Words>
  <Application>Microsoft Office PowerPoint</Application>
  <PresentationFormat>Předvádění na obrazovce (4:3)</PresentationFormat>
  <Paragraphs>39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1_Motiv systému Office</vt:lpstr>
      <vt:lpstr>Prezentace aplikace PowerPoint</vt:lpstr>
      <vt:lpstr>VÍCE - MÉNĚ</vt:lpstr>
      <vt:lpstr>Je méně motýlků nebo kytiček?</vt:lpstr>
      <vt:lpstr>Je více míčů nebo dětí?</vt:lpstr>
      <vt:lpstr>Je méně šálků čaje nebo lžiček?</vt:lpstr>
      <vt:lpstr>Je více víl nebo domečků?</vt:lpstr>
      <vt:lpstr>Je více hlemýžďů nebo čtyřlístků?</vt:lpstr>
      <vt:lpstr>Je méně housenek nebo jablek?</vt:lpstr>
      <vt:lpstr>Je méně včeliček nebo úlů?</vt:lpstr>
      <vt:lpstr>Je více myší nebo sýrů?</vt:lpstr>
      <vt:lpstr>Je méně batolat nebo kočárků?</vt:lpstr>
      <vt:lpstr>Je více opic nebo banánů?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http://www.publicdomainpictures.net/view-image.php?image=14872&amp;picture=zpivajici-deti&amp;large=1</dc:title>
  <dc:creator>Jana</dc:creator>
  <cp:lastModifiedBy>Martin Králík</cp:lastModifiedBy>
  <cp:revision>138</cp:revision>
  <dcterms:created xsi:type="dcterms:W3CDTF">2011-12-17T14:30:07Z</dcterms:created>
  <dcterms:modified xsi:type="dcterms:W3CDTF">2012-03-05T15:45:01Z</dcterms:modified>
</cp:coreProperties>
</file>