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58" r:id="rId4"/>
    <p:sldId id="261" r:id="rId5"/>
    <p:sldId id="259" r:id="rId6"/>
    <p:sldId id="262" r:id="rId7"/>
    <p:sldId id="263" r:id="rId8"/>
    <p:sldId id="265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80824" autoAdjust="0"/>
  </p:normalViewPr>
  <p:slideViewPr>
    <p:cSldViewPr>
      <p:cViewPr>
        <p:scale>
          <a:sx n="70" d="100"/>
          <a:sy n="70" d="100"/>
        </p:scale>
        <p:origin x="-1386" y="-1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463383-D9B1-45D9-BA19-73AA0AA65A20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C92FDF-70D3-446D-9C05-6B8FBF3D12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47125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C92FDF-70D3-446D-9C05-6B8FBF3D1285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40A8D9F-3FF2-4F4E-A746-09C6352799E3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A23B032-F488-4366-BE63-DAFC16881F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0A8D9F-3FF2-4F4E-A746-09C6352799E3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23B032-F488-4366-BE63-DAFC16881F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40A8D9F-3FF2-4F4E-A746-09C6352799E3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4A23B032-F488-4366-BE63-DAFC16881F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0A8D9F-3FF2-4F4E-A746-09C6352799E3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23B032-F488-4366-BE63-DAFC16881F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0A8D9F-3FF2-4F4E-A746-09C6352799E3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23B032-F488-4366-BE63-DAFC16881F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0A8D9F-3FF2-4F4E-A746-09C6352799E3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23B032-F488-4366-BE63-DAFC16881F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40A8D9F-3FF2-4F4E-A746-09C6352799E3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23B032-F488-4366-BE63-DAFC16881F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0A8D9F-3FF2-4F4E-A746-09C6352799E3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23B032-F488-4366-BE63-DAFC16881F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0A8D9F-3FF2-4F4E-A746-09C6352799E3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23B032-F488-4366-BE63-DAFC16881F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40A8D9F-3FF2-4F4E-A746-09C6352799E3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23B032-F488-4366-BE63-DAFC16881F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A40A8D9F-3FF2-4F4E-A746-09C6352799E3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A23B032-F488-4366-BE63-DAFC16881F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A40A8D9F-3FF2-4F4E-A746-09C6352799E3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4A23B032-F488-4366-BE63-DAFC16881F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11" Type="http://schemas.openxmlformats.org/officeDocument/2006/relationships/image" Target="../media/image13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jpeg"/><Relationship Id="rId9" Type="http://schemas.openxmlformats.org/officeDocument/2006/relationships/image" Target="../media/image11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9.wmf"/><Relationship Id="rId7" Type="http://schemas.openxmlformats.org/officeDocument/2006/relationships/image" Target="../media/image11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11" Type="http://schemas.openxmlformats.org/officeDocument/2006/relationships/image" Target="../media/image13.wmf"/><Relationship Id="rId5" Type="http://schemas.openxmlformats.org/officeDocument/2006/relationships/image" Target="../media/image5.wmf"/><Relationship Id="rId10" Type="http://schemas.openxmlformats.org/officeDocument/2006/relationships/image" Target="../media/image10.jpeg"/><Relationship Id="rId4" Type="http://schemas.openxmlformats.org/officeDocument/2006/relationships/image" Target="../media/image12.wmf"/><Relationship Id="rId9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13" Type="http://schemas.openxmlformats.org/officeDocument/2006/relationships/image" Target="../media/image7.wmf"/><Relationship Id="rId3" Type="http://schemas.openxmlformats.org/officeDocument/2006/relationships/image" Target="../media/image20.wmf"/><Relationship Id="rId7" Type="http://schemas.openxmlformats.org/officeDocument/2006/relationships/image" Target="../media/image23.wmf"/><Relationship Id="rId12" Type="http://schemas.openxmlformats.org/officeDocument/2006/relationships/image" Target="../media/image28.wmf"/><Relationship Id="rId17" Type="http://schemas.openxmlformats.org/officeDocument/2006/relationships/image" Target="../media/image32.wmf"/><Relationship Id="rId2" Type="http://schemas.openxmlformats.org/officeDocument/2006/relationships/image" Target="../media/image19.jpeg"/><Relationship Id="rId16" Type="http://schemas.openxmlformats.org/officeDocument/2006/relationships/image" Target="../media/image3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11" Type="http://schemas.openxmlformats.org/officeDocument/2006/relationships/image" Target="../media/image27.wmf"/><Relationship Id="rId5" Type="http://schemas.openxmlformats.org/officeDocument/2006/relationships/image" Target="../media/image22.wmf"/><Relationship Id="rId15" Type="http://schemas.openxmlformats.org/officeDocument/2006/relationships/image" Target="../media/image30.wmf"/><Relationship Id="rId10" Type="http://schemas.openxmlformats.org/officeDocument/2006/relationships/image" Target="../media/image26.wmf"/><Relationship Id="rId4" Type="http://schemas.openxmlformats.org/officeDocument/2006/relationships/image" Target="../media/image21.wmf"/><Relationship Id="rId9" Type="http://schemas.openxmlformats.org/officeDocument/2006/relationships/image" Target="../media/image25.wmf"/><Relationship Id="rId14" Type="http://schemas.openxmlformats.org/officeDocument/2006/relationships/image" Target="../media/image29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ckpauweYuGI&amp;feature=related" TargetMode="External"/><Relationship Id="rId2" Type="http://schemas.openxmlformats.org/officeDocument/2006/relationships/hyperlink" Target="http://www.youtube.com/watch?v=taoCF1cKZS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W1Uh_stboAQ&amp;feature=relat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sz="8800" dirty="0" smtClean="0"/>
              <a:t>CLOTHES</a:t>
            </a:r>
            <a:endParaRPr lang="cs-CZ" sz="8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Martina\AppData\Local\Microsoft\Windows\Temporary Internet Files\Content.IE5\SEQ1TQF2\MC90041357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9587834">
            <a:off x="222909" y="-91380"/>
            <a:ext cx="3155133" cy="345389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0" smtClean="0">
                <a:solidFill>
                  <a:schemeClr val="tx1"/>
                </a:solidFill>
              </a:rPr>
              <a:t>VY_22_INOVACE_AJK.</a:t>
            </a:r>
            <a:r>
              <a:rPr lang="cs-CZ" sz="2800" b="0" dirty="0" smtClean="0">
                <a:solidFill>
                  <a:schemeClr val="tx1"/>
                </a:solidFill>
              </a:rPr>
              <a:t>16</a:t>
            </a:r>
            <a:endParaRPr lang="cs-CZ" sz="2800" b="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endParaRPr lang="cs-CZ" sz="2000" dirty="0" smtClean="0"/>
          </a:p>
          <a:p>
            <a:pPr lvl="0"/>
            <a:r>
              <a:rPr lang="cs-CZ" sz="2000" dirty="0" smtClean="0"/>
              <a:t>Autor: Martina </a:t>
            </a:r>
            <a:r>
              <a:rPr lang="cs-CZ" sz="2000" dirty="0" err="1" smtClean="0"/>
              <a:t>Majtánová</a:t>
            </a:r>
            <a:r>
              <a:rPr lang="cs-CZ" sz="2000" dirty="0" smtClean="0"/>
              <a:t> </a:t>
            </a:r>
          </a:p>
          <a:p>
            <a:pPr lvl="0"/>
            <a:r>
              <a:rPr lang="cs-CZ" sz="2000" dirty="0" smtClean="0"/>
              <a:t>Datum vytvoření: únor 2012</a:t>
            </a:r>
          </a:p>
          <a:p>
            <a:pPr lvl="0"/>
            <a:r>
              <a:rPr lang="cs-CZ" sz="2000" dirty="0" smtClean="0"/>
              <a:t>Ročník: I.stupeň (3.- 4.ročník) </a:t>
            </a:r>
          </a:p>
          <a:p>
            <a:pPr lvl="0"/>
            <a:r>
              <a:rPr lang="cs-CZ" sz="2000" dirty="0" smtClean="0"/>
              <a:t>Vzdělávací oblast: Jazyk a jazyková komunikace</a:t>
            </a:r>
          </a:p>
          <a:p>
            <a:pPr lvl="0"/>
            <a:r>
              <a:rPr lang="cs-CZ" sz="2000" dirty="0"/>
              <a:t>Vzdělávací obor: Anglický jazyk</a:t>
            </a:r>
            <a:endParaRPr lang="cs-CZ" sz="2000" dirty="0" smtClean="0"/>
          </a:p>
          <a:p>
            <a:pPr lvl="0"/>
            <a:r>
              <a:rPr lang="cs-CZ" sz="2000" dirty="0" smtClean="0"/>
              <a:t>Tematický okruh: Rozvoj komunikačních dovedností</a:t>
            </a:r>
          </a:p>
          <a:p>
            <a:pPr lvl="0"/>
            <a:r>
              <a:rPr lang="cs-CZ" sz="2000" dirty="0" smtClean="0"/>
              <a:t>Téma: Oblečení</a:t>
            </a:r>
          </a:p>
          <a:p>
            <a:endParaRPr lang="cs-CZ" dirty="0"/>
          </a:p>
        </p:txBody>
      </p:sp>
      <p:pic>
        <p:nvPicPr>
          <p:cNvPr id="4" name="Picture 28" descr="http://www.zssvat.cz/wp-content/uploads/2010/10/logo-eu-2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5301208"/>
            <a:ext cx="5688632" cy="10801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Martina\AppData\Local\Microsoft\Windows\Temporary Internet Files\Content.IE5\8GN0SNH5\MC90011345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14655" y="259233"/>
            <a:ext cx="1608862" cy="1729608"/>
          </a:xfrm>
          <a:prstGeom prst="rect">
            <a:avLst/>
          </a:prstGeom>
          <a:noFill/>
        </p:spPr>
      </p:pic>
      <p:pic>
        <p:nvPicPr>
          <p:cNvPr id="4" name="Picture 2" descr="C:\Users\Martina\AppData\Local\Microsoft\Windows\Temporary Internet Files\Content.IE5\BW4LMQ1Y\MC90011331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188640"/>
            <a:ext cx="1683988" cy="2057189"/>
          </a:xfrm>
          <a:prstGeom prst="rect">
            <a:avLst/>
          </a:prstGeom>
          <a:noFill/>
        </p:spPr>
      </p:pic>
      <p:pic>
        <p:nvPicPr>
          <p:cNvPr id="2053" name="Picture 5" descr="C:\Users\Martina\AppData\Local\Microsoft\Windows\Temporary Internet Files\Content.IE5\NM0CHSAD\MP900430444[1].jpg"/>
          <p:cNvPicPr>
            <a:picLocks noChangeAspect="1" noChangeArrowheads="1"/>
          </p:cNvPicPr>
          <p:nvPr/>
        </p:nvPicPr>
        <p:blipFill>
          <a:blip r:embed="rId4" cstate="print"/>
          <a:srcRect l="26375" t="46756" r="1963"/>
          <a:stretch>
            <a:fillRect/>
          </a:stretch>
        </p:blipFill>
        <p:spPr bwMode="auto">
          <a:xfrm>
            <a:off x="251520" y="2492896"/>
            <a:ext cx="2928249" cy="15841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4" name="Picture 6" descr="C:\Users\Martina\AppData\Local\Microsoft\Windows\Temporary Internet Files\Content.IE5\NM0CHSAD\MC90011340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530136">
            <a:off x="5607608" y="3458907"/>
            <a:ext cx="2611313" cy="2056643"/>
          </a:xfrm>
          <a:prstGeom prst="rect">
            <a:avLst/>
          </a:prstGeom>
          <a:noFill/>
        </p:spPr>
      </p:pic>
      <p:pic>
        <p:nvPicPr>
          <p:cNvPr id="2055" name="Picture 7" descr="C:\Users\Martina\AppData\Local\Microsoft\Windows\Temporary Internet Files\Content.IE5\BW4LMQ1Y\MP90043045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19743566">
            <a:off x="383163" y="4676259"/>
            <a:ext cx="2060848" cy="206084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8" name="Picture 10" descr="C:\Users\Martina\AppData\Local\Microsoft\Windows\Temporary Internet Files\Content.IE5\NM0CHSAD\MC90040785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339752" y="0"/>
            <a:ext cx="2015485" cy="2434505"/>
          </a:xfrm>
          <a:prstGeom prst="rect">
            <a:avLst/>
          </a:prstGeom>
          <a:noFill/>
        </p:spPr>
      </p:pic>
      <p:pic>
        <p:nvPicPr>
          <p:cNvPr id="2060" name="Picture 12" descr="C:\Users\Martina\AppData\Local\Microsoft\Windows\Temporary Internet Files\Content.IE5\8GN0SNH5\MP900422142[1].jpg"/>
          <p:cNvPicPr>
            <a:picLocks noChangeAspect="1" noChangeArrowheads="1"/>
          </p:cNvPicPr>
          <p:nvPr/>
        </p:nvPicPr>
        <p:blipFill>
          <a:blip r:embed="rId8" cstate="print"/>
          <a:srcRect t="311" r="57087" b="48817"/>
          <a:stretch>
            <a:fillRect/>
          </a:stretch>
        </p:blipFill>
        <p:spPr bwMode="auto">
          <a:xfrm>
            <a:off x="3275856" y="4841255"/>
            <a:ext cx="2555776" cy="201674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63" name="Picture 15" descr="C:\Users\Martina\AppData\Local\Microsoft\Windows\Temporary Internet Files\Content.IE5\NM0CHSAD\MC900113322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347864" y="3212976"/>
            <a:ext cx="1684339" cy="1612263"/>
          </a:xfrm>
          <a:prstGeom prst="rect">
            <a:avLst/>
          </a:prstGeom>
          <a:noFill/>
        </p:spPr>
      </p:pic>
      <p:pic>
        <p:nvPicPr>
          <p:cNvPr id="2064" name="Picture 16" descr="C:\Users\Martina\AppData\Local\Microsoft\Windows\Temporary Internet Files\Content.IE5\BW4LMQ1Y\MC900232952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644008" y="548680"/>
            <a:ext cx="2000816" cy="2008360"/>
          </a:xfrm>
          <a:prstGeom prst="rect">
            <a:avLst/>
          </a:prstGeom>
          <a:noFill/>
        </p:spPr>
      </p:pic>
      <p:pic>
        <p:nvPicPr>
          <p:cNvPr id="2065" name="Picture 17" descr="C:\Users\Martina\AppData\Local\Microsoft\Windows\Temporary Internet Files\Content.IE5\SEQ1TQF2\MC900304817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164288" y="5517232"/>
            <a:ext cx="1368152" cy="1259676"/>
          </a:xfrm>
          <a:prstGeom prst="rect">
            <a:avLst/>
          </a:prstGeom>
          <a:noFill/>
        </p:spPr>
      </p:pic>
      <p:sp>
        <p:nvSpPr>
          <p:cNvPr id="24" name="TextovéPole 23"/>
          <p:cNvSpPr txBox="1"/>
          <p:nvPr/>
        </p:nvSpPr>
        <p:spPr>
          <a:xfrm>
            <a:off x="899592" y="1556792"/>
            <a:ext cx="13067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T-</a:t>
            </a:r>
            <a:r>
              <a:rPr lang="cs-CZ" sz="2800" b="1" dirty="0" err="1" smtClean="0"/>
              <a:t>shirt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851920" y="332656"/>
            <a:ext cx="9060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coat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44008" y="1988840"/>
            <a:ext cx="10791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jeans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444208" y="188640"/>
            <a:ext cx="9557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shirt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11560" y="3717032"/>
            <a:ext cx="14061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jumper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427984" y="3068960"/>
            <a:ext cx="9396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skirt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876256" y="3068960"/>
            <a:ext cx="12378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jacket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691680" y="4941168"/>
            <a:ext cx="11160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shoes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131840" y="6093296"/>
            <a:ext cx="7312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hat</a:t>
            </a:r>
            <a:endParaRPr lang="cs-CZ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660232" y="6334780"/>
            <a:ext cx="10775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socks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Martina\AppData\Local\Microsoft\Windows\Temporary Internet Files\Content.IE5\8GN0SNH5\MC90011345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4283968" y="764704"/>
            <a:ext cx="825748" cy="887721"/>
          </a:xfrm>
          <a:prstGeom prst="rect">
            <a:avLst/>
          </a:prstGeom>
          <a:noFill/>
        </p:spPr>
      </p:pic>
      <p:pic>
        <p:nvPicPr>
          <p:cNvPr id="3" name="Picture 10" descr="C:\Users\Martina\AppData\Local\Microsoft\Windows\Temporary Internet Files\Content.IE5\NM0CHSAD\MC90040785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1700808"/>
            <a:ext cx="1073056" cy="1296144"/>
          </a:xfrm>
          <a:prstGeom prst="rect">
            <a:avLst/>
          </a:prstGeom>
          <a:noFill/>
        </p:spPr>
      </p:pic>
      <p:pic>
        <p:nvPicPr>
          <p:cNvPr id="4" name="Picture 16" descr="C:\Users\Martina\AppData\Local\Microsoft\Windows\Temporary Internet Files\Content.IE5\BW4LMQ1Y\MC9002329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5816" y="1988840"/>
            <a:ext cx="1080120" cy="1084193"/>
          </a:xfrm>
          <a:prstGeom prst="rect">
            <a:avLst/>
          </a:prstGeom>
          <a:noFill/>
        </p:spPr>
      </p:pic>
      <p:pic>
        <p:nvPicPr>
          <p:cNvPr id="5" name="Picture 2" descr="C:\Users\Martina\AppData\Local\Microsoft\Windows\Temporary Internet Files\Content.IE5\BW4LMQ1Y\MC90011331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24128" y="404664"/>
            <a:ext cx="864096" cy="1055595"/>
          </a:xfrm>
          <a:prstGeom prst="rect">
            <a:avLst/>
          </a:prstGeom>
          <a:noFill/>
        </p:spPr>
      </p:pic>
      <p:pic>
        <p:nvPicPr>
          <p:cNvPr id="6" name="Picture 5" descr="C:\Users\Martina\AppData\Local\Microsoft\Windows\Temporary Internet Files\Content.IE5\NM0CHSAD\MP900430444[1].jpg"/>
          <p:cNvPicPr>
            <a:picLocks noChangeAspect="1" noChangeArrowheads="1"/>
          </p:cNvPicPr>
          <p:nvPr/>
        </p:nvPicPr>
        <p:blipFill>
          <a:blip r:embed="rId6" cstate="print"/>
          <a:srcRect l="26375" t="46756" r="1963"/>
          <a:stretch>
            <a:fillRect/>
          </a:stretch>
        </p:blipFill>
        <p:spPr bwMode="auto">
          <a:xfrm>
            <a:off x="2195736" y="404664"/>
            <a:ext cx="1560097" cy="84400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15" descr="C:\Users\Martina\AppData\Local\Microsoft\Windows\Temporary Internet Files\Content.IE5\NM0CHSAD\MC90011332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76056" y="4149080"/>
            <a:ext cx="932068" cy="892183"/>
          </a:xfrm>
          <a:prstGeom prst="rect">
            <a:avLst/>
          </a:prstGeom>
          <a:noFill/>
        </p:spPr>
      </p:pic>
      <p:pic>
        <p:nvPicPr>
          <p:cNvPr id="8" name="Picture 6" descr="C:\Users\Martina\AppData\Local\Microsoft\Windows\Temporary Internet Files\Content.IE5\NM0CHSAD\MC90011340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1530136">
            <a:off x="2989326" y="5298234"/>
            <a:ext cx="1204310" cy="948502"/>
          </a:xfrm>
          <a:prstGeom prst="rect">
            <a:avLst/>
          </a:prstGeom>
          <a:noFill/>
        </p:spPr>
      </p:pic>
      <p:pic>
        <p:nvPicPr>
          <p:cNvPr id="9" name="Picture 7" descr="C:\Users\Martina\AppData\Local\Microsoft\Windows\Temporary Internet Files\Content.IE5\BW4LMQ1Y\MP900430454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19743566">
            <a:off x="3285770" y="3726946"/>
            <a:ext cx="1215209" cy="121520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Picture 12" descr="C:\Users\Martina\AppData\Local\Microsoft\Windows\Temporary Internet Files\Content.IE5\8GN0SNH5\MP900422142[1].jpg"/>
          <p:cNvPicPr>
            <a:picLocks noChangeAspect="1" noChangeArrowheads="1"/>
          </p:cNvPicPr>
          <p:nvPr/>
        </p:nvPicPr>
        <p:blipFill>
          <a:blip r:embed="rId10" cstate="print"/>
          <a:srcRect t="311" r="57087" b="48817"/>
          <a:stretch>
            <a:fillRect/>
          </a:stretch>
        </p:blipFill>
        <p:spPr bwMode="auto">
          <a:xfrm>
            <a:off x="4572000" y="5373216"/>
            <a:ext cx="1115616" cy="88032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Picture 17" descr="C:\Users\Martina\AppData\Local\Microsoft\Windows\Temporary Internet Files\Content.IE5\SEQ1TQF2\MC900304817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084168" y="5661248"/>
            <a:ext cx="860298" cy="792088"/>
          </a:xfrm>
          <a:prstGeom prst="rect">
            <a:avLst/>
          </a:prstGeom>
          <a:noFill/>
        </p:spPr>
      </p:pic>
      <p:sp>
        <p:nvSpPr>
          <p:cNvPr id="13" name="Šipka doprava 12"/>
          <p:cNvSpPr/>
          <p:nvPr/>
        </p:nvSpPr>
        <p:spPr>
          <a:xfrm>
            <a:off x="179512" y="1196752"/>
            <a:ext cx="1872208" cy="936104"/>
          </a:xfrm>
          <a:prstGeom prst="rightArrow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C_ _T</a:t>
            </a:r>
            <a:endParaRPr lang="cs-CZ" sz="2400" b="1" dirty="0"/>
          </a:p>
        </p:txBody>
      </p:sp>
      <p:sp>
        <p:nvSpPr>
          <p:cNvPr id="19" name="Šipka doprava 18"/>
          <p:cNvSpPr/>
          <p:nvPr/>
        </p:nvSpPr>
        <p:spPr>
          <a:xfrm>
            <a:off x="179512" y="2348880"/>
            <a:ext cx="1872208" cy="936104"/>
          </a:xfrm>
          <a:prstGeom prst="rightArrow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S_ _ _ K _</a:t>
            </a:r>
            <a:endParaRPr lang="cs-CZ" sz="2000" b="1" dirty="0"/>
          </a:p>
        </p:txBody>
      </p:sp>
      <p:sp>
        <p:nvSpPr>
          <p:cNvPr id="20" name="Šipka doprava 19"/>
          <p:cNvSpPr/>
          <p:nvPr/>
        </p:nvSpPr>
        <p:spPr>
          <a:xfrm>
            <a:off x="251520" y="3501008"/>
            <a:ext cx="1800200" cy="936104"/>
          </a:xfrm>
          <a:prstGeom prst="rightArrow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J_ _ _ _ R</a:t>
            </a:r>
            <a:endParaRPr lang="cs-CZ" sz="2000" b="1" dirty="0"/>
          </a:p>
        </p:txBody>
      </p:sp>
      <p:sp>
        <p:nvSpPr>
          <p:cNvPr id="21" name="Šipka doprava 20"/>
          <p:cNvSpPr/>
          <p:nvPr/>
        </p:nvSpPr>
        <p:spPr>
          <a:xfrm>
            <a:off x="251520" y="4653136"/>
            <a:ext cx="1800200" cy="936104"/>
          </a:xfrm>
          <a:prstGeom prst="rightArrow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SK _ _ _</a:t>
            </a:r>
            <a:endParaRPr lang="cs-CZ" sz="2000" b="1" dirty="0"/>
          </a:p>
        </p:txBody>
      </p:sp>
      <p:sp>
        <p:nvSpPr>
          <p:cNvPr id="22" name="Šipka doprava 21"/>
          <p:cNvSpPr/>
          <p:nvPr/>
        </p:nvSpPr>
        <p:spPr>
          <a:xfrm>
            <a:off x="251520" y="5733256"/>
            <a:ext cx="1800200" cy="936104"/>
          </a:xfrm>
          <a:prstGeom prst="rightArrow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H_ _</a:t>
            </a:r>
            <a:endParaRPr lang="cs-CZ" sz="2000" b="1" dirty="0"/>
          </a:p>
        </p:txBody>
      </p:sp>
      <p:sp>
        <p:nvSpPr>
          <p:cNvPr id="23" name="Šipka doleva 22"/>
          <p:cNvSpPr/>
          <p:nvPr/>
        </p:nvSpPr>
        <p:spPr>
          <a:xfrm>
            <a:off x="6732240" y="548680"/>
            <a:ext cx="1842504" cy="864096"/>
          </a:xfrm>
          <a:prstGeom prst="leftArrow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J_ _ _ S</a:t>
            </a:r>
            <a:endParaRPr lang="cs-CZ" sz="2000" b="1" dirty="0"/>
          </a:p>
        </p:txBody>
      </p:sp>
      <p:sp>
        <p:nvSpPr>
          <p:cNvPr id="25" name="Šipka doleva 24"/>
          <p:cNvSpPr/>
          <p:nvPr/>
        </p:nvSpPr>
        <p:spPr>
          <a:xfrm>
            <a:off x="6732240" y="1628800"/>
            <a:ext cx="2016224" cy="864096"/>
          </a:xfrm>
          <a:prstGeom prst="leftArrow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T- _ _ _ _ _</a:t>
            </a:r>
            <a:endParaRPr lang="cs-CZ" sz="2000" b="1" dirty="0"/>
          </a:p>
        </p:txBody>
      </p:sp>
      <p:sp>
        <p:nvSpPr>
          <p:cNvPr id="26" name="Šipka doleva 25"/>
          <p:cNvSpPr/>
          <p:nvPr/>
        </p:nvSpPr>
        <p:spPr>
          <a:xfrm>
            <a:off x="6732240" y="2708920"/>
            <a:ext cx="1842504" cy="864096"/>
          </a:xfrm>
          <a:prstGeom prst="leftArrow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SH_ _ T</a:t>
            </a:r>
            <a:endParaRPr lang="cs-CZ" sz="2000" b="1" dirty="0"/>
          </a:p>
        </p:txBody>
      </p:sp>
      <p:sp>
        <p:nvSpPr>
          <p:cNvPr id="27" name="Šipka doleva 26"/>
          <p:cNvSpPr/>
          <p:nvPr/>
        </p:nvSpPr>
        <p:spPr>
          <a:xfrm>
            <a:off x="6732240" y="3717032"/>
            <a:ext cx="2016224" cy="864096"/>
          </a:xfrm>
          <a:prstGeom prst="leftArrow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J_ _ _ _ T</a:t>
            </a:r>
            <a:endParaRPr lang="cs-CZ" sz="2000" b="1" dirty="0"/>
          </a:p>
        </p:txBody>
      </p:sp>
      <p:sp>
        <p:nvSpPr>
          <p:cNvPr id="28" name="Šipka doleva 27"/>
          <p:cNvSpPr/>
          <p:nvPr/>
        </p:nvSpPr>
        <p:spPr>
          <a:xfrm>
            <a:off x="6732240" y="4869160"/>
            <a:ext cx="1842504" cy="864096"/>
          </a:xfrm>
          <a:prstGeom prst="leftArrow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S_ _ _ </a:t>
            </a:r>
            <a:r>
              <a:rPr lang="cs-CZ" sz="2000" b="1" dirty="0" err="1" smtClean="0"/>
              <a:t>S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Martina\AppData\Local\Microsoft\Windows\Temporary Internet Files\Content.IE5\NM0CHSAD\MP90042272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3000" y="0"/>
            <a:ext cx="6858000" cy="6858000"/>
          </a:xfrm>
          <a:prstGeom prst="rect">
            <a:avLst/>
          </a:prstGeom>
          <a:noFill/>
        </p:spPr>
      </p:pic>
      <p:sp>
        <p:nvSpPr>
          <p:cNvPr id="3" name="Zaoblený obdélníkový popisek 2"/>
          <p:cNvSpPr/>
          <p:nvPr/>
        </p:nvSpPr>
        <p:spPr>
          <a:xfrm>
            <a:off x="0" y="620688"/>
            <a:ext cx="2843808" cy="3024336"/>
          </a:xfrm>
          <a:prstGeom prst="wedgeRoundRectCallout">
            <a:avLst>
              <a:gd name="adj1" fmla="val 88163"/>
              <a:gd name="adj2" fmla="val -15362"/>
              <a:gd name="adj3" fmla="val 16667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err="1" smtClean="0"/>
              <a:t>Hello</a:t>
            </a:r>
            <a:r>
              <a:rPr lang="cs-CZ" sz="2800" dirty="0" smtClean="0"/>
              <a:t>, I´m Peter. I´ve </a:t>
            </a:r>
            <a:r>
              <a:rPr lang="cs-CZ" sz="2800" dirty="0" err="1" smtClean="0"/>
              <a:t>got</a:t>
            </a:r>
            <a:r>
              <a:rPr lang="cs-CZ" sz="2800" dirty="0" smtClean="0"/>
              <a:t> a </a:t>
            </a:r>
            <a:r>
              <a:rPr lang="cs-CZ" sz="2800" dirty="0" err="1" smtClean="0"/>
              <a:t>red</a:t>
            </a:r>
            <a:r>
              <a:rPr lang="cs-CZ" sz="2800" dirty="0" smtClean="0"/>
              <a:t> T-</a:t>
            </a:r>
            <a:r>
              <a:rPr lang="cs-CZ" sz="2800" dirty="0" err="1" smtClean="0"/>
              <a:t>shirt</a:t>
            </a:r>
            <a:r>
              <a:rPr lang="cs-CZ" sz="2800" dirty="0" smtClean="0"/>
              <a:t> </a:t>
            </a:r>
            <a:r>
              <a:rPr lang="cs-CZ" sz="2800" dirty="0" err="1" smtClean="0"/>
              <a:t>and</a:t>
            </a:r>
            <a:r>
              <a:rPr lang="cs-CZ" sz="2800" dirty="0" smtClean="0"/>
              <a:t> </a:t>
            </a:r>
            <a:r>
              <a:rPr lang="cs-CZ" sz="2800" dirty="0" err="1" smtClean="0"/>
              <a:t>blue</a:t>
            </a:r>
            <a:r>
              <a:rPr lang="cs-CZ" sz="2800" dirty="0" smtClean="0"/>
              <a:t> </a:t>
            </a:r>
            <a:r>
              <a:rPr lang="cs-CZ" sz="2800" dirty="0" err="1" smtClean="0"/>
              <a:t>jeans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>
                <a:solidFill>
                  <a:srgbClr val="FF0000"/>
                </a:solidFill>
              </a:rPr>
              <a:t>What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have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you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got</a:t>
            </a:r>
            <a:r>
              <a:rPr lang="cs-CZ" sz="2800" dirty="0" smtClean="0">
                <a:solidFill>
                  <a:srgbClr val="FF0000"/>
                </a:solidFill>
              </a:rPr>
              <a:t>?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67944" y="5301208"/>
            <a:ext cx="410311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Peter´s </a:t>
            </a:r>
            <a:r>
              <a:rPr lang="cs-CZ" sz="2800" dirty="0" err="1" smtClean="0"/>
              <a:t>got</a:t>
            </a:r>
            <a:r>
              <a:rPr lang="cs-CZ" sz="2800" dirty="0" smtClean="0"/>
              <a:t> a </a:t>
            </a:r>
            <a:r>
              <a:rPr lang="cs-CZ" sz="2800" dirty="0" err="1" smtClean="0"/>
              <a:t>red</a:t>
            </a:r>
            <a:r>
              <a:rPr lang="cs-CZ" sz="2800" dirty="0" smtClean="0"/>
              <a:t> T-</a:t>
            </a:r>
            <a:r>
              <a:rPr lang="cs-CZ" sz="2800" dirty="0" err="1" smtClean="0"/>
              <a:t>shirt</a:t>
            </a:r>
            <a:endParaRPr lang="cs-CZ" sz="2800" dirty="0" smtClean="0"/>
          </a:p>
          <a:p>
            <a:r>
              <a:rPr lang="cs-CZ" sz="2800" dirty="0" smtClean="0"/>
              <a:t> </a:t>
            </a:r>
            <a:r>
              <a:rPr lang="cs-CZ" sz="2800" dirty="0" err="1" smtClean="0"/>
              <a:t>and</a:t>
            </a:r>
            <a:r>
              <a:rPr lang="cs-CZ" sz="2800" dirty="0" smtClean="0"/>
              <a:t> </a:t>
            </a:r>
            <a:r>
              <a:rPr lang="cs-CZ" sz="2800" dirty="0" err="1" smtClean="0"/>
              <a:t>blue</a:t>
            </a:r>
            <a:r>
              <a:rPr lang="cs-CZ" sz="2800" dirty="0" smtClean="0"/>
              <a:t> </a:t>
            </a:r>
            <a:r>
              <a:rPr lang="cs-CZ" sz="2800" dirty="0" err="1" smtClean="0"/>
              <a:t>jeans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Martina\AppData\Local\Microsoft\Windows\Temporary Internet Files\Content.IE5\NM0CHSAD\MP90043328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0"/>
            <a:ext cx="4005262" cy="6031453"/>
          </a:xfrm>
          <a:prstGeom prst="rect">
            <a:avLst/>
          </a:prstGeom>
          <a:noFill/>
        </p:spPr>
      </p:pic>
      <p:sp>
        <p:nvSpPr>
          <p:cNvPr id="5" name="Oválný popisek 4"/>
          <p:cNvSpPr/>
          <p:nvPr/>
        </p:nvSpPr>
        <p:spPr>
          <a:xfrm>
            <a:off x="467544" y="404664"/>
            <a:ext cx="4176464" cy="2736304"/>
          </a:xfrm>
          <a:prstGeom prst="wedgeEllipseCallout">
            <a:avLst>
              <a:gd name="adj1" fmla="val 108571"/>
              <a:gd name="adj2" fmla="val -7327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Hello</a:t>
            </a:r>
            <a:r>
              <a:rPr lang="cs-CZ" sz="2800" dirty="0" smtClean="0"/>
              <a:t>, I´m Kate. I´ve </a:t>
            </a:r>
            <a:r>
              <a:rPr lang="cs-CZ" sz="2800" dirty="0" err="1" smtClean="0"/>
              <a:t>got</a:t>
            </a:r>
            <a:r>
              <a:rPr lang="cs-CZ" sz="2800" dirty="0" smtClean="0"/>
              <a:t> a </a:t>
            </a:r>
            <a:r>
              <a:rPr lang="cs-CZ" sz="2800" dirty="0" err="1" smtClean="0"/>
              <a:t>blue</a:t>
            </a:r>
            <a:r>
              <a:rPr lang="cs-CZ" sz="2800" dirty="0" smtClean="0"/>
              <a:t> </a:t>
            </a:r>
            <a:r>
              <a:rPr lang="cs-CZ" sz="2800" dirty="0" err="1" smtClean="0"/>
              <a:t>jumper</a:t>
            </a:r>
            <a:r>
              <a:rPr lang="cs-CZ" sz="2800" dirty="0" smtClean="0"/>
              <a:t>, a </a:t>
            </a:r>
            <a:r>
              <a:rPr lang="cs-CZ" sz="2800" dirty="0" err="1" smtClean="0"/>
              <a:t>jacket</a:t>
            </a:r>
            <a:r>
              <a:rPr lang="cs-CZ" sz="2800" dirty="0" smtClean="0"/>
              <a:t> </a:t>
            </a:r>
            <a:r>
              <a:rPr lang="cs-CZ" sz="2800" dirty="0" err="1" smtClean="0"/>
              <a:t>and</a:t>
            </a:r>
            <a:r>
              <a:rPr lang="cs-CZ" sz="2800" dirty="0" smtClean="0"/>
              <a:t> </a:t>
            </a:r>
            <a:r>
              <a:rPr lang="cs-CZ" sz="2800" dirty="0" err="1" smtClean="0"/>
              <a:t>jeans</a:t>
            </a:r>
            <a:r>
              <a:rPr lang="cs-CZ" sz="2800" dirty="0" smtClean="0"/>
              <a:t>. I´ve </a:t>
            </a:r>
            <a:r>
              <a:rPr lang="cs-CZ" sz="2800" dirty="0" err="1" smtClean="0"/>
              <a:t>got</a:t>
            </a:r>
            <a:r>
              <a:rPr lang="cs-CZ" sz="2800" dirty="0" smtClean="0"/>
              <a:t> a </a:t>
            </a:r>
            <a:r>
              <a:rPr lang="cs-CZ" sz="2800" dirty="0" err="1" smtClean="0"/>
              <a:t>brown</a:t>
            </a:r>
            <a:r>
              <a:rPr lang="cs-CZ" sz="2800" dirty="0" smtClean="0"/>
              <a:t> </a:t>
            </a:r>
            <a:r>
              <a:rPr lang="cs-CZ" sz="2800" dirty="0" err="1" smtClean="0"/>
              <a:t>hat</a:t>
            </a:r>
            <a:r>
              <a:rPr lang="cs-CZ" sz="2800" dirty="0" smtClean="0"/>
              <a:t>, </a:t>
            </a:r>
            <a:r>
              <a:rPr lang="cs-CZ" sz="2800" dirty="0" err="1" smtClean="0"/>
              <a:t>too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5903893"/>
            <a:ext cx="440537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Kate has </a:t>
            </a:r>
            <a:r>
              <a:rPr lang="cs-CZ" sz="2800" dirty="0" err="1" smtClean="0"/>
              <a:t>got</a:t>
            </a:r>
            <a:r>
              <a:rPr lang="cs-CZ" sz="2800" dirty="0" smtClean="0"/>
              <a:t> a </a:t>
            </a:r>
            <a:r>
              <a:rPr lang="cs-CZ" sz="2800" dirty="0" err="1" smtClean="0"/>
              <a:t>blue</a:t>
            </a:r>
            <a:r>
              <a:rPr lang="cs-CZ" sz="2800" dirty="0" smtClean="0"/>
              <a:t> </a:t>
            </a:r>
            <a:r>
              <a:rPr lang="cs-CZ" sz="2800" dirty="0" err="1" smtClean="0"/>
              <a:t>jacket</a:t>
            </a:r>
            <a:endParaRPr lang="cs-CZ" sz="2800" dirty="0" smtClean="0"/>
          </a:p>
          <a:p>
            <a:r>
              <a:rPr lang="cs-CZ" sz="2800" dirty="0" smtClean="0"/>
              <a:t> </a:t>
            </a:r>
            <a:r>
              <a:rPr lang="cs-CZ" sz="2800" dirty="0" err="1" smtClean="0"/>
              <a:t>and</a:t>
            </a:r>
            <a:r>
              <a:rPr lang="cs-CZ" sz="2800" dirty="0" smtClean="0"/>
              <a:t> a </a:t>
            </a:r>
            <a:r>
              <a:rPr lang="cs-CZ" sz="2800" dirty="0" err="1" smtClean="0"/>
              <a:t>brown</a:t>
            </a:r>
            <a:r>
              <a:rPr lang="cs-CZ" sz="2800" dirty="0" smtClean="0"/>
              <a:t> </a:t>
            </a:r>
            <a:r>
              <a:rPr lang="cs-CZ" sz="2800" dirty="0" err="1" smtClean="0"/>
              <a:t>hat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7613" y="260648"/>
            <a:ext cx="7048693" cy="626328"/>
          </a:xfrm>
        </p:spPr>
        <p:txBody>
          <a:bodyPr/>
          <a:lstStyle/>
          <a:p>
            <a:pPr algn="ctr"/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1047" name="Picture 23" descr="C:\Users\Martina\AppData\Local\Microsoft\Windows\Temporary Internet Files\Content.IE5\NM0CHSAD\MP90040708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628800"/>
            <a:ext cx="2496312" cy="312115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6" name="Oválný popisek 25"/>
          <p:cNvSpPr/>
          <p:nvPr/>
        </p:nvSpPr>
        <p:spPr>
          <a:xfrm>
            <a:off x="2555776" y="2420888"/>
            <a:ext cx="1656184" cy="1116704"/>
          </a:xfrm>
          <a:prstGeom prst="wedgeEllipseCallout">
            <a:avLst>
              <a:gd name="adj1" fmla="val -95867"/>
              <a:gd name="adj2" fmla="val -20263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I </a:t>
            </a:r>
            <a:r>
              <a:rPr lang="cs-CZ" sz="2400" dirty="0" err="1" smtClean="0"/>
              <a:t>have</a:t>
            </a:r>
            <a:r>
              <a:rPr lang="cs-CZ" sz="2400" dirty="0" smtClean="0"/>
              <a:t> </a:t>
            </a:r>
            <a:r>
              <a:rPr lang="cs-CZ" sz="2400" dirty="0" err="1" smtClean="0"/>
              <a:t>got</a:t>
            </a:r>
            <a:r>
              <a:rPr lang="cs-CZ" sz="2400" dirty="0" smtClean="0"/>
              <a:t>…</a:t>
            </a:r>
            <a:endParaRPr lang="cs-CZ" sz="2400" dirty="0"/>
          </a:p>
        </p:txBody>
      </p:sp>
      <p:pic>
        <p:nvPicPr>
          <p:cNvPr id="1048" name="Picture 24" descr="C:\Users\Martina\AppData\Local\Microsoft\Windows\Temporary Internet Files\Content.IE5\SEQ1TQF2\MP900422722[1]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4" cstate="print"/>
          <a:srcRect l="26716" t="676" r="2573" b="16793"/>
          <a:stretch/>
        </p:blipFill>
        <p:spPr bwMode="auto">
          <a:xfrm>
            <a:off x="2699792" y="3669491"/>
            <a:ext cx="2905472" cy="3165527"/>
          </a:xfrm>
          <a:prstGeom prst="rect">
            <a:avLst/>
          </a:prstGeom>
          <a:noFill/>
        </p:spPr>
      </p:pic>
      <p:sp>
        <p:nvSpPr>
          <p:cNvPr id="28" name="Oválný popisek 27"/>
          <p:cNvSpPr/>
          <p:nvPr/>
        </p:nvSpPr>
        <p:spPr>
          <a:xfrm>
            <a:off x="5760186" y="3914934"/>
            <a:ext cx="1080120" cy="1005208"/>
          </a:xfrm>
          <a:prstGeom prst="wedgeEllipseCallout">
            <a:avLst>
              <a:gd name="adj1" fmla="val -175820"/>
              <a:gd name="adj2" fmla="val 19003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I‘ve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…</a:t>
            </a:r>
            <a:endParaRPr lang="cs-CZ" dirty="0"/>
          </a:p>
        </p:txBody>
      </p:sp>
      <p:pic>
        <p:nvPicPr>
          <p:cNvPr id="1049" name="Picture 25" descr="C:\Users\Martina\AppData\Local\Microsoft\Windows\Temporary Internet Files\Content.IE5\8GN0SNH5\MP90040013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40306" y="1412776"/>
            <a:ext cx="2303693" cy="28803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5" name="Oválný popisek 34"/>
          <p:cNvSpPr/>
          <p:nvPr/>
        </p:nvSpPr>
        <p:spPr>
          <a:xfrm>
            <a:off x="4932040" y="1772816"/>
            <a:ext cx="1346448" cy="1044696"/>
          </a:xfrm>
          <a:prstGeom prst="wedgeEllipseCallout">
            <a:avLst>
              <a:gd name="adj1" fmla="val 152495"/>
              <a:gd name="adj2" fmla="val -40704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I‘ve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51520" y="5661248"/>
            <a:ext cx="16946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He´s</a:t>
            </a:r>
            <a:r>
              <a:rPr lang="cs-CZ" sz="2400" dirty="0" smtClean="0"/>
              <a:t> </a:t>
            </a:r>
            <a:r>
              <a:rPr lang="cs-CZ" sz="2400" dirty="0" err="1" smtClean="0"/>
              <a:t>got</a:t>
            </a:r>
            <a:r>
              <a:rPr lang="cs-CZ" sz="2400" dirty="0" smtClean="0"/>
              <a:t> …</a:t>
            </a:r>
            <a:endParaRPr lang="cs-CZ" sz="24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436096" y="4941168"/>
            <a:ext cx="20697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She</a:t>
            </a:r>
            <a:r>
              <a:rPr lang="cs-CZ" sz="2400" dirty="0" smtClean="0"/>
              <a:t> has </a:t>
            </a:r>
            <a:r>
              <a:rPr lang="cs-CZ" sz="2400" dirty="0" err="1" smtClean="0"/>
              <a:t>got</a:t>
            </a:r>
            <a:r>
              <a:rPr lang="cs-CZ" sz="2400" dirty="0" smtClean="0"/>
              <a:t> …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020272" y="429309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She‘s</a:t>
            </a:r>
            <a:r>
              <a:rPr lang="cs-CZ" sz="2400" dirty="0" smtClean="0"/>
              <a:t> </a:t>
            </a:r>
            <a:r>
              <a:rPr lang="cs-CZ" sz="2400" dirty="0" err="1" smtClean="0"/>
              <a:t>got</a:t>
            </a:r>
            <a:r>
              <a:rPr lang="cs-CZ" sz="2400" dirty="0" smtClean="0"/>
              <a:t>…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198" y="320040"/>
            <a:ext cx="8147250" cy="16688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At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clothes</a:t>
            </a:r>
            <a:r>
              <a:rPr lang="cs-CZ" dirty="0" smtClean="0"/>
              <a:t> </a:t>
            </a:r>
            <a:r>
              <a:rPr lang="cs-CZ" dirty="0" err="1" smtClean="0"/>
              <a:t>shop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1800" b="0" dirty="0" smtClean="0"/>
              <a:t>Hello,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000" b="0" dirty="0" err="1" smtClean="0"/>
              <a:t>Have</a:t>
            </a:r>
            <a:r>
              <a:rPr lang="cs-CZ" sz="2000" b="0" dirty="0" smtClean="0"/>
              <a:t> </a:t>
            </a:r>
            <a:r>
              <a:rPr lang="cs-CZ" sz="2000" b="0" dirty="0" err="1" smtClean="0"/>
              <a:t>you</a:t>
            </a:r>
            <a:r>
              <a:rPr lang="cs-CZ" sz="2000" b="0" dirty="0" smtClean="0"/>
              <a:t> </a:t>
            </a:r>
            <a:r>
              <a:rPr lang="cs-CZ" sz="2000" b="0" dirty="0" err="1" smtClean="0"/>
              <a:t>got</a:t>
            </a:r>
            <a:r>
              <a:rPr lang="cs-CZ" sz="2000" b="0" dirty="0" smtClean="0"/>
              <a:t> a pink T-</a:t>
            </a:r>
            <a:r>
              <a:rPr lang="cs-CZ" sz="2000" b="0" dirty="0" err="1" smtClean="0"/>
              <a:t>shirt</a:t>
            </a:r>
            <a:r>
              <a:rPr lang="cs-CZ" sz="2000" b="0" dirty="0" smtClean="0"/>
              <a:t>, </a:t>
            </a:r>
            <a:r>
              <a:rPr lang="cs-CZ" sz="2000" b="0" dirty="0" err="1" smtClean="0"/>
              <a:t>please</a:t>
            </a:r>
            <a:r>
              <a:rPr lang="cs-CZ" sz="2000" b="0" dirty="0" smtClean="0"/>
              <a:t>?        </a:t>
            </a:r>
            <a:r>
              <a:rPr lang="cs-CZ" sz="2000" b="0" dirty="0" err="1" smtClean="0">
                <a:solidFill>
                  <a:srgbClr val="FF0000"/>
                </a:solidFill>
              </a:rPr>
              <a:t>Yes</a:t>
            </a:r>
            <a:r>
              <a:rPr lang="cs-CZ" sz="2000" b="0" dirty="0" smtClean="0">
                <a:solidFill>
                  <a:srgbClr val="FF0000"/>
                </a:solidFill>
              </a:rPr>
              <a:t>, I </a:t>
            </a:r>
            <a:r>
              <a:rPr lang="cs-CZ" sz="2000" b="0" dirty="0" err="1" smtClean="0">
                <a:solidFill>
                  <a:srgbClr val="FF0000"/>
                </a:solidFill>
              </a:rPr>
              <a:t>have.here</a:t>
            </a:r>
            <a:r>
              <a:rPr lang="cs-CZ" sz="2000" b="0" dirty="0" smtClean="0">
                <a:solidFill>
                  <a:srgbClr val="FF0000"/>
                </a:solidFill>
              </a:rPr>
              <a:t> </a:t>
            </a:r>
            <a:r>
              <a:rPr lang="cs-CZ" sz="2000" b="0" dirty="0" err="1" smtClean="0">
                <a:solidFill>
                  <a:srgbClr val="FF0000"/>
                </a:solidFill>
              </a:rPr>
              <a:t>you</a:t>
            </a:r>
            <a:r>
              <a:rPr lang="cs-CZ" sz="2000" b="0" dirty="0" smtClean="0">
                <a:solidFill>
                  <a:srgbClr val="FF0000"/>
                </a:solidFill>
              </a:rPr>
              <a:t> are.</a:t>
            </a:r>
            <a:br>
              <a:rPr lang="cs-CZ" sz="2000" b="0" dirty="0" smtClean="0">
                <a:solidFill>
                  <a:srgbClr val="FF0000"/>
                </a:solidFill>
              </a:rPr>
            </a:br>
            <a:r>
              <a:rPr lang="cs-CZ" sz="2000" b="0" dirty="0" smtClean="0">
                <a:solidFill>
                  <a:srgbClr val="FF0000"/>
                </a:solidFill>
              </a:rPr>
              <a:t/>
            </a:r>
            <a:br>
              <a:rPr lang="cs-CZ" sz="2000" b="0" dirty="0" smtClean="0">
                <a:solidFill>
                  <a:srgbClr val="FF0000"/>
                </a:solidFill>
              </a:rPr>
            </a:br>
            <a:r>
              <a:rPr lang="cs-CZ" sz="2000" b="0" dirty="0"/>
              <a:t> </a:t>
            </a:r>
            <a:r>
              <a:rPr lang="cs-CZ" sz="2000" b="0" dirty="0" smtClean="0"/>
              <a:t>                                                                  No, I </a:t>
            </a:r>
            <a:r>
              <a:rPr lang="cs-CZ" sz="2000" b="0" dirty="0" err="1" smtClean="0"/>
              <a:t>haven‘t</a:t>
            </a:r>
            <a:r>
              <a:rPr lang="cs-CZ" sz="2000" b="0" dirty="0" smtClean="0"/>
              <a:t>. </a:t>
            </a:r>
            <a:r>
              <a:rPr lang="cs-CZ" sz="2000" b="0" dirty="0" err="1" smtClean="0"/>
              <a:t>I‘m</a:t>
            </a:r>
            <a:r>
              <a:rPr lang="cs-CZ" sz="2000" b="0" dirty="0" smtClean="0"/>
              <a:t> </a:t>
            </a:r>
            <a:r>
              <a:rPr lang="cs-CZ" sz="2000" b="0" dirty="0" err="1" smtClean="0"/>
              <a:t>sorry</a:t>
            </a:r>
            <a:r>
              <a:rPr lang="cs-CZ" sz="2000" b="0" dirty="0" smtClean="0"/>
              <a:t>.</a:t>
            </a:r>
            <a:endParaRPr lang="cs-CZ" sz="2000" dirty="0"/>
          </a:p>
        </p:txBody>
      </p:sp>
      <p:pic>
        <p:nvPicPr>
          <p:cNvPr id="1031" name="Picture 7" descr="C:\Users\Martina\AppData\Local\Microsoft\Windows\Temporary Internet Files\Content.IE5\BW4LMQ1Y\MP900430961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901" t="21891" r="26387" b="18607"/>
          <a:stretch/>
        </p:blipFill>
        <p:spPr bwMode="auto">
          <a:xfrm>
            <a:off x="316017" y="2683231"/>
            <a:ext cx="735101" cy="1207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Martina\AppData\Local\Microsoft\Windows\Temporary Internet Files\Content.IE5\SEQ1TQF2\MC900412046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610" b="38728"/>
          <a:stretch/>
        </p:blipFill>
        <p:spPr bwMode="auto">
          <a:xfrm>
            <a:off x="1041611" y="2716403"/>
            <a:ext cx="1226133" cy="1558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Martina\AppData\Local\Microsoft\Windows\Temporary Internet Files\Content.IE5\BW4LMQ1Y\MC9003536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1118" y="5373697"/>
            <a:ext cx="1638573" cy="1286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Martina\AppData\Local\Microsoft\Windows\Temporary Internet Files\Content.IE5\P3BRZT5U\MC90030803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5" y="4725144"/>
            <a:ext cx="1490178" cy="1155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Martina\AppData\Local\Microsoft\Windows\Temporary Internet Files\Content.IE5\P3BRZT5U\MC90011332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7912" y="4851165"/>
            <a:ext cx="1199199" cy="1147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Martina\AppData\Local\Microsoft\Windows\Temporary Internet Files\Content.IE5\SEQ1TQF2\MC90005701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475266"/>
            <a:ext cx="1461426" cy="1101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Martina\AppData\Local\Microsoft\Windows\Temporary Internet Files\Content.IE5\8GN0SNH5\MC900113360[1].wmf"/>
          <p:cNvPicPr>
            <a:picLocks noGrp="1" noChangeAspect="1" noChangeArrowheads="1"/>
          </p:cNvPicPr>
          <p:nvPr>
            <p:ph idx="1"/>
          </p:nvPr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8753" y="4891321"/>
            <a:ext cx="1595002" cy="1947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Martina\AppData\Local\Microsoft\Windows\Temporary Internet Files\Content.IE5\SEQ1TQF2\MC90035214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0376" y="2922025"/>
            <a:ext cx="796705" cy="89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Users\Martina\AppData\Local\Microsoft\Windows\Temporary Internet Files\Content.IE5\LMMXJSQQ\MC90032044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0424" y="3816809"/>
            <a:ext cx="759500" cy="646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3" descr="C:\Users\Martina\AppData\Local\Microsoft\Windows\Temporary Internet Files\Content.IE5\LMMXJSQQ\MC90032044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0895" y="3895461"/>
            <a:ext cx="759500" cy="646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21" descr="C:\Users\Martina\AppData\Local\Microsoft\Windows\Temporary Internet Files\Content.IE5\SEQ1TQF2\MC90035214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2776" y="3074425"/>
            <a:ext cx="796705" cy="89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C:\Users\Martina\AppData\Local\Microsoft\Windows\Temporary Internet Files\Content.IE5\KI4XWSVM\MC90001309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5107622"/>
            <a:ext cx="983671" cy="136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C:\Users\Martina\AppData\Local\Microsoft\Windows\Temporary Internet Files\Content.IE5\KI4XWSVM\MC900037168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4343400"/>
            <a:ext cx="1076249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1" name="Picture 27" descr="C:\Users\Martina\AppData\Local\Microsoft\Windows\Temporary Internet Files\Content.IE5\SEQ1TQF2\MC900113404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7340" y="3074425"/>
            <a:ext cx="1551133" cy="1221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C:\Users\Martina\AppData\Local\Microsoft\Windows\Temporary Internet Files\Content.IE5\KI4XWSVM\MC900232937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3344" y="2566847"/>
            <a:ext cx="1655368" cy="1324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3" name="Picture 29" descr="C:\Users\Martina\AppData\Local\Microsoft\Windows\Temporary Internet Files\Content.IE5\NM0CHSAD\MC900215620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1426" y="1695373"/>
            <a:ext cx="1612636" cy="1548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4" name="Picture 30" descr="C:\Users\Martina\AppData\Local\Microsoft\Windows\Temporary Internet Files\Content.IE5\LMMXJSQQ\MC900312536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1579" y="3335616"/>
            <a:ext cx="1084647" cy="1119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6" name="Picture 32" descr="C:\Users\Martina\AppData\Local\Microsoft\Windows\Temporary Internet Files\Content.IE5\BW4LMQ1Y\MC900232964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5329" y="2107865"/>
            <a:ext cx="1368671" cy="1304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6003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/>
              <a:t>Anotace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r>
              <a:rPr lang="cs-CZ" sz="1800" dirty="0" smtClean="0"/>
              <a:t>Prezentace slouží k výuce nové slovní zásoby</a:t>
            </a:r>
            <a:r>
              <a:rPr lang="cs-CZ" sz="2400" dirty="0" smtClean="0"/>
              <a:t>.</a:t>
            </a:r>
            <a:endParaRPr lang="cs-CZ" dirty="0" smtClean="0"/>
          </a:p>
          <a:p>
            <a:r>
              <a:rPr lang="cs-CZ" sz="1600" dirty="0" smtClean="0"/>
              <a:t>Cíl: žák vyjmenuje oblečení, doplní chybějící písmena a přiřadí pojmy, popíše, co má on sám  na sobě, ptá se ostatních a popíše, co mají na sobě, vede rozhovor v obchodě s oděvy</a:t>
            </a:r>
          </a:p>
          <a:p>
            <a:r>
              <a:rPr lang="cs-CZ" sz="1600" dirty="0"/>
              <a:t>Užitečné odkazy: </a:t>
            </a:r>
            <a:endParaRPr lang="cs-CZ" sz="1600" dirty="0" smtClean="0"/>
          </a:p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www.youtube.com/watch?v=taoCF1cKZSY</a:t>
            </a:r>
            <a:r>
              <a:rPr lang="cs-CZ" sz="1600" dirty="0" smtClean="0"/>
              <a:t> = říkanka pro výuku slovíček, vhodné zařadit na začátek</a:t>
            </a:r>
          </a:p>
          <a:p>
            <a:pPr marL="0" indent="0">
              <a:buNone/>
            </a:pPr>
            <a:r>
              <a:rPr lang="cs-CZ" sz="1600" dirty="0" smtClean="0">
                <a:hlinkClick r:id="rId3"/>
              </a:rPr>
              <a:t> http</a:t>
            </a:r>
            <a:r>
              <a:rPr lang="cs-CZ" sz="1600" dirty="0">
                <a:hlinkClick r:id="rId3"/>
              </a:rPr>
              <a:t>://</a:t>
            </a:r>
            <a:r>
              <a:rPr lang="cs-CZ" sz="1600" dirty="0" smtClean="0">
                <a:hlinkClick r:id="rId3"/>
              </a:rPr>
              <a:t>www.youtube.com/watch?v=ckpauweYuGI&amp;feature=related</a:t>
            </a:r>
            <a:r>
              <a:rPr lang="cs-CZ" sz="1600" dirty="0" smtClean="0"/>
              <a:t> = kreslený příběh určený pro výuku </a:t>
            </a:r>
            <a:r>
              <a:rPr lang="cs-CZ" sz="1600" dirty="0" err="1" smtClean="0"/>
              <a:t>slov.zásoby</a:t>
            </a:r>
            <a:r>
              <a:rPr lang="cs-CZ" sz="1600" dirty="0" smtClean="0"/>
              <a:t> oblečení     </a:t>
            </a:r>
            <a:r>
              <a:rPr lang="cs-CZ" sz="1600" dirty="0" smtClean="0">
                <a:hlinkClick r:id="rId4"/>
              </a:rPr>
              <a:t>http</a:t>
            </a:r>
            <a:r>
              <a:rPr lang="cs-CZ" sz="1600" dirty="0">
                <a:hlinkClick r:id="rId4"/>
              </a:rPr>
              <a:t>://</a:t>
            </a:r>
            <a:r>
              <a:rPr lang="cs-CZ" sz="1600" dirty="0" smtClean="0">
                <a:hlinkClick r:id="rId4"/>
              </a:rPr>
              <a:t>www.youtube.com/watch?v=W1Uh_stboAQ&amp;feature=related</a:t>
            </a:r>
            <a:r>
              <a:rPr lang="cs-CZ" sz="1600" dirty="0" smtClean="0"/>
              <a:t> = klasická kreslená pohádka Císařovy nové šaty</a:t>
            </a:r>
          </a:p>
          <a:p>
            <a:pPr marL="0" indent="0">
              <a:buNone/>
            </a:pPr>
            <a:endParaRPr lang="cs-CZ" sz="1600" dirty="0" smtClean="0"/>
          </a:p>
          <a:p>
            <a:endParaRPr lang="cs-CZ" sz="1600" dirty="0"/>
          </a:p>
          <a:p>
            <a:pPr marL="0" indent="0" algn="ctr">
              <a:buNone/>
            </a:pPr>
            <a:r>
              <a:rPr lang="cs-CZ" sz="2000" b="1" dirty="0" smtClean="0"/>
              <a:t>Reference</a:t>
            </a:r>
          </a:p>
          <a:p>
            <a:endParaRPr lang="cs-CZ" sz="1600" dirty="0" smtClean="0"/>
          </a:p>
          <a:p>
            <a:r>
              <a:rPr lang="cs-CZ" sz="1600" dirty="0" smtClean="0"/>
              <a:t> [cit. 2012-02-23]. Obrázky dostupné pod licencí Microsoft Office 2010 na Office.</a:t>
            </a:r>
            <a:r>
              <a:rPr lang="cs-CZ" sz="1600" dirty="0" err="1" smtClean="0"/>
              <a:t>com</a:t>
            </a:r>
            <a:endParaRPr lang="cs-CZ" sz="16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269</TotalTime>
  <Words>297</Words>
  <Application>Microsoft Office PowerPoint</Application>
  <PresentationFormat>Předvádění na obrazovce (4:3)</PresentationFormat>
  <Paragraphs>58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CLOTHES</vt:lpstr>
      <vt:lpstr>VY_22_INOVACE_AJK.16</vt:lpstr>
      <vt:lpstr>Prezentace aplikace PowerPoint</vt:lpstr>
      <vt:lpstr>Prezentace aplikace PowerPoint</vt:lpstr>
      <vt:lpstr>Prezentace aplikace PowerPoint</vt:lpstr>
      <vt:lpstr>Prezentace aplikace PowerPoint</vt:lpstr>
      <vt:lpstr>What have they got?</vt:lpstr>
      <vt:lpstr>At the clothes shop Hello, Have you got a pink T-shirt, please?        Yes, I have.here you are.                                                                     No, I haven‘t. I‘m sorry.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CLOTHES</dc:title>
  <dc:creator>Martina</dc:creator>
  <cp:lastModifiedBy>Martina</cp:lastModifiedBy>
  <cp:revision>33</cp:revision>
  <dcterms:created xsi:type="dcterms:W3CDTF">2012-02-22T08:52:20Z</dcterms:created>
  <dcterms:modified xsi:type="dcterms:W3CDTF">2012-06-22T14:14:35Z</dcterms:modified>
</cp:coreProperties>
</file>