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4"/>
  </p:notesMasterIdLst>
  <p:sldIdLst>
    <p:sldId id="271" r:id="rId2"/>
    <p:sldId id="266" r:id="rId3"/>
    <p:sldId id="257" r:id="rId4"/>
    <p:sldId id="258" r:id="rId5"/>
    <p:sldId id="259" r:id="rId6"/>
    <p:sldId id="261" r:id="rId7"/>
    <p:sldId id="262" r:id="rId8"/>
    <p:sldId id="267" r:id="rId9"/>
    <p:sldId id="263" r:id="rId10"/>
    <p:sldId id="268" r:id="rId11"/>
    <p:sldId id="269" r:id="rId12"/>
    <p:sldId id="264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35758FB7-9AC5-4552-8A53-C91805E547FA}" styleName="Styl s motivem 1 – zvýraznění 5">
    <a:tblBg>
      <a:fillRef idx="2">
        <a:schemeClr val="accent5"/>
      </a:fillRef>
      <a:effectRef idx="1">
        <a:schemeClr val="accent5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Ref idx="1">
              <a:schemeClr val="accent5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</a:tcBdr>
        <a:fill>
          <a:solidFill>
            <a:schemeClr val="accent5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5"/>
            </a:lnRef>
          </a:left>
          <a:right>
            <a:lnRef idx="2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2">
              <a:schemeClr val="accent5"/>
            </a:lnRef>
          </a:top>
          <a:bottom>
            <a:lnRef idx="2">
              <a:schemeClr val="accent5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4" d="100"/>
          <a:sy n="104" d="100"/>
        </p:scale>
        <p:origin x="-174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#1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#1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NÁZEV:VY_32_INOVACE_3.2.7.3. S 20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Strančice, okres Praha - východ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 PhDr. Milan Simon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 Atmosféra – plynný obal Země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</a:t>
          </a:r>
          <a:endParaRPr lang="cs-CZ" sz="2000" dirty="0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 custLinFactNeighborX="343" custLinFactNeighborY="-1569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 custLinFactNeighborX="343" custLinFactNeighborY="-3983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 custLinFactNeighborX="343" custLinFactNeighborY="-3236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FD96E4B-8C55-4DEA-B6FB-CAC03D401D3A}" type="presOf" srcId="{D1D4F407-5343-4D3F-B5B9-D407B03CAEB4}" destId="{AED2198E-93D5-4001-81B4-73124B309672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6C52941B-08CA-42EA-87E7-D7D48A25A5D0}" type="presOf" srcId="{757F3AB3-0718-4624-B441-E567A8F0AB56}" destId="{333A1088-737F-45CB-B68E-254E46348037}" srcOrd="0" destOrd="0" presId="urn:microsoft.com/office/officeart/2005/8/layout/target3"/>
    <dgm:cxn modelId="{89ABABA5-6803-4B48-98BC-C1FF35A05706}" type="presOf" srcId="{D8197B8C-B260-4A16-BDF4-0947B075E274}" destId="{25B08C86-7E15-44DC-BE7F-FFB55DD49D12}" srcOrd="0" destOrd="0" presId="urn:microsoft.com/office/officeart/2005/8/layout/target3"/>
    <dgm:cxn modelId="{37A4A7AF-6DA0-4267-81CD-2DF4C5CD63BF}" type="presOf" srcId="{D1B46980-6531-4606-95E6-44980827E919}" destId="{6140AFEC-043D-4C43-A2F9-D0F5331DF3A3}" srcOrd="0" destOrd="0" presId="urn:microsoft.com/office/officeart/2005/8/layout/target3"/>
    <dgm:cxn modelId="{4883E9C0-DE71-4C08-97DA-C2DBF1A4254F}" type="presOf" srcId="{D1B46980-6531-4606-95E6-44980827E919}" destId="{2BE915AB-18AA-4053-B92C-3BFC9ED204BB}" srcOrd="1" destOrd="0" presId="urn:microsoft.com/office/officeart/2005/8/layout/target3"/>
    <dgm:cxn modelId="{2B3CCF6B-E586-47FE-BAF3-53870593E04C}" type="presOf" srcId="{B651F6E3-6281-48DB-9319-2AEAFDAE7572}" destId="{6BB5E863-4638-4E1D-BFDE-399D028AC4ED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50BFE50A-3A40-4B4F-A775-EB43A2A929ED}" type="presOf" srcId="{B651F6E3-6281-48DB-9319-2AEAFDAE7572}" destId="{619D679B-A015-4ECF-8348-D1034C574F40}" srcOrd="0" destOrd="0" presId="urn:microsoft.com/office/officeart/2005/8/layout/target3"/>
    <dgm:cxn modelId="{1A7DDE01-1940-40B0-B791-014980046C53}" type="presOf" srcId="{D1D4F407-5343-4D3F-B5B9-D407B03CAEB4}" destId="{D005CE8C-CC26-4C3E-AC11-E15060ECD759}" srcOrd="0" destOrd="0" presId="urn:microsoft.com/office/officeart/2005/8/layout/target3"/>
    <dgm:cxn modelId="{4012D4F9-CF7C-4E0F-AF56-C23B13C736F9}" type="presOf" srcId="{4C35D32F-0EAB-4CD7-82EE-45574DC2A586}" destId="{8BEBB6EC-1DAA-4CAC-8A25-BC0FCBD5DBD5}" srcOrd="0" destOrd="0" presId="urn:microsoft.com/office/officeart/2005/8/layout/target3"/>
    <dgm:cxn modelId="{324118DF-488D-4A5F-B796-FB60CCE07181}" type="presOf" srcId="{D8197B8C-B260-4A16-BDF4-0947B075E274}" destId="{5A5FFA88-C948-4069-8E93-59FA12366E83}" srcOrd="1" destOrd="0" presId="urn:microsoft.com/office/officeart/2005/8/layout/target3"/>
    <dgm:cxn modelId="{7F2B6866-AB08-472A-95D2-D3C5D6A75616}" type="presOf" srcId="{4C35D32F-0EAB-4CD7-82EE-45574DC2A586}" destId="{890E4F0B-2866-4A3F-A3C7-2A14B1797930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2C2503D1-266B-4062-B266-4F9585A52609}" type="presParOf" srcId="{333A1088-737F-45CB-B68E-254E46348037}" destId="{F5ABB229-8D3B-4694-996A-96F23CF14429}" srcOrd="0" destOrd="0" presId="urn:microsoft.com/office/officeart/2005/8/layout/target3"/>
    <dgm:cxn modelId="{3C1E66E4-0E45-4506-90CA-76E97E3F42B0}" type="presParOf" srcId="{333A1088-737F-45CB-B68E-254E46348037}" destId="{F41139FD-01EE-4571-8B17-4FB00FC51163}" srcOrd="1" destOrd="0" presId="urn:microsoft.com/office/officeart/2005/8/layout/target3"/>
    <dgm:cxn modelId="{DC0A5727-CDB7-4098-B87A-BFD35D157304}" type="presParOf" srcId="{333A1088-737F-45CB-B68E-254E46348037}" destId="{D005CE8C-CC26-4C3E-AC11-E15060ECD759}" srcOrd="2" destOrd="0" presId="urn:microsoft.com/office/officeart/2005/8/layout/target3"/>
    <dgm:cxn modelId="{63F436B7-96A1-402B-82BB-0992BA86B1CC}" type="presParOf" srcId="{333A1088-737F-45CB-B68E-254E46348037}" destId="{2C702D82-9B77-49B7-9568-BB8EB47C3372}" srcOrd="3" destOrd="0" presId="urn:microsoft.com/office/officeart/2005/8/layout/target3"/>
    <dgm:cxn modelId="{0E356558-814F-4B8B-B337-2849B938311F}" type="presParOf" srcId="{333A1088-737F-45CB-B68E-254E46348037}" destId="{A52A0455-90FF-4808-ABD0-F02540D31D5A}" srcOrd="4" destOrd="0" presId="urn:microsoft.com/office/officeart/2005/8/layout/target3"/>
    <dgm:cxn modelId="{A92B595F-6B67-468B-866B-BF6A01029528}" type="presParOf" srcId="{333A1088-737F-45CB-B68E-254E46348037}" destId="{6140AFEC-043D-4C43-A2F9-D0F5331DF3A3}" srcOrd="5" destOrd="0" presId="urn:microsoft.com/office/officeart/2005/8/layout/target3"/>
    <dgm:cxn modelId="{E41F023A-3D90-4F78-96E5-5816CE379D22}" type="presParOf" srcId="{333A1088-737F-45CB-B68E-254E46348037}" destId="{9358AC05-5D7D-4327-9F80-1AD486AEA664}" srcOrd="6" destOrd="0" presId="urn:microsoft.com/office/officeart/2005/8/layout/target3"/>
    <dgm:cxn modelId="{FE8AD273-1146-48C0-B407-3285AAB91FCB}" type="presParOf" srcId="{333A1088-737F-45CB-B68E-254E46348037}" destId="{313FC574-E1CD-4FB4-B054-0B805CE0447D}" srcOrd="7" destOrd="0" presId="urn:microsoft.com/office/officeart/2005/8/layout/target3"/>
    <dgm:cxn modelId="{1D85F1B3-7E7A-4DE4-B2B6-CCE6B9CBE496}" type="presParOf" srcId="{333A1088-737F-45CB-B68E-254E46348037}" destId="{619D679B-A015-4ECF-8348-D1034C574F40}" srcOrd="8" destOrd="0" presId="urn:microsoft.com/office/officeart/2005/8/layout/target3"/>
    <dgm:cxn modelId="{0DB006F8-CBA8-4AF2-A946-25E28717D28E}" type="presParOf" srcId="{333A1088-737F-45CB-B68E-254E46348037}" destId="{322283A8-4A27-4CDA-BAE3-F381106A9174}" srcOrd="9" destOrd="0" presId="urn:microsoft.com/office/officeart/2005/8/layout/target3"/>
    <dgm:cxn modelId="{30C8FBF8-163E-4313-91B7-B47DA3557335}" type="presParOf" srcId="{333A1088-737F-45CB-B68E-254E46348037}" destId="{FFC9F71D-1B4F-4AD9-A4A6-86ADEFC8AF5C}" srcOrd="10" destOrd="0" presId="urn:microsoft.com/office/officeart/2005/8/layout/target3"/>
    <dgm:cxn modelId="{A38F7509-4029-4BF6-BAB3-3B67E3AA9E41}" type="presParOf" srcId="{333A1088-737F-45CB-B68E-254E46348037}" destId="{25B08C86-7E15-44DC-BE7F-FFB55DD49D12}" srcOrd="11" destOrd="0" presId="urn:microsoft.com/office/officeart/2005/8/layout/target3"/>
    <dgm:cxn modelId="{670D3C04-7E65-47E1-9B69-D40F7B3A1504}" type="presParOf" srcId="{333A1088-737F-45CB-B68E-254E46348037}" destId="{76644BE8-9D7C-4C09-B250-3D10AF48CBB7}" srcOrd="12" destOrd="0" presId="urn:microsoft.com/office/officeart/2005/8/layout/target3"/>
    <dgm:cxn modelId="{6844B4C7-F77E-4C75-AB2E-FB4458D8563B}" type="presParOf" srcId="{333A1088-737F-45CB-B68E-254E46348037}" destId="{EE85B701-7295-41C0-BA7A-34D3756A2AE6}" srcOrd="13" destOrd="0" presId="urn:microsoft.com/office/officeart/2005/8/layout/target3"/>
    <dgm:cxn modelId="{E251F9D4-D3DC-4E47-8311-D45B0DEE80E7}" type="presParOf" srcId="{333A1088-737F-45CB-B68E-254E46348037}" destId="{8BEBB6EC-1DAA-4CAC-8A25-BC0FCBD5DBD5}" srcOrd="14" destOrd="0" presId="urn:microsoft.com/office/officeart/2005/8/layout/target3"/>
    <dgm:cxn modelId="{2445702F-4090-4A48-98B4-A03934F89C59}" type="presParOf" srcId="{333A1088-737F-45CB-B68E-254E46348037}" destId="{AED2198E-93D5-4001-81B4-73124B309672}" srcOrd="15" destOrd="0" presId="urn:microsoft.com/office/officeart/2005/8/layout/target3"/>
    <dgm:cxn modelId="{33DBCAE6-FF54-47F2-9E7D-36F6EE2FB991}" type="presParOf" srcId="{333A1088-737F-45CB-B68E-254E46348037}" destId="{2BE915AB-18AA-4053-B92C-3BFC9ED204BB}" srcOrd="16" destOrd="0" presId="urn:microsoft.com/office/officeart/2005/8/layout/target3"/>
    <dgm:cxn modelId="{9B140F3C-1A39-4167-B084-BEB7262F83CA}" type="presParOf" srcId="{333A1088-737F-45CB-B68E-254E46348037}" destId="{6BB5E863-4638-4E1D-BFDE-399D028AC4ED}" srcOrd="17" destOrd="0" presId="urn:microsoft.com/office/officeart/2005/8/layout/target3"/>
    <dgm:cxn modelId="{77AECE98-610E-4620-B472-4CD5A78A675D}" type="presParOf" srcId="{333A1088-737F-45CB-B68E-254E46348037}" destId="{5A5FFA88-C948-4069-8E93-59FA12366E83}" srcOrd="18" destOrd="0" presId="urn:microsoft.com/office/officeart/2005/8/layout/target3"/>
    <dgm:cxn modelId="{E423AA45-52E1-4392-8F07-30AA05B6554D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92288" cy="2592288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80341" y="0"/>
          <a:ext cx="6476256" cy="25922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Strančice, okres Praha - východ</a:t>
          </a:r>
          <a:endParaRPr lang="cs-CZ" sz="2000" kern="1200" dirty="0"/>
        </a:p>
      </dsp:txBody>
      <dsp:txXfrm>
        <a:off x="1280341" y="0"/>
        <a:ext cx="6476256" cy="414766"/>
      </dsp:txXfrm>
    </dsp:sp>
    <dsp:sp modelId="{A52A0455-90FF-4808-ABD0-F02540D31D5A}">
      <dsp:nvSpPr>
        <dsp:cNvPr id="0" name=""/>
        <dsp:cNvSpPr/>
      </dsp:nvSpPr>
      <dsp:spPr>
        <a:xfrm>
          <a:off x="272190" y="414766"/>
          <a:ext cx="2047907" cy="204790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96144" y="414766"/>
          <a:ext cx="6476256" cy="204790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 PhDr. Milan Simon</a:t>
          </a:r>
          <a:endParaRPr lang="cs-CZ" sz="2000" kern="1200" dirty="0"/>
        </a:p>
      </dsp:txBody>
      <dsp:txXfrm>
        <a:off x="1296144" y="414766"/>
        <a:ext cx="6476256" cy="414766"/>
      </dsp:txXfrm>
    </dsp:sp>
    <dsp:sp modelId="{313FC574-E1CD-4FB4-B054-0B805CE0447D}">
      <dsp:nvSpPr>
        <dsp:cNvPr id="0" name=""/>
        <dsp:cNvSpPr/>
      </dsp:nvSpPr>
      <dsp:spPr>
        <a:xfrm>
          <a:off x="544380" y="829532"/>
          <a:ext cx="1503527" cy="150352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96144" y="805941"/>
          <a:ext cx="6476256" cy="150352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NÁZEV:VY_32_INOVACE_3.2.7.3. S 20</a:t>
          </a:r>
          <a:endParaRPr lang="cs-CZ" sz="2000" kern="1200" dirty="0"/>
        </a:p>
      </dsp:txBody>
      <dsp:txXfrm>
        <a:off x="1296144" y="805941"/>
        <a:ext cx="6476256" cy="414766"/>
      </dsp:txXfrm>
    </dsp:sp>
    <dsp:sp modelId="{FFC9F71D-1B4F-4AD9-A4A6-86ADEFC8AF5C}">
      <dsp:nvSpPr>
        <dsp:cNvPr id="0" name=""/>
        <dsp:cNvSpPr/>
      </dsp:nvSpPr>
      <dsp:spPr>
        <a:xfrm>
          <a:off x="816570" y="1244298"/>
          <a:ext cx="959146" cy="95914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96144" y="1206095"/>
          <a:ext cx="6476256" cy="95914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 Atmosféra – plynný obal Země</a:t>
          </a:r>
          <a:endParaRPr lang="cs-CZ" sz="2000" kern="1200" dirty="0"/>
        </a:p>
      </dsp:txBody>
      <dsp:txXfrm>
        <a:off x="1296144" y="1206095"/>
        <a:ext cx="6476256" cy="414766"/>
      </dsp:txXfrm>
    </dsp:sp>
    <dsp:sp modelId="{EE85B701-7295-41C0-BA7A-34D3756A2AE6}">
      <dsp:nvSpPr>
        <dsp:cNvPr id="0" name=""/>
        <dsp:cNvSpPr/>
      </dsp:nvSpPr>
      <dsp:spPr>
        <a:xfrm>
          <a:off x="1088760" y="1659064"/>
          <a:ext cx="414766" cy="41476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96144" y="1645642"/>
          <a:ext cx="6476256" cy="41476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</a:t>
          </a:r>
          <a:endParaRPr lang="cs-CZ" sz="2000" kern="1200" dirty="0"/>
        </a:p>
      </dsp:txBody>
      <dsp:txXfrm>
        <a:off x="1296144" y="1645642"/>
        <a:ext cx="6476256" cy="41476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6C580EE-DD17-4125-9DCD-C4CAA5A2C63E}" type="datetimeFigureOut">
              <a:rPr lang="cs-CZ" smtClean="0"/>
              <a:t>20.6.2012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6BEDD54-A9D9-4474-BC4F-D858483C9AF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8221292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5362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15363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A4018CF6-271C-4E98-AD99-EA5872BA416E}" type="slidenum">
              <a:rPr lang="cs-CZ">
                <a:solidFill>
                  <a:srgbClr val="000000"/>
                </a:solidFill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</a:t>
            </a:fld>
            <a:endParaRPr lang="cs-CZ">
              <a:solidFill>
                <a:srgbClr val="000000"/>
              </a:solidFill>
              <a:cs typeface="Arial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99EFB8-4291-4ACD-970F-AA243462A471}" type="datetimeFigureOut">
              <a:rPr lang="cs-CZ" smtClean="0"/>
              <a:t>20.6.2012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1A09CE-3405-4DA4-BEAD-661E001EAF0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9591163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99EFB8-4291-4ACD-970F-AA243462A471}" type="datetimeFigureOut">
              <a:rPr lang="cs-CZ" smtClean="0"/>
              <a:t>20.6.2012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1A09CE-3405-4DA4-BEAD-661E001EAF0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2906720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99EFB8-4291-4ACD-970F-AA243462A471}" type="datetimeFigureOut">
              <a:rPr lang="cs-CZ" smtClean="0"/>
              <a:t>20.6.2012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1A09CE-3405-4DA4-BEAD-661E001EAF0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926825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99EFB8-4291-4ACD-970F-AA243462A471}" type="datetimeFigureOut">
              <a:rPr lang="cs-CZ" smtClean="0"/>
              <a:t>20.6.2012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1A09CE-3405-4DA4-BEAD-661E001EAF0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68282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99EFB8-4291-4ACD-970F-AA243462A471}" type="datetimeFigureOut">
              <a:rPr lang="cs-CZ" smtClean="0"/>
              <a:t>20.6.2012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1A09CE-3405-4DA4-BEAD-661E001EAF0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0496078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99EFB8-4291-4ACD-970F-AA243462A471}" type="datetimeFigureOut">
              <a:rPr lang="cs-CZ" smtClean="0"/>
              <a:t>20.6.2012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1A09CE-3405-4DA4-BEAD-661E001EAF0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9576649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99EFB8-4291-4ACD-970F-AA243462A471}" type="datetimeFigureOut">
              <a:rPr lang="cs-CZ" smtClean="0"/>
              <a:t>20.6.2012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1A09CE-3405-4DA4-BEAD-661E001EAF0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0952404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99EFB8-4291-4ACD-970F-AA243462A471}" type="datetimeFigureOut">
              <a:rPr lang="cs-CZ" smtClean="0"/>
              <a:t>20.6.2012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1A09CE-3405-4DA4-BEAD-661E001EAF0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0236132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99EFB8-4291-4ACD-970F-AA243462A471}" type="datetimeFigureOut">
              <a:rPr lang="cs-CZ" smtClean="0"/>
              <a:t>20.6.2012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1A09CE-3405-4DA4-BEAD-661E001EAF0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2444703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99EFB8-4291-4ACD-970F-AA243462A471}" type="datetimeFigureOut">
              <a:rPr lang="cs-CZ" smtClean="0"/>
              <a:t>20.6.2012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1A09CE-3405-4DA4-BEAD-661E001EAF0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1367638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99EFB8-4291-4ACD-970F-AA243462A471}" type="datetimeFigureOut">
              <a:rPr lang="cs-CZ" smtClean="0"/>
              <a:t>20.6.2012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1A09CE-3405-4DA4-BEAD-661E001EAF0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5941376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A99EFB8-4291-4ACD-970F-AA243462A471}" type="datetimeFigureOut">
              <a:rPr lang="cs-CZ" smtClean="0"/>
              <a:t>20.6.2012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71A09CE-3405-4DA4-BEAD-661E001EAF0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2646239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Vod%C3%ADk" TargetMode="External"/><Relationship Id="rId3" Type="http://schemas.openxmlformats.org/officeDocument/2006/relationships/hyperlink" Target="http://cs.wikipedia.org/wiki/Kosmick%C3%BD_prostor" TargetMode="External"/><Relationship Id="rId7" Type="http://schemas.openxmlformats.org/officeDocument/2006/relationships/hyperlink" Target="http://cs.wikipedia.org/wiki/Hustota" TargetMode="External"/><Relationship Id="rId2" Type="http://schemas.openxmlformats.org/officeDocument/2006/relationships/hyperlink" Target="http://cs.wikipedia.org/wiki/Plyn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Teplota" TargetMode="External"/><Relationship Id="rId11" Type="http://schemas.openxmlformats.org/officeDocument/2006/relationships/hyperlink" Target="http://cs.wikipedia.org/wiki/Slune%C4%8Dn%C3%AD_soustava" TargetMode="External"/><Relationship Id="rId5" Type="http://schemas.openxmlformats.org/officeDocument/2006/relationships/hyperlink" Target="http://cs.wikipedia.org/wiki/Gravita%C4%8Dn%C3%AD_s%C3%ADla" TargetMode="External"/><Relationship Id="rId10" Type="http://schemas.openxmlformats.org/officeDocument/2006/relationships/hyperlink" Target="http://cs.wikipedia.org/wiki/Plynn%C3%BD_obr" TargetMode="External"/><Relationship Id="rId4" Type="http://schemas.openxmlformats.org/officeDocument/2006/relationships/hyperlink" Target="http://cs.wikipedia.org/wiki/Hmotnost" TargetMode="External"/><Relationship Id="rId9" Type="http://schemas.openxmlformats.org/officeDocument/2006/relationships/hyperlink" Target="http://cs.wikipedia.org/wiki/Vesm%C3%ADr" TargetMode="Externa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Rostliny" TargetMode="External"/><Relationship Id="rId3" Type="http://schemas.openxmlformats.org/officeDocument/2006/relationships/hyperlink" Target="http://cs.wikipedia.org/wiki/Kysl%C3%ADk" TargetMode="External"/><Relationship Id="rId7" Type="http://schemas.openxmlformats.org/officeDocument/2006/relationships/hyperlink" Target="http://cs.wikipedia.org/wiki/Slune%C4%8Dn%C3%AD_z%C3%A1%C5%99en%C3%AD" TargetMode="External"/><Relationship Id="rId2" Type="http://schemas.openxmlformats.org/officeDocument/2006/relationships/hyperlink" Target="http://cs.wikipedia.org/wiki/Dus%C3%ADk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Voda" TargetMode="External"/><Relationship Id="rId5" Type="http://schemas.openxmlformats.org/officeDocument/2006/relationships/hyperlink" Target="http://cs.wikipedia.org/wiki/Oxid_uhli%C4%8Dit%C3%BD" TargetMode="External"/><Relationship Id="rId4" Type="http://schemas.openxmlformats.org/officeDocument/2006/relationships/hyperlink" Target="http://cs.wikipedia.org/wiki/Argon" TargetMode="Externa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tratosf%C3%A9ra" TargetMode="External"/><Relationship Id="rId2" Type="http://schemas.openxmlformats.org/officeDocument/2006/relationships/hyperlink" Target="http://cs.wikipedia.org/wiki/Troposf%C3%A9ra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Exosf%C3%A9ra" TargetMode="External"/><Relationship Id="rId5" Type="http://schemas.openxmlformats.org/officeDocument/2006/relationships/hyperlink" Target="http://cs.wikipedia.org/wiki/Termosf%C3%A9ra" TargetMode="External"/><Relationship Id="rId4" Type="http://schemas.openxmlformats.org/officeDocument/2006/relationships/hyperlink" Target="http://cs.wikipedia.org/wiki/Mezosf%C3%A9ra" TargetMode="Externa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Tlak" TargetMode="External"/><Relationship Id="rId2" Type="http://schemas.openxmlformats.org/officeDocument/2006/relationships/hyperlink" Target="http://cs.wikipedia.org/wiki/Vzduch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Atmosf%C3%A9ra_Zem%C4%9B" TargetMode="External"/><Relationship Id="rId2" Type="http://schemas.openxmlformats.org/officeDocument/2006/relationships/hyperlink" Target="http://cs.wikipedia.org/wiki/Atmosf%C3%A9ra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306499187"/>
              </p:ext>
            </p:extLst>
          </p:nvPr>
        </p:nvGraphicFramePr>
        <p:xfrm>
          <a:off x="539552" y="908720"/>
          <a:ext cx="7772400" cy="25922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14338" name="Obrázek 4"/>
          <p:cNvPicPr>
            <a:picLocks noChangeAspect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1979613" y="4743450"/>
            <a:ext cx="5407025" cy="1046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4339" name="TextovéPole 2"/>
          <p:cNvSpPr txBox="1">
            <a:spLocks noChangeArrowheads="1"/>
          </p:cNvSpPr>
          <p:nvPr/>
        </p:nvSpPr>
        <p:spPr bwMode="auto">
          <a:xfrm>
            <a:off x="3738563" y="2565400"/>
            <a:ext cx="2405062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solidFill>
                  <a:srgbClr val="000000"/>
                </a:solidFill>
                <a:latin typeface="Calibri" pitchFamily="34" charset="0"/>
              </a:rPr>
              <a:t>CZ.1.07/1.4.00/21.2976</a:t>
            </a:r>
          </a:p>
        </p:txBody>
      </p:sp>
      <p:sp>
        <p:nvSpPr>
          <p:cNvPr id="14340" name="TextovéPole 1"/>
          <p:cNvSpPr txBox="1">
            <a:spLocks noChangeArrowheads="1"/>
          </p:cNvSpPr>
          <p:nvPr/>
        </p:nvSpPr>
        <p:spPr bwMode="auto">
          <a:xfrm>
            <a:off x="2751138" y="1339850"/>
            <a:ext cx="185737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endParaRPr lang="cs-CZ">
              <a:latin typeface="Calibri" pitchFamily="34" charset="0"/>
            </a:endParaRPr>
          </a:p>
        </p:txBody>
      </p:sp>
      <p:sp>
        <p:nvSpPr>
          <p:cNvPr id="14341" name="TextovéPole 5"/>
          <p:cNvSpPr txBox="1">
            <a:spLocks noChangeArrowheads="1"/>
          </p:cNvSpPr>
          <p:nvPr/>
        </p:nvSpPr>
        <p:spPr bwMode="auto">
          <a:xfrm>
            <a:off x="2657475" y="2179638"/>
            <a:ext cx="184150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endParaRPr lang="cs-CZ"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131317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346050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2880320"/>
          </a:xfrm>
          <a:ln>
            <a:solidFill>
              <a:schemeClr val="tx1"/>
            </a:solidFill>
          </a:ln>
        </p:spPr>
        <p:txBody>
          <a:bodyPr>
            <a:normAutofit/>
          </a:bodyPr>
          <a:lstStyle/>
          <a:p>
            <a:pPr marL="45720" indent="0">
              <a:buNone/>
            </a:pPr>
            <a:endParaRPr lang="cs-CZ" sz="2000" b="1" dirty="0" smtClean="0">
              <a:latin typeface="Times New Roman" pitchFamily="18" charset="0"/>
              <a:cs typeface="Times New Roman" pitchFamily="18" charset="0"/>
            </a:endParaRPr>
          </a:p>
          <a:p>
            <a:pPr marL="45720" indent="0">
              <a:buNone/>
            </a:pPr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Cíl </a:t>
            </a:r>
            <a:r>
              <a:rPr lang="cs-CZ" sz="2000" b="1" dirty="0">
                <a:latin typeface="Times New Roman" pitchFamily="18" charset="0"/>
                <a:cs typeface="Times New Roman" pitchFamily="18" charset="0"/>
              </a:rPr>
              <a:t>prezentace:</a:t>
            </a:r>
          </a:p>
          <a:p>
            <a:pPr marL="45720" indent="0">
              <a:buNone/>
            </a:pP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 marL="45720" indent="0">
              <a:buNone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Žáci 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se seznámí se složením atmosféry, hodnotami tlaku v různých výškách, s druhy záření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procházejícího atmosférou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a 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teplotami v jednotlivých vrstvách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atmosféry.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602379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55776" y="476672"/>
            <a:ext cx="4104456" cy="504056"/>
          </a:xfrm>
          <a:ln>
            <a:solidFill>
              <a:schemeClr val="tx1"/>
            </a:solidFill>
          </a:ln>
        </p:spPr>
        <p:txBody>
          <a:bodyPr>
            <a:noAutofit/>
          </a:bodyPr>
          <a:lstStyle/>
          <a:p>
            <a:r>
              <a:rPr lang="cs-CZ" sz="2400" b="1" i="1" dirty="0" smtClean="0">
                <a:solidFill>
                  <a:srgbClr val="0000FF"/>
                </a:solidFill>
                <a:latin typeface="Times New Roman" pitchFamily="18" charset="0"/>
                <a:cs typeface="Times New Roman" pitchFamily="18" charset="0"/>
              </a:rPr>
              <a:t>Atmosféra</a:t>
            </a:r>
            <a:r>
              <a:rPr lang="cs-CZ" sz="2400" dirty="0" smtClean="0">
                <a:solidFill>
                  <a:srgbClr val="0000FF"/>
                </a:solidFill>
                <a:latin typeface="Times New Roman" pitchFamily="18" charset="0"/>
                <a:cs typeface="Times New Roman" pitchFamily="18" charset="0"/>
              </a:rPr>
              <a:t> –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plynný obal Země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3816424"/>
          </a:xfrm>
          <a:ln>
            <a:solidFill>
              <a:schemeClr val="tx1"/>
            </a:solidFill>
          </a:ln>
        </p:spPr>
        <p:txBody>
          <a:bodyPr>
            <a:normAutofit/>
          </a:bodyPr>
          <a:lstStyle/>
          <a:p>
            <a:pPr marL="0" indent="0">
              <a:buNone/>
            </a:pPr>
            <a:endParaRPr lang="cs-CZ" sz="2400" b="1" i="1" dirty="0" smtClean="0">
              <a:solidFill>
                <a:srgbClr val="0000FF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2400" b="1" i="1" dirty="0" smtClean="0">
                <a:solidFill>
                  <a:srgbClr val="0000FF"/>
                </a:solidFill>
                <a:latin typeface="Times New Roman" pitchFamily="18" charset="0"/>
                <a:cs typeface="Times New Roman" pitchFamily="18" charset="0"/>
              </a:rPr>
              <a:t>Atmosféra</a:t>
            </a:r>
            <a:r>
              <a:rPr lang="cs-CZ" sz="2000" dirty="0" smtClean="0">
                <a:solidFill>
                  <a:srgbClr val="0000FF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(z řečtiny: </a:t>
            </a:r>
            <a:r>
              <a:rPr lang="cs-CZ" sz="2000" i="1" dirty="0" err="1" smtClean="0">
                <a:latin typeface="Times New Roman" pitchFamily="18" charset="0"/>
                <a:cs typeface="Times New Roman" pitchFamily="18" charset="0"/>
              </a:rPr>
              <a:t>atmos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- pára, </a:t>
            </a:r>
            <a:r>
              <a:rPr lang="cs-CZ" sz="2000" i="1" dirty="0" err="1" smtClean="0">
                <a:latin typeface="Times New Roman" pitchFamily="18" charset="0"/>
                <a:cs typeface="Times New Roman" pitchFamily="18" charset="0"/>
              </a:rPr>
              <a:t>sphaira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- koule) je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  <a:hlinkClick r:id="rId2" tooltip="Plyn"/>
              </a:rPr>
              <a:t>plynný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obal tělesa v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  <a:hlinkClick r:id="rId3" tooltip="Kosmický prostor"/>
              </a:rPr>
              <a:t>kosmickém prostoru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. Těleso může být obklopeno atmosférou pouze za předpokladu, že má dostatečnou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  <a:hlinkClick r:id="rId4" tooltip="Hmotnost"/>
              </a:rPr>
              <a:t>hmotnost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na to, aby plyn vázalo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  <a:hlinkClick r:id="rId5" tooltip="Gravitační síla"/>
              </a:rPr>
              <a:t>gravitační silou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. V případě některých plynných sloučenin musí být splněna i další podmínka - dostatečně nízká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  <a:hlinkClick r:id="rId6" tooltip="Teplota"/>
              </a:rPr>
              <a:t>teplota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. V atmosféře Země se nachází 21% kyslíku, 78% dusíku a 1% ostatních nebo vzácných plynů.</a:t>
            </a:r>
          </a:p>
          <a:p>
            <a:endParaRPr lang="cs-CZ" sz="20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000" b="1" dirty="0" smtClean="0">
                <a:latin typeface="Times New Roman" pitchFamily="18" charset="0"/>
                <a:cs typeface="Times New Roman" pitchFamily="18" charset="0"/>
                <a:hlinkClick r:id="rId7" action="ppaction://hlinkfile" tooltip="Hustota"/>
              </a:rPr>
              <a:t>Hustota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plynu je </a:t>
            </a:r>
            <a:r>
              <a:rPr lang="cs-CZ" sz="2000" b="1" i="1" dirty="0" smtClean="0">
                <a:latin typeface="Times New Roman" pitchFamily="18" charset="0"/>
                <a:cs typeface="Times New Roman" pitchFamily="18" charset="0"/>
              </a:rPr>
              <a:t>nepřímo úměrná </a:t>
            </a:r>
            <a:r>
              <a:rPr lang="cs-CZ" sz="2000" b="1" dirty="0" smtClean="0">
                <a:latin typeface="Times New Roman" pitchFamily="18" charset="0"/>
                <a:cs typeface="Times New Roman" pitchFamily="18" charset="0"/>
                <a:hlinkClick r:id="rId4" action="ppaction://hlinkfile" tooltip="Hmotnost"/>
              </a:rPr>
              <a:t>hmotnosti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tělesa. Lehčí plyn (např.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  <a:hlinkClick r:id="rId8" action="ppaction://hlinkfile" tooltip="Vodík"/>
              </a:rPr>
              <a:t>vodík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) neunikne do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  <a:hlinkClick r:id="rId9" action="ppaction://hlinkfile" tooltip="Vesmír"/>
              </a:rPr>
              <a:t>vesmíru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, je-li vázán vyšší gravitační silou. To je případ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  <a:hlinkClick r:id="rId10" action="ppaction://hlinkfile" tooltip="Plynný obr"/>
              </a:rPr>
              <a:t>plynných obrů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ve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  <a:hlinkClick r:id="rId11" action="ppaction://hlinkfile" tooltip="Sluneční soustava"/>
              </a:rPr>
              <a:t>Sluneční soustavě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853542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987824" y="620688"/>
            <a:ext cx="3168352" cy="504056"/>
          </a:xfrm>
          <a:ln>
            <a:solidFill>
              <a:schemeClr val="tx1"/>
            </a:solidFill>
          </a:ln>
        </p:spPr>
        <p:txBody>
          <a:bodyPr>
            <a:noAutofit/>
          </a:bodyPr>
          <a:lstStyle/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Složení atmosféry Země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3528392"/>
          </a:xfrm>
          <a:ln>
            <a:solidFill>
              <a:schemeClr val="tx1"/>
            </a:solidFill>
          </a:ln>
        </p:spPr>
        <p:txBody>
          <a:bodyPr>
            <a:normAutofit/>
          </a:bodyPr>
          <a:lstStyle/>
          <a:p>
            <a:pPr marL="0" indent="0">
              <a:buNone/>
            </a:pPr>
            <a:endParaRPr lang="cs-CZ" sz="2000" b="1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Země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má relativně hustou </a:t>
            </a:r>
            <a:r>
              <a:rPr lang="cs-CZ" sz="2400" b="1" i="1" dirty="0" smtClean="0">
                <a:solidFill>
                  <a:srgbClr val="0000FF"/>
                </a:solidFill>
                <a:latin typeface="Times New Roman" pitchFamily="18" charset="0"/>
                <a:cs typeface="Times New Roman" pitchFamily="18" charset="0"/>
              </a:rPr>
              <a:t>atmosféru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složenou ze 78 %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  <a:hlinkClick r:id="rId2" action="ppaction://hlinkfile" tooltip="Dusík"/>
              </a:rPr>
              <a:t>dusíku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, 21 %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  <a:hlinkClick r:id="rId3" action="ppaction://hlinkfile" tooltip="Kyslík"/>
              </a:rPr>
              <a:t>kyslíku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, 1 %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  <a:hlinkClick r:id="rId4" action="ppaction://hlinkfile" tooltip="Argon"/>
              </a:rPr>
              <a:t>argonu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a stopového množství jiných plynů včetně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  <a:hlinkClick r:id="rId5" action="ppaction://hlinkfile" tooltip="Oxid uhličitý"/>
              </a:rPr>
              <a:t>oxidu uhličitého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a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  <a:hlinkClick r:id="rId6" action="ppaction://hlinkfile" tooltip="Voda"/>
              </a:rPr>
              <a:t>vodních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par. Atmosféra chrání povrch Země před dopadem některých druhů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  <a:hlinkClick r:id="rId7" action="ppaction://hlinkfile" tooltip="Sluneční záření"/>
              </a:rPr>
              <a:t>slunečního záření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. Její složení je nestabilní a silně ovlivněno </a:t>
            </a:r>
            <a:r>
              <a:rPr lang="cs-CZ" sz="2000" b="1" i="1" dirty="0" smtClean="0">
                <a:solidFill>
                  <a:schemeClr val="accent6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biosférou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. Jde především o velké množství volného dvouatomového kyslíku, který vyrábějí pozemské </a:t>
            </a:r>
            <a:r>
              <a:rPr lang="cs-CZ" sz="2000" b="1" dirty="0" smtClean="0">
                <a:latin typeface="Times New Roman" pitchFamily="18" charset="0"/>
                <a:cs typeface="Times New Roman" pitchFamily="18" charset="0"/>
                <a:hlinkClick r:id="rId8" action="ppaction://hlinkfile" tooltip="Rostliny"/>
              </a:rPr>
              <a:t>rostliny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a bez nichž by se kyslík v atmosféře v geologicky krátkém čase sloučil s materiály z povrchu Země. Volný kyslík v atmosféře je známkou života.</a:t>
            </a:r>
          </a:p>
          <a:p>
            <a:pPr marL="0" indent="0">
              <a:buNone/>
            </a:pP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414535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411760" y="764704"/>
            <a:ext cx="4320480" cy="504056"/>
          </a:xfrm>
          <a:ln>
            <a:solidFill>
              <a:schemeClr val="tx1"/>
            </a:solidFill>
          </a:ln>
        </p:spPr>
        <p:txBody>
          <a:bodyPr>
            <a:noAutofit/>
          </a:bodyPr>
          <a:lstStyle/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Podíl plynů v atmosféře Země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075011150"/>
              </p:ext>
            </p:extLst>
          </p:nvPr>
        </p:nvGraphicFramePr>
        <p:xfrm>
          <a:off x="1403648" y="1505426"/>
          <a:ext cx="6336704" cy="4328160"/>
        </p:xfrm>
        <a:graphic>
          <a:graphicData uri="http://schemas.openxmlformats.org/drawingml/2006/table">
            <a:tbl>
              <a:tblPr>
                <a:tableStyleId>{35758FB7-9AC5-4552-8A53-C91805E547FA}</a:tableStyleId>
              </a:tblPr>
              <a:tblGrid>
                <a:gridCol w="3168352"/>
                <a:gridCol w="3168352"/>
              </a:tblGrid>
              <a:tr h="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0">
                <a:tc>
                  <a:txBody>
                    <a:bodyPr/>
                    <a:lstStyle/>
                    <a:p>
                      <a:r>
                        <a:rPr lang="cs-CZ" sz="2000" dirty="0">
                          <a:latin typeface="Times New Roman" pitchFamily="18" charset="0"/>
                          <a:cs typeface="Times New Roman" pitchFamily="18" charset="0"/>
                        </a:rPr>
                        <a:t>Plyn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2000" dirty="0">
                          <a:latin typeface="Times New Roman" pitchFamily="18" charset="0"/>
                          <a:cs typeface="Times New Roman" pitchFamily="18" charset="0"/>
                        </a:rPr>
                        <a:t>Podíl v jednotkovém objemu</a:t>
                      </a:r>
                    </a:p>
                  </a:txBody>
                  <a:tcPr anchor="ctr"/>
                </a:tc>
              </a:tr>
              <a:tr h="0">
                <a:tc>
                  <a:txBody>
                    <a:bodyPr/>
                    <a:lstStyle/>
                    <a:p>
                      <a:r>
                        <a:rPr lang="cs-CZ" sz="2000" dirty="0">
                          <a:latin typeface="Times New Roman" pitchFamily="18" charset="0"/>
                          <a:cs typeface="Times New Roman" pitchFamily="18" charset="0"/>
                        </a:rPr>
                        <a:t>Dusík 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2000" dirty="0">
                          <a:latin typeface="Times New Roman" pitchFamily="18" charset="0"/>
                          <a:cs typeface="Times New Roman" pitchFamily="18" charset="0"/>
                        </a:rPr>
                        <a:t>78,084 % </a:t>
                      </a:r>
                    </a:p>
                  </a:txBody>
                  <a:tcPr anchor="ctr"/>
                </a:tc>
              </a:tr>
              <a:tr h="0">
                <a:tc>
                  <a:txBody>
                    <a:bodyPr/>
                    <a:lstStyle/>
                    <a:p>
                      <a:r>
                        <a:rPr lang="cs-CZ" sz="2000" dirty="0">
                          <a:latin typeface="Times New Roman" pitchFamily="18" charset="0"/>
                          <a:cs typeface="Times New Roman" pitchFamily="18" charset="0"/>
                        </a:rPr>
                        <a:t>Kyslík 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2000">
                          <a:latin typeface="Times New Roman" pitchFamily="18" charset="0"/>
                          <a:cs typeface="Times New Roman" pitchFamily="18" charset="0"/>
                        </a:rPr>
                        <a:t>20,946 % </a:t>
                      </a:r>
                    </a:p>
                  </a:txBody>
                  <a:tcPr anchor="ctr"/>
                </a:tc>
              </a:tr>
              <a:tr h="0">
                <a:tc>
                  <a:txBody>
                    <a:bodyPr/>
                    <a:lstStyle/>
                    <a:p>
                      <a:r>
                        <a:rPr lang="cs-CZ" sz="2000" dirty="0">
                          <a:latin typeface="Times New Roman" pitchFamily="18" charset="0"/>
                          <a:cs typeface="Times New Roman" pitchFamily="18" charset="0"/>
                        </a:rPr>
                        <a:t>Argon 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2000" dirty="0">
                          <a:latin typeface="Times New Roman" pitchFamily="18" charset="0"/>
                          <a:cs typeface="Times New Roman" pitchFamily="18" charset="0"/>
                        </a:rPr>
                        <a:t>0,934 % </a:t>
                      </a:r>
                    </a:p>
                  </a:txBody>
                  <a:tcPr anchor="ctr"/>
                </a:tc>
              </a:tr>
              <a:tr h="0">
                <a:tc>
                  <a:txBody>
                    <a:bodyPr/>
                    <a:lstStyle/>
                    <a:p>
                      <a:r>
                        <a:rPr lang="cs-CZ" sz="2000" dirty="0">
                          <a:latin typeface="Times New Roman" pitchFamily="18" charset="0"/>
                          <a:cs typeface="Times New Roman" pitchFamily="18" charset="0"/>
                        </a:rPr>
                        <a:t>CO</a:t>
                      </a:r>
                      <a:r>
                        <a:rPr lang="cs-CZ" sz="2000" baseline="-25000" dirty="0">
                          <a:latin typeface="Times New Roman" pitchFamily="18" charset="0"/>
                          <a:cs typeface="Times New Roman" pitchFamily="18" charset="0"/>
                        </a:rPr>
                        <a:t>2</a:t>
                      </a:r>
                      <a:r>
                        <a:rPr lang="cs-CZ" sz="2000" dirty="0"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2000" dirty="0">
                          <a:latin typeface="Times New Roman" pitchFamily="18" charset="0"/>
                          <a:cs typeface="Times New Roman" pitchFamily="18" charset="0"/>
                        </a:rPr>
                        <a:t>0,035 % </a:t>
                      </a:r>
                    </a:p>
                  </a:txBody>
                  <a:tcPr anchor="ctr"/>
                </a:tc>
              </a:tr>
              <a:tr h="0">
                <a:tc>
                  <a:txBody>
                    <a:bodyPr/>
                    <a:lstStyle/>
                    <a:p>
                      <a:r>
                        <a:rPr lang="cs-CZ" sz="2000" dirty="0">
                          <a:latin typeface="Times New Roman" pitchFamily="18" charset="0"/>
                          <a:cs typeface="Times New Roman" pitchFamily="18" charset="0"/>
                        </a:rPr>
                        <a:t>Neon 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2000">
                          <a:latin typeface="Times New Roman" pitchFamily="18" charset="0"/>
                          <a:cs typeface="Times New Roman" pitchFamily="18" charset="0"/>
                        </a:rPr>
                        <a:t>0,001 82 % </a:t>
                      </a:r>
                    </a:p>
                  </a:txBody>
                  <a:tcPr anchor="ctr"/>
                </a:tc>
              </a:tr>
              <a:tr h="0">
                <a:tc>
                  <a:txBody>
                    <a:bodyPr/>
                    <a:lstStyle/>
                    <a:p>
                      <a:r>
                        <a:rPr lang="cs-CZ" sz="2000" dirty="0">
                          <a:latin typeface="Times New Roman" pitchFamily="18" charset="0"/>
                          <a:cs typeface="Times New Roman" pitchFamily="18" charset="0"/>
                        </a:rPr>
                        <a:t>Helium 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2000">
                          <a:latin typeface="Times New Roman" pitchFamily="18" charset="0"/>
                          <a:cs typeface="Times New Roman" pitchFamily="18" charset="0"/>
                        </a:rPr>
                        <a:t>0,000 524 % </a:t>
                      </a:r>
                    </a:p>
                  </a:txBody>
                  <a:tcPr anchor="ctr"/>
                </a:tc>
              </a:tr>
              <a:tr h="0">
                <a:tc>
                  <a:txBody>
                    <a:bodyPr/>
                    <a:lstStyle/>
                    <a:p>
                      <a:r>
                        <a:rPr lang="cs-CZ" sz="2000" dirty="0">
                          <a:latin typeface="Times New Roman" pitchFamily="18" charset="0"/>
                          <a:cs typeface="Times New Roman" pitchFamily="18" charset="0"/>
                        </a:rPr>
                        <a:t>Metan 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2000">
                          <a:latin typeface="Times New Roman" pitchFamily="18" charset="0"/>
                          <a:cs typeface="Times New Roman" pitchFamily="18" charset="0"/>
                        </a:rPr>
                        <a:t>0,000 17 % </a:t>
                      </a:r>
                    </a:p>
                  </a:txBody>
                  <a:tcPr anchor="ctr"/>
                </a:tc>
              </a:tr>
              <a:tr h="0">
                <a:tc>
                  <a:txBody>
                    <a:bodyPr/>
                    <a:lstStyle/>
                    <a:p>
                      <a:r>
                        <a:rPr lang="cs-CZ" sz="2000" dirty="0">
                          <a:latin typeface="Times New Roman" pitchFamily="18" charset="0"/>
                          <a:cs typeface="Times New Roman" pitchFamily="18" charset="0"/>
                        </a:rPr>
                        <a:t>Krypton 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2000">
                          <a:latin typeface="Times New Roman" pitchFamily="18" charset="0"/>
                          <a:cs typeface="Times New Roman" pitchFamily="18" charset="0"/>
                        </a:rPr>
                        <a:t>0,000 14 % </a:t>
                      </a:r>
                    </a:p>
                  </a:txBody>
                  <a:tcPr anchor="ctr"/>
                </a:tc>
              </a:tr>
              <a:tr h="0">
                <a:tc>
                  <a:txBody>
                    <a:bodyPr/>
                    <a:lstStyle/>
                    <a:p>
                      <a:r>
                        <a:rPr lang="cs-CZ" sz="2000" dirty="0">
                          <a:latin typeface="Times New Roman" pitchFamily="18" charset="0"/>
                          <a:cs typeface="Times New Roman" pitchFamily="18" charset="0"/>
                        </a:rPr>
                        <a:t>Vodík 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2000" dirty="0">
                          <a:latin typeface="Times New Roman" pitchFamily="18" charset="0"/>
                          <a:cs typeface="Times New Roman" pitchFamily="18" charset="0"/>
                        </a:rPr>
                        <a:t>0,000 055 % </a:t>
                      </a:r>
                    </a:p>
                  </a:txBody>
                  <a:tcPr anchor="ctr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4726354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74042"/>
          </a:xfrm>
        </p:spPr>
        <p:txBody>
          <a:bodyPr>
            <a:noAutofit/>
          </a:bodyPr>
          <a:lstStyle/>
          <a:p>
            <a:endParaRPr lang="cs-CZ" sz="1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20688"/>
            <a:ext cx="8229600" cy="5505475"/>
          </a:xfrm>
          <a:ln>
            <a:solidFill>
              <a:schemeClr val="tx1"/>
            </a:solidFill>
          </a:ln>
        </p:spPr>
        <p:txBody>
          <a:bodyPr>
            <a:normAutofit/>
          </a:bodyPr>
          <a:lstStyle/>
          <a:p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Teplota a složení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zemské atmosféry se liší </a:t>
            </a:r>
            <a:r>
              <a:rPr lang="cs-CZ" sz="2000" b="1" i="1" dirty="0" smtClean="0">
                <a:latin typeface="Times New Roman" pitchFamily="18" charset="0"/>
                <a:cs typeface="Times New Roman" pitchFamily="18" charset="0"/>
              </a:rPr>
              <a:t>podle nadmořské výšky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; konkrétní úměra mezi výškou a teplotou se však rovněž mění s výškou. Podle tohoto vztahu tedy dělíme zemskou atmosféru na tyto vrstvy:</a:t>
            </a:r>
          </a:p>
          <a:p>
            <a:r>
              <a:rPr lang="cs-CZ" sz="2000" b="1" dirty="0" smtClean="0">
                <a:effectLst/>
                <a:latin typeface="Times New Roman" pitchFamily="18" charset="0"/>
                <a:cs typeface="Times New Roman" pitchFamily="18" charset="0"/>
                <a:hlinkClick r:id="rId2" action="ppaction://hlinkfile" tooltip="Troposféra"/>
              </a:rPr>
              <a:t>troposféra</a:t>
            </a:r>
            <a:r>
              <a:rPr lang="cs-CZ" sz="2000" dirty="0" smtClean="0">
                <a:effectLst/>
                <a:latin typeface="Times New Roman" pitchFamily="18" charset="0"/>
                <a:cs typeface="Times New Roman" pitchFamily="18" charset="0"/>
                <a:hlinkClick r:id="rId2" action="ppaction://hlinkfile" tooltip="Troposféra"/>
              </a:rPr>
              <a:t>:</a:t>
            </a:r>
            <a:r>
              <a:rPr lang="cs-CZ" sz="2000" dirty="0" smtClean="0">
                <a:effectLst/>
                <a:latin typeface="Times New Roman" pitchFamily="18" charset="0"/>
                <a:cs typeface="Times New Roman" pitchFamily="18" charset="0"/>
              </a:rPr>
              <a:t> Název pochází z řeckého slova „</a:t>
            </a:r>
            <a:r>
              <a:rPr lang="cs-CZ" sz="2000" dirty="0" err="1" smtClean="0">
                <a:effectLst/>
                <a:latin typeface="Times New Roman" pitchFamily="18" charset="0"/>
                <a:cs typeface="Times New Roman" pitchFamily="18" charset="0"/>
              </a:rPr>
              <a:t>tropos</a:t>
            </a:r>
            <a:r>
              <a:rPr lang="cs-CZ" sz="2000" dirty="0" smtClean="0">
                <a:effectLst/>
                <a:latin typeface="Times New Roman" pitchFamily="18" charset="0"/>
                <a:cs typeface="Times New Roman" pitchFamily="18" charset="0"/>
              </a:rPr>
              <a:t>“. Troposféra sahá od povrchu země až do </a:t>
            </a:r>
            <a:r>
              <a:rPr lang="cs-CZ" sz="2000" b="1" dirty="0" smtClean="0">
                <a:solidFill>
                  <a:srgbClr val="FF0000"/>
                </a:solidFill>
                <a:effectLst/>
                <a:latin typeface="Times New Roman" pitchFamily="18" charset="0"/>
                <a:cs typeface="Times New Roman" pitchFamily="18" charset="0"/>
              </a:rPr>
              <a:t>7 km </a:t>
            </a:r>
            <a:r>
              <a:rPr lang="cs-CZ" sz="2000" dirty="0" smtClean="0">
                <a:effectLst/>
                <a:latin typeface="Times New Roman" pitchFamily="18" charset="0"/>
                <a:cs typeface="Times New Roman" pitchFamily="18" charset="0"/>
              </a:rPr>
              <a:t>v polárních oblastech a </a:t>
            </a:r>
            <a:r>
              <a:rPr lang="cs-CZ" sz="2000" b="1" dirty="0" smtClean="0">
                <a:solidFill>
                  <a:srgbClr val="FF0000"/>
                </a:solidFill>
                <a:effectLst/>
                <a:latin typeface="Times New Roman" pitchFamily="18" charset="0"/>
                <a:cs typeface="Times New Roman" pitchFamily="18" charset="0"/>
              </a:rPr>
              <a:t>17 km </a:t>
            </a:r>
            <a:r>
              <a:rPr lang="cs-CZ" sz="2000" dirty="0" smtClean="0">
                <a:effectLst/>
                <a:latin typeface="Times New Roman" pitchFamily="18" charset="0"/>
                <a:cs typeface="Times New Roman" pitchFamily="18" charset="0"/>
              </a:rPr>
              <a:t>okolo rovníku a je tedy nejnižší vrstvou atmosféry vůbec. Teplota troposféry klesá s nadmořskou výškou.</a:t>
            </a:r>
          </a:p>
          <a:p>
            <a:r>
              <a:rPr lang="cs-CZ" sz="2000" b="1" dirty="0" smtClean="0">
                <a:effectLst/>
                <a:latin typeface="Times New Roman" pitchFamily="18" charset="0"/>
                <a:cs typeface="Times New Roman" pitchFamily="18" charset="0"/>
                <a:hlinkClick r:id="rId3" action="ppaction://hlinkfile" tooltip="Stratosféra"/>
              </a:rPr>
              <a:t>stratosféra</a:t>
            </a:r>
            <a:r>
              <a:rPr lang="cs-CZ" sz="2000" dirty="0" smtClean="0">
                <a:effectLst/>
                <a:latin typeface="Times New Roman" pitchFamily="18" charset="0"/>
                <a:cs typeface="Times New Roman" pitchFamily="18" charset="0"/>
                <a:hlinkClick r:id="rId3" action="ppaction://hlinkfile" tooltip="Stratosféra"/>
              </a:rPr>
              <a:t>:</a:t>
            </a:r>
            <a:r>
              <a:rPr lang="cs-CZ" sz="2000" dirty="0" smtClean="0">
                <a:effectLst/>
                <a:latin typeface="Times New Roman" pitchFamily="18" charset="0"/>
                <a:cs typeface="Times New Roman" pitchFamily="18" charset="0"/>
              </a:rPr>
              <a:t> sahá od konce troposféry, přibližně do </a:t>
            </a:r>
            <a:r>
              <a:rPr lang="cs-CZ" sz="2000" b="1" dirty="0" smtClean="0">
                <a:solidFill>
                  <a:srgbClr val="FF0000"/>
                </a:solidFill>
                <a:effectLst/>
                <a:latin typeface="Times New Roman" pitchFamily="18" charset="0"/>
                <a:cs typeface="Times New Roman" pitchFamily="18" charset="0"/>
              </a:rPr>
              <a:t>50 km</a:t>
            </a:r>
            <a:r>
              <a:rPr lang="cs-CZ" sz="2000" dirty="0" smtClean="0">
                <a:effectLst/>
                <a:latin typeface="Times New Roman" pitchFamily="18" charset="0"/>
                <a:cs typeface="Times New Roman" pitchFamily="18" charset="0"/>
              </a:rPr>
              <a:t>. Teplota vzrůstá s nadmořskou výškou.</a:t>
            </a:r>
          </a:p>
          <a:p>
            <a:r>
              <a:rPr lang="cs-CZ" sz="2000" b="1" dirty="0" smtClean="0">
                <a:effectLst/>
                <a:latin typeface="Times New Roman" pitchFamily="18" charset="0"/>
                <a:cs typeface="Times New Roman" pitchFamily="18" charset="0"/>
                <a:hlinkClick r:id="rId4" action="ppaction://hlinkfile" tooltip="Mezosféra"/>
              </a:rPr>
              <a:t>mezosféra</a:t>
            </a:r>
            <a:r>
              <a:rPr lang="cs-CZ" sz="2000" dirty="0" smtClean="0">
                <a:effectLst/>
                <a:latin typeface="Times New Roman" pitchFamily="18" charset="0"/>
                <a:cs typeface="Times New Roman" pitchFamily="18" charset="0"/>
                <a:hlinkClick r:id="rId4" action="ppaction://hlinkfile" tooltip="Mezosféra"/>
              </a:rPr>
              <a:t>:</a:t>
            </a:r>
            <a:r>
              <a:rPr lang="cs-CZ" sz="2000" dirty="0" smtClean="0">
                <a:effectLst/>
                <a:latin typeface="Times New Roman" pitchFamily="18" charset="0"/>
                <a:cs typeface="Times New Roman" pitchFamily="18" charset="0"/>
              </a:rPr>
              <a:t> sahá od konce stratosféry, přibližně do </a:t>
            </a:r>
            <a:r>
              <a:rPr lang="cs-CZ" sz="2000" b="1" dirty="0" smtClean="0">
                <a:solidFill>
                  <a:srgbClr val="FF0000"/>
                </a:solidFill>
                <a:effectLst/>
                <a:latin typeface="Times New Roman" pitchFamily="18" charset="0"/>
                <a:cs typeface="Times New Roman" pitchFamily="18" charset="0"/>
              </a:rPr>
              <a:t>80 až 85 km</a:t>
            </a:r>
            <a:r>
              <a:rPr lang="cs-CZ" sz="2000" dirty="0" smtClean="0">
                <a:effectLst/>
                <a:latin typeface="Times New Roman" pitchFamily="18" charset="0"/>
                <a:cs typeface="Times New Roman" pitchFamily="18" charset="0"/>
              </a:rPr>
              <a:t>. Teplota s nadmořskou výškou klesá.</a:t>
            </a:r>
          </a:p>
          <a:p>
            <a:r>
              <a:rPr lang="cs-CZ" sz="2000" b="1" dirty="0" smtClean="0">
                <a:effectLst/>
                <a:latin typeface="Times New Roman" pitchFamily="18" charset="0"/>
                <a:cs typeface="Times New Roman" pitchFamily="18" charset="0"/>
                <a:hlinkClick r:id="rId5" action="ppaction://hlinkfile" tooltip="Termosféra"/>
              </a:rPr>
              <a:t>termosféra</a:t>
            </a:r>
            <a:r>
              <a:rPr lang="cs-CZ" sz="2000" dirty="0" smtClean="0">
                <a:effectLst/>
                <a:latin typeface="Times New Roman" pitchFamily="18" charset="0"/>
                <a:cs typeface="Times New Roman" pitchFamily="18" charset="0"/>
                <a:hlinkClick r:id="rId5" action="ppaction://hlinkfile" tooltip="Termosféra"/>
              </a:rPr>
              <a:t>:</a:t>
            </a:r>
            <a:r>
              <a:rPr lang="cs-CZ" sz="2000" dirty="0" smtClean="0">
                <a:effectLst/>
                <a:latin typeface="Times New Roman" pitchFamily="18" charset="0"/>
                <a:cs typeface="Times New Roman" pitchFamily="18" charset="0"/>
              </a:rPr>
              <a:t> sahá od konce mezosféry zhruba do vzdálenosti </a:t>
            </a:r>
            <a:r>
              <a:rPr lang="cs-CZ" sz="2000" b="1" dirty="0" smtClean="0">
                <a:solidFill>
                  <a:srgbClr val="FF0000"/>
                </a:solidFill>
                <a:effectLst/>
                <a:latin typeface="Times New Roman" pitchFamily="18" charset="0"/>
                <a:cs typeface="Times New Roman" pitchFamily="18" charset="0"/>
              </a:rPr>
              <a:t>640 km </a:t>
            </a:r>
            <a:r>
              <a:rPr lang="cs-CZ" sz="2000" dirty="0" smtClean="0">
                <a:effectLst/>
                <a:latin typeface="Times New Roman" pitchFamily="18" charset="0"/>
                <a:cs typeface="Times New Roman" pitchFamily="18" charset="0"/>
              </a:rPr>
              <a:t>od povrchu. Teplota stoupá s nadmořskou výškou.</a:t>
            </a:r>
          </a:p>
          <a:p>
            <a:r>
              <a:rPr lang="cs-CZ" sz="2000" b="1" dirty="0" smtClean="0">
                <a:effectLst/>
                <a:latin typeface="Times New Roman" pitchFamily="18" charset="0"/>
                <a:cs typeface="Times New Roman" pitchFamily="18" charset="0"/>
                <a:hlinkClick r:id="rId6" action="ppaction://hlinkfile" tooltip="Exosféra"/>
              </a:rPr>
              <a:t>exosféra</a:t>
            </a:r>
            <a:r>
              <a:rPr lang="cs-CZ" sz="2000" dirty="0" smtClean="0">
                <a:effectLst/>
                <a:latin typeface="Times New Roman" pitchFamily="18" charset="0"/>
                <a:cs typeface="Times New Roman" pitchFamily="18" charset="0"/>
                <a:hlinkClick r:id="rId6" action="ppaction://hlinkfile" tooltip="Exosféra"/>
              </a:rPr>
              <a:t>:</a:t>
            </a:r>
            <a:r>
              <a:rPr lang="cs-CZ" sz="2000" dirty="0" smtClean="0">
                <a:effectLst/>
                <a:latin typeface="Times New Roman" pitchFamily="18" charset="0"/>
                <a:cs typeface="Times New Roman" pitchFamily="18" charset="0"/>
              </a:rPr>
              <a:t> sahá od konce termosféry zhruba do vzdálenosti </a:t>
            </a:r>
            <a:r>
              <a:rPr lang="cs-CZ" sz="2000" b="1" dirty="0" smtClean="0">
                <a:solidFill>
                  <a:srgbClr val="FF0000"/>
                </a:solidFill>
                <a:effectLst/>
                <a:latin typeface="Times New Roman" pitchFamily="18" charset="0"/>
                <a:cs typeface="Times New Roman" pitchFamily="18" charset="0"/>
              </a:rPr>
              <a:t>20 000-70 000 km </a:t>
            </a:r>
            <a:r>
              <a:rPr lang="cs-CZ" sz="2000" dirty="0" smtClean="0">
                <a:effectLst/>
                <a:latin typeface="Times New Roman" pitchFamily="18" charset="0"/>
                <a:cs typeface="Times New Roman" pitchFamily="18" charset="0"/>
              </a:rPr>
              <a:t>od povrchu (až tam, kde poklesne počet částic na 1/10 průměrné hodnoty v troposféře). Teplota s nadmořskou výškou klesá.</a:t>
            </a:r>
          </a:p>
          <a:p>
            <a:pPr marL="0" indent="0">
              <a:buNone/>
            </a:pP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955522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116632"/>
            <a:ext cx="8136904" cy="1656184"/>
          </a:xfrm>
          <a:ln>
            <a:solidFill>
              <a:schemeClr val="tx1"/>
            </a:solidFill>
          </a:ln>
        </p:spPr>
        <p:txBody>
          <a:bodyPr>
            <a:noAutofit/>
          </a:bodyPr>
          <a:lstStyle/>
          <a:p>
            <a:r>
              <a:rPr lang="cs-CZ" sz="2400" b="1" i="1" dirty="0" smtClean="0">
                <a:solidFill>
                  <a:srgbClr val="0000FF"/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400" b="1" i="1" dirty="0" smtClean="0">
                <a:solidFill>
                  <a:srgbClr val="0000FF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2400" b="1" i="1" dirty="0" smtClean="0">
                <a:solidFill>
                  <a:srgbClr val="0000FF"/>
                </a:solidFill>
                <a:latin typeface="Times New Roman" pitchFamily="18" charset="0"/>
                <a:cs typeface="Times New Roman" pitchFamily="18" charset="0"/>
              </a:rPr>
              <a:t>Atmosféru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dle závislosti teploty vzduchu na výšce rozdělujeme na </a:t>
            </a:r>
            <a:r>
              <a:rPr lang="cs-CZ" sz="2000" b="1" i="1" dirty="0">
                <a:latin typeface="Times New Roman" pitchFamily="18" charset="0"/>
                <a:cs typeface="Times New Roman" pitchFamily="18" charset="0"/>
              </a:rPr>
              <a:t>troposféru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sz="2000" b="1" i="1" dirty="0">
                <a:latin typeface="Times New Roman" pitchFamily="18" charset="0"/>
                <a:cs typeface="Times New Roman" pitchFamily="18" charset="0"/>
              </a:rPr>
              <a:t>stratosféru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sz="2000" b="1" i="1" dirty="0">
                <a:latin typeface="Times New Roman" pitchFamily="18" charset="0"/>
                <a:cs typeface="Times New Roman" pitchFamily="18" charset="0"/>
              </a:rPr>
              <a:t>mezosféru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sz="2000" b="1" i="1" dirty="0">
                <a:latin typeface="Times New Roman" pitchFamily="18" charset="0"/>
                <a:cs typeface="Times New Roman" pitchFamily="18" charset="0"/>
              </a:rPr>
              <a:t>termosféru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 a </a:t>
            </a:r>
            <a:r>
              <a:rPr lang="cs-CZ" sz="2000" b="1" i="1" dirty="0">
                <a:latin typeface="Times New Roman" pitchFamily="18" charset="0"/>
                <a:cs typeface="Times New Roman" pitchFamily="18" charset="0"/>
              </a:rPr>
              <a:t>exosféru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, která již tvoří přechod do meziplanetárního prostoru. Vrchní hranice exosféry je asi ve výšce 1000 kilometrů nad povrchem Země. </a:t>
            </a:r>
            <a:br>
              <a:rPr lang="cs-CZ" sz="2000" dirty="0">
                <a:latin typeface="Times New Roman" pitchFamily="18" charset="0"/>
                <a:cs typeface="Times New Roman" pitchFamily="18" charset="0"/>
              </a:rPr>
            </a:br>
            <a:endParaRPr lang="cs-CZ" sz="2000" b="1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63688" y="1916832"/>
            <a:ext cx="5688632" cy="4680520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35381344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59632" y="188640"/>
            <a:ext cx="6624736" cy="432048"/>
          </a:xfrm>
          <a:ln>
            <a:solidFill>
              <a:schemeClr val="tx1"/>
            </a:solidFill>
          </a:ln>
        </p:spPr>
        <p:txBody>
          <a:bodyPr>
            <a:noAutofit/>
          </a:bodyPr>
          <a:lstStyle/>
          <a:p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Teplota a tlak v jednotlivých vrstvách atmosféry</a:t>
            </a:r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764704"/>
            <a:ext cx="5112568" cy="5616624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25329647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987824" y="116632"/>
            <a:ext cx="2952328" cy="144016"/>
          </a:xfrm>
          <a:ln>
            <a:solidFill>
              <a:schemeClr val="tx1"/>
            </a:solidFill>
          </a:ln>
        </p:spPr>
        <p:txBody>
          <a:bodyPr>
            <a:noAutofit/>
          </a:bodyPr>
          <a:lstStyle/>
          <a:p>
            <a:endParaRPr lang="cs-CZ" sz="11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8640"/>
            <a:ext cx="8229600" cy="6480720"/>
          </a:xfrm>
          <a:ln>
            <a:solidFill>
              <a:schemeClr val="tx1"/>
            </a:solidFill>
          </a:ln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Atmosférický tlak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přímo vyplývá z hmotnosti </a:t>
            </a:r>
            <a:r>
              <a:rPr lang="cs-CZ" sz="2000" b="1" dirty="0" smtClean="0">
                <a:latin typeface="Times New Roman" pitchFamily="18" charset="0"/>
                <a:cs typeface="Times New Roman" pitchFamily="18" charset="0"/>
                <a:hlinkClick r:id="rId2" action="ppaction://hlinkfile" tooltip="Vzduch"/>
              </a:rPr>
              <a:t>vzduchu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. Protože se množství (a hustota) vzduchu nad povrchem země mění podle zeměpisné pozice, není ani atmosférický tlak ve dvou místech stejný. Obecně se dá říct, že </a:t>
            </a:r>
            <a:r>
              <a:rPr lang="cs-CZ" sz="2000" b="1" i="1" dirty="0" smtClean="0">
                <a:latin typeface="Times New Roman" pitchFamily="18" charset="0"/>
                <a:cs typeface="Times New Roman" pitchFamily="18" charset="0"/>
              </a:rPr>
              <a:t>tlak klesne přibližně o 50%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když vystoupíme do výšky </a:t>
            </a:r>
            <a:r>
              <a:rPr lang="cs-CZ" sz="2000" b="1" i="1" dirty="0" smtClean="0">
                <a:latin typeface="Times New Roman" pitchFamily="18" charset="0"/>
                <a:cs typeface="Times New Roman" pitchFamily="18" charset="0"/>
              </a:rPr>
              <a:t>5 km nad hladinu oceánu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. Průměrný atmosférický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  <a:hlinkClick r:id="rId3" action="ppaction://hlinkfile" tooltip="Tlak"/>
              </a:rPr>
              <a:t>tlak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na úrovni mořské hladiny je přibližně </a:t>
            </a:r>
            <a:r>
              <a:rPr lang="cs-CZ" sz="20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101,3 </a:t>
            </a:r>
            <a:r>
              <a:rPr lang="cs-CZ" sz="2000" b="1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kPa</a:t>
            </a:r>
            <a:r>
              <a:rPr lang="cs-CZ" sz="20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= </a:t>
            </a:r>
            <a:r>
              <a:rPr lang="cs-CZ" sz="20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1013 hPa</a:t>
            </a:r>
          </a:p>
          <a:p>
            <a:pPr marL="0" indent="0">
              <a:buNone/>
            </a:pPr>
            <a:endParaRPr lang="cs-CZ" sz="2000" b="1" dirty="0" smtClean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92356" y="1988840"/>
            <a:ext cx="3816424" cy="4536504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23929168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59632" y="274638"/>
            <a:ext cx="6624736" cy="346050"/>
          </a:xfrm>
          <a:ln>
            <a:solidFill>
              <a:schemeClr val="tx1"/>
            </a:solidFill>
          </a:ln>
        </p:spPr>
        <p:txBody>
          <a:bodyPr>
            <a:noAutofit/>
          </a:bodyPr>
          <a:lstStyle/>
          <a:p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Druhy záření dopadajícího na zemský povrch</a:t>
            </a:r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7584" y="836712"/>
            <a:ext cx="7420768" cy="5218113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40473703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347864" y="332656"/>
            <a:ext cx="2232248" cy="432048"/>
          </a:xfrm>
          <a:ln>
            <a:solidFill>
              <a:srgbClr val="FF0000"/>
            </a:solidFill>
          </a:ln>
        </p:spPr>
        <p:txBody>
          <a:bodyPr>
            <a:noAutofit/>
          </a:bodyPr>
          <a:lstStyle/>
          <a:p>
            <a:r>
              <a:rPr lang="cs-CZ" sz="28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Test</a:t>
            </a:r>
            <a:endParaRPr lang="cs-CZ" sz="28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08720"/>
            <a:ext cx="8229600" cy="5217443"/>
          </a:xfrm>
          <a:ln>
            <a:solidFill>
              <a:srgbClr val="FF0000"/>
            </a:solidFill>
          </a:ln>
        </p:spPr>
        <p:txBody>
          <a:bodyPr>
            <a:normAutofit/>
          </a:bodyPr>
          <a:lstStyle/>
          <a:p>
            <a:pPr marL="457200" indent="-457200">
              <a:buFont typeface="+mj-lt"/>
              <a:buAutoNum type="arabicPeriod"/>
            </a:pP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marL="457200" indent="-457200">
              <a:buFont typeface="+mj-lt"/>
              <a:buAutoNum type="arabicPeriod"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Jaký je podíl plynů v atmosféře ( v % ) ?</a:t>
            </a:r>
          </a:p>
          <a:p>
            <a:pPr marL="457200" indent="-457200">
              <a:buFont typeface="+mj-lt"/>
              <a:buAutoNum type="arabicPeriod"/>
            </a:pPr>
            <a:endParaRPr lang="cs-CZ" sz="2400" dirty="0">
              <a:latin typeface="Times New Roman" pitchFamily="18" charset="0"/>
              <a:cs typeface="Times New Roman" pitchFamily="18" charset="0"/>
            </a:endParaRPr>
          </a:p>
          <a:p>
            <a:pPr marL="457200" indent="-457200">
              <a:buFont typeface="+mj-lt"/>
              <a:buAutoNum type="arabicPeriod"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V jaké výšce se nachází stratosféra a troposféra ?</a:t>
            </a:r>
          </a:p>
          <a:p>
            <a:pPr marL="457200" indent="-457200">
              <a:buFont typeface="+mj-lt"/>
              <a:buAutoNum type="arabicPeriod"/>
            </a:pPr>
            <a:endParaRPr lang="cs-CZ" sz="2400" dirty="0">
              <a:latin typeface="Times New Roman" pitchFamily="18" charset="0"/>
              <a:cs typeface="Times New Roman" pitchFamily="18" charset="0"/>
            </a:endParaRPr>
          </a:p>
          <a:p>
            <a:pPr marL="457200" indent="-457200">
              <a:buFont typeface="+mj-lt"/>
              <a:buAutoNum type="arabicPeriod"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Jaký tlak je ve výšce 5000 m ve srovnání se základním tlakem nad hladinou moře ?</a:t>
            </a:r>
          </a:p>
          <a:p>
            <a:pPr marL="457200" indent="-457200">
              <a:buFont typeface="+mj-lt"/>
              <a:buAutoNum type="arabicPeriod"/>
            </a:pPr>
            <a:endParaRPr lang="cs-CZ" sz="2400" dirty="0">
              <a:latin typeface="Times New Roman" pitchFamily="18" charset="0"/>
              <a:cs typeface="Times New Roman" pitchFamily="18" charset="0"/>
            </a:endParaRPr>
          </a:p>
          <a:p>
            <a:pPr marL="457200" indent="-457200">
              <a:buFont typeface="+mj-lt"/>
              <a:buAutoNum type="arabicPeriod"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Jaké záření prochází atmosférou Země na její povrch ?</a:t>
            </a:r>
          </a:p>
          <a:p>
            <a:pPr marL="457200" indent="-457200">
              <a:buFont typeface="+mj-lt"/>
              <a:buAutoNum type="arabicPeriod"/>
            </a:pPr>
            <a:endParaRPr lang="cs-CZ" sz="2400" dirty="0">
              <a:latin typeface="Times New Roman" pitchFamily="18" charset="0"/>
              <a:cs typeface="Times New Roman" pitchFamily="18" charset="0"/>
            </a:endParaRPr>
          </a:p>
          <a:p>
            <a:pPr marL="457200" indent="-457200">
              <a:buFont typeface="+mj-lt"/>
              <a:buAutoNum type="arabicPeriod"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Která vrstva zachycuje podstatnou část UV záření ?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  <a:p>
            <a:pPr marL="457200" indent="-457200">
              <a:buFont typeface="+mj-lt"/>
              <a:buAutoNum type="arabicPeriod"/>
            </a:pP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marL="457200" indent="-457200">
              <a:buFont typeface="+mj-lt"/>
              <a:buAutoNum type="arabicPeriod"/>
            </a:pPr>
            <a:endParaRPr lang="cs-CZ" sz="2400" dirty="0">
              <a:latin typeface="Times New Roman" pitchFamily="18" charset="0"/>
              <a:cs typeface="Times New Roman" pitchFamily="18" charset="0"/>
            </a:endParaRPr>
          </a:p>
          <a:p>
            <a:pPr marL="457200" indent="-457200">
              <a:buFont typeface="+mj-lt"/>
              <a:buAutoNum type="arabicPeriod"/>
            </a:pP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0809184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74042"/>
          </a:xfrm>
        </p:spPr>
        <p:txBody>
          <a:bodyPr>
            <a:noAutofit/>
          </a:bodyPr>
          <a:lstStyle/>
          <a:p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764704"/>
            <a:ext cx="8229600" cy="5361459"/>
          </a:xfrm>
          <a:ln>
            <a:solidFill>
              <a:schemeClr val="tx1"/>
            </a:solidFill>
          </a:ln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Použité materiály:</a:t>
            </a:r>
          </a:p>
          <a:p>
            <a:pPr marL="0" indent="0">
              <a:buNone/>
            </a:pPr>
            <a:endParaRPr lang="cs-CZ" sz="20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400" dirty="0" smtClean="0">
                <a:effectLst/>
              </a:rPr>
              <a:t>Atmosféra. </a:t>
            </a:r>
            <a:r>
              <a:rPr lang="cs-CZ" sz="1400" i="1" dirty="0" smtClean="0">
                <a:effectLst/>
              </a:rPr>
              <a:t>Http://cs.wikipedia.org/wiki/Atmosf%C3%A9ra</a:t>
            </a:r>
            <a:r>
              <a:rPr lang="cs-CZ" sz="1400" dirty="0" smtClean="0">
                <a:effectLst/>
              </a:rPr>
              <a:t> [online]. 2009, 27.04.2012 [cit. 2012-05-18]. Dostupné z: </a:t>
            </a:r>
            <a:r>
              <a:rPr lang="cs-CZ" sz="1400" dirty="0" smtClean="0">
                <a:effectLst/>
                <a:hlinkClick r:id="rId2"/>
              </a:rPr>
              <a:t>http://cs.wikipedia.org/wiki/Atmosf%C3%A9ra</a:t>
            </a:r>
            <a:endParaRPr lang="cs-CZ" sz="1400" dirty="0" smtClean="0">
              <a:effectLst/>
            </a:endParaRPr>
          </a:p>
          <a:p>
            <a:r>
              <a:rPr lang="cs-CZ" sz="1400" dirty="0" smtClean="0">
                <a:effectLst/>
              </a:rPr>
              <a:t>Planety. </a:t>
            </a:r>
            <a:r>
              <a:rPr lang="cs-CZ" sz="1400" i="1" dirty="0" smtClean="0">
                <a:effectLst/>
              </a:rPr>
              <a:t>Http://planety.astro.cz/zeme/1943-atmosfera-zeme</a:t>
            </a:r>
            <a:r>
              <a:rPr lang="cs-CZ" sz="1400" dirty="0" smtClean="0">
                <a:effectLst/>
              </a:rPr>
              <a:t> [online]. 2012 [cit. 2012-05-18]. Dostupné z: http://planety.astro.cz/zeme/1943-atmosfera-zeme </a:t>
            </a:r>
          </a:p>
          <a:p>
            <a:r>
              <a:rPr lang="cs-CZ" sz="1400" dirty="0" smtClean="0">
                <a:effectLst/>
              </a:rPr>
              <a:t> Atmosféra Země. </a:t>
            </a:r>
            <a:r>
              <a:rPr lang="cs-CZ" sz="1400" i="1" dirty="0" smtClean="0">
                <a:effectLst/>
              </a:rPr>
              <a:t>Http://cs.wikipedia.org/wiki/Atmosf%C3%A9ra_Zem%C4%9B</a:t>
            </a:r>
            <a:r>
              <a:rPr lang="cs-CZ" sz="1400" dirty="0" smtClean="0">
                <a:effectLst/>
              </a:rPr>
              <a:t> [online]. 2009, 14.05.2012 [cit. 2012-05-18]. Dostupné z: </a:t>
            </a:r>
            <a:r>
              <a:rPr lang="cs-CZ" sz="1400" dirty="0" smtClean="0">
                <a:effectLst/>
                <a:hlinkClick r:id="rId3"/>
              </a:rPr>
              <a:t>http://cs.wikipedia.org/wiki/Atmosf%C3%A9ra_Zem%C4%9B</a:t>
            </a:r>
            <a:endParaRPr lang="cs-CZ" sz="1400" dirty="0" smtClean="0">
              <a:effectLst/>
            </a:endParaRPr>
          </a:p>
          <a:p>
            <a:r>
              <a:rPr lang="cs-CZ" sz="1400" dirty="0" err="1"/>
              <a:t>Atmospheric</a:t>
            </a:r>
            <a:r>
              <a:rPr lang="cs-CZ" sz="1400" dirty="0"/>
              <a:t> </a:t>
            </a:r>
            <a:r>
              <a:rPr lang="cs-CZ" sz="1400" dirty="0" err="1"/>
              <a:t>Layers</a:t>
            </a:r>
            <a:r>
              <a:rPr lang="cs-CZ" sz="1400" dirty="0"/>
              <a:t>. </a:t>
            </a:r>
            <a:r>
              <a:rPr lang="cs-CZ" sz="1400" i="1" dirty="0"/>
              <a:t>Http://upload.wikimedia.org/wikipedia/en/5/55/AtmosphericLayers.jpg</a:t>
            </a:r>
            <a:r>
              <a:rPr lang="cs-CZ" sz="1400" dirty="0"/>
              <a:t> [online]. 2012 [cit. 2012-05-20]. Dostupné z: http://upload.wikimedia.org/wikipedia/en/5/55/AtmosphericLayers.jpg </a:t>
            </a:r>
          </a:p>
          <a:p>
            <a:r>
              <a:rPr lang="cs-CZ" sz="1400" dirty="0" err="1" smtClean="0"/>
              <a:t>Atmospheric</a:t>
            </a:r>
            <a:r>
              <a:rPr lang="cs-CZ" sz="1400" dirty="0" smtClean="0"/>
              <a:t> </a:t>
            </a:r>
            <a:r>
              <a:rPr lang="cs-CZ" sz="1400" dirty="0" err="1"/>
              <a:t>Layers</a:t>
            </a:r>
            <a:r>
              <a:rPr lang="cs-CZ" sz="1400" dirty="0"/>
              <a:t>. </a:t>
            </a:r>
            <a:r>
              <a:rPr lang="cs-CZ" sz="1400" i="1" dirty="0"/>
              <a:t>Http://geogrify.net/GEO1/Images/FOPG/0314.jpg</a:t>
            </a:r>
            <a:r>
              <a:rPr lang="cs-CZ" sz="1400" dirty="0"/>
              <a:t> [online]. 2011 [cit. 2012-05-20]. Dostupné z: http://geogrify.net/GEO1/Images/FOPG/0314.jpg </a:t>
            </a:r>
          </a:p>
          <a:p>
            <a:r>
              <a:rPr lang="cs-CZ" sz="1400" dirty="0" smtClean="0">
                <a:effectLst/>
              </a:rPr>
              <a:t> </a:t>
            </a:r>
            <a:r>
              <a:rPr lang="cs-CZ" sz="1400" dirty="0" err="1"/>
              <a:t>Termosphere</a:t>
            </a:r>
            <a:r>
              <a:rPr lang="cs-CZ" sz="1400" dirty="0"/>
              <a:t>. </a:t>
            </a:r>
            <a:r>
              <a:rPr lang="cs-CZ" sz="1400" i="1" dirty="0"/>
              <a:t>Http://i.i.com.com/cnwk.1d/i/tim//2010/07/15/thermosphere.jpg</a:t>
            </a:r>
            <a:r>
              <a:rPr lang="cs-CZ" sz="1400" dirty="0"/>
              <a:t> [online]. 2010 [cit. 2012-05-20]. Dostupné z: http://i.i.com.com/cnwk.1d/i/tim//2010/07/15/thermosphere.jpg </a:t>
            </a:r>
          </a:p>
          <a:p>
            <a:endParaRPr lang="cs-CZ" sz="1400" dirty="0" smtClean="0">
              <a:effectLst/>
            </a:endParaRPr>
          </a:p>
          <a:p>
            <a:endParaRPr lang="cs-CZ" sz="1400" dirty="0" smtClean="0">
              <a:effectLst/>
            </a:endParaRPr>
          </a:p>
          <a:p>
            <a:endParaRPr lang="cs-CZ" sz="14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69017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98</TotalTime>
  <Words>555</Words>
  <Application>Microsoft Office PowerPoint</Application>
  <PresentationFormat>Předvádění na obrazovce (4:3)</PresentationFormat>
  <Paragraphs>71</Paragraphs>
  <Slides>12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systému Office</vt:lpstr>
      <vt:lpstr>Prezentace aplikace PowerPoint</vt:lpstr>
      <vt:lpstr>Prezentace aplikace PowerPoint</vt:lpstr>
      <vt:lpstr>Atmosféra – plynný obal Země</vt:lpstr>
      <vt:lpstr>Složení atmosféry Země</vt:lpstr>
      <vt:lpstr>Podíl plynů v atmosféře Země</vt:lpstr>
      <vt:lpstr>Prezentace aplikace PowerPoint</vt:lpstr>
      <vt:lpstr> Atmosféru dle závislosti teploty vzduchu na výšce rozdělujeme na troposféru, stratosféru, mezosféru, termosféru a exosféru, která již tvoří přechod do meziplanetárního prostoru. Vrchní hranice exosféry je asi ve výšce 1000 kilometrů nad povrchem Země.  </vt:lpstr>
      <vt:lpstr>Teplota a tlak v jednotlivých vrstvách atmosféry</vt:lpstr>
      <vt:lpstr>Prezentace aplikace PowerPoint</vt:lpstr>
      <vt:lpstr>Druhy záření dopadajícího na zemský povrch</vt:lpstr>
      <vt:lpstr>Test</vt:lpstr>
      <vt:lpstr>Prezentace aplikace PowerPoint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Milan Simon</dc:creator>
  <cp:lastModifiedBy>Milan Simon</cp:lastModifiedBy>
  <cp:revision>37</cp:revision>
  <dcterms:created xsi:type="dcterms:W3CDTF">2012-05-18T16:20:53Z</dcterms:created>
  <dcterms:modified xsi:type="dcterms:W3CDTF">2012-06-20T15:45:43Z</dcterms:modified>
</cp:coreProperties>
</file>