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sldIdLst>
    <p:sldId id="265" r:id="rId2"/>
    <p:sldId id="256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7" r:id="rId34"/>
    <p:sldId id="298" r:id="rId35"/>
    <p:sldId id="296" r:id="rId36"/>
    <p:sldId id="301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3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1.xml"/><Relationship Id="rId18" Type="http://schemas.openxmlformats.org/officeDocument/2006/relationships/slide" Target="slide33.xml"/><Relationship Id="rId26" Type="http://schemas.openxmlformats.org/officeDocument/2006/relationships/slide" Target="slide30.xml"/><Relationship Id="rId3" Type="http://schemas.openxmlformats.org/officeDocument/2006/relationships/slide" Target="slide7.xml"/><Relationship Id="rId21" Type="http://schemas.openxmlformats.org/officeDocument/2006/relationships/slide" Target="slide21.xml"/><Relationship Id="rId7" Type="http://schemas.openxmlformats.org/officeDocument/2006/relationships/slide" Target="slide16.xml"/><Relationship Id="rId12" Type="http://schemas.openxmlformats.org/officeDocument/2006/relationships/slide" Target="slide13.xml"/><Relationship Id="rId17" Type="http://schemas.openxmlformats.org/officeDocument/2006/relationships/slide" Target="slide17.xml"/><Relationship Id="rId25" Type="http://schemas.openxmlformats.org/officeDocument/2006/relationships/slide" Target="slide32.xml"/><Relationship Id="rId33" Type="http://schemas.openxmlformats.org/officeDocument/2006/relationships/slide" Target="slide34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5.xml"/><Relationship Id="rId29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8.xml"/><Relationship Id="rId32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9.xml"/><Relationship Id="rId23" Type="http://schemas.openxmlformats.org/officeDocument/2006/relationships/slide" Target="slide24.xml"/><Relationship Id="rId28" Type="http://schemas.openxmlformats.org/officeDocument/2006/relationships/slide" Target="slide26.xml"/><Relationship Id="rId10" Type="http://schemas.openxmlformats.org/officeDocument/2006/relationships/slide" Target="slide15.xml"/><Relationship Id="rId19" Type="http://schemas.openxmlformats.org/officeDocument/2006/relationships/slide" Target="slide29.xml"/><Relationship Id="rId31" Type="http://schemas.openxmlformats.org/officeDocument/2006/relationships/slide" Target="slide35.xml"/><Relationship Id="rId4" Type="http://schemas.openxmlformats.org/officeDocument/2006/relationships/slide" Target="slide6.xml"/><Relationship Id="rId9" Type="http://schemas.openxmlformats.org/officeDocument/2006/relationships/slide" Target="slide8.xml"/><Relationship Id="rId14" Type="http://schemas.openxmlformats.org/officeDocument/2006/relationships/slide" Target="slide10.xml"/><Relationship Id="rId22" Type="http://schemas.openxmlformats.org/officeDocument/2006/relationships/slide" Target="slide20.xml"/><Relationship Id="rId27" Type="http://schemas.openxmlformats.org/officeDocument/2006/relationships/slide" Target="slide27.xml"/><Relationship Id="rId30" Type="http://schemas.openxmlformats.org/officeDocument/2006/relationships/slide" Target="slide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17068" y="1484784"/>
            <a:ext cx="2564548" cy="224676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000" b="1" cap="none" spc="0" dirty="0" smtClean="0">
                <a:ln w="11430"/>
                <a:solidFill>
                  <a:srgbClr val="FF0066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Riskuj</a:t>
            </a:r>
          </a:p>
          <a:p>
            <a:pPr algn="ctr"/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8900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051720" y="5661248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38164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1E2051"/>
                </a:solidFill>
                <a:latin typeface="Calibri" pitchFamily="34" charset="0"/>
              </a:rPr>
              <a:t>VY_22_INOVACE_AJK.18</a:t>
            </a:r>
            <a:endParaRPr lang="cs-CZ" sz="2400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413338"/>
            <a:ext cx="7416824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březen 2012</a:t>
            </a:r>
          </a:p>
          <a:p>
            <a:pPr lvl="0"/>
            <a:r>
              <a:rPr lang="cs-CZ" sz="2400" dirty="0" smtClean="0"/>
              <a:t>Ročník: I.stupeň (4. – 5.ročník) </a:t>
            </a:r>
          </a:p>
          <a:p>
            <a:pPr lvl="0"/>
            <a:r>
              <a:rPr lang="cs-CZ" sz="2400" dirty="0" smtClean="0"/>
              <a:t>Vzdělávací oblast</a:t>
            </a:r>
            <a:r>
              <a:rPr lang="cs-CZ" sz="2400" dirty="0" smtClean="0"/>
              <a:t>: Jazyk a jazyková komunikace</a:t>
            </a:r>
          </a:p>
          <a:p>
            <a:pPr lvl="0"/>
            <a:r>
              <a:rPr lang="cs-CZ" sz="2400" dirty="0" smtClean="0"/>
              <a:t>Vzdělávací obor:</a:t>
            </a:r>
            <a:r>
              <a:rPr lang="cs-CZ" sz="2400" dirty="0" smtClean="0"/>
              <a:t> </a:t>
            </a:r>
            <a:r>
              <a:rPr lang="cs-CZ" sz="2400" dirty="0" smtClean="0"/>
              <a:t>Anglický jazyk</a:t>
            </a:r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Riskuj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2915816" y="44288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7380312" y="431526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4" action="ppaction://hlinksldjump"/>
          </p:cNvPr>
          <p:cNvSpPr/>
          <p:nvPr/>
        </p:nvSpPr>
        <p:spPr>
          <a:xfrm>
            <a:off x="5868144" y="442886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5" action="ppaction://hlinksldjump"/>
          </p:cNvPr>
          <p:cNvSpPr/>
          <p:nvPr/>
        </p:nvSpPr>
        <p:spPr>
          <a:xfrm>
            <a:off x="4390888" y="44288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6" action="ppaction://hlinksldjump"/>
          </p:cNvPr>
          <p:cNvSpPr/>
          <p:nvPr/>
        </p:nvSpPr>
        <p:spPr>
          <a:xfrm>
            <a:off x="4429323" y="1153551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7" action="ppaction://hlinksldjump"/>
          </p:cNvPr>
          <p:cNvSpPr/>
          <p:nvPr/>
        </p:nvSpPr>
        <p:spPr>
          <a:xfrm>
            <a:off x="2915816" y="270892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8" action="ppaction://hlinksldjump"/>
          </p:cNvPr>
          <p:cNvSpPr/>
          <p:nvPr/>
        </p:nvSpPr>
        <p:spPr>
          <a:xfrm>
            <a:off x="2915816" y="1916832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9" action="ppaction://hlinksldjump"/>
          </p:cNvPr>
          <p:cNvSpPr/>
          <p:nvPr/>
        </p:nvSpPr>
        <p:spPr>
          <a:xfrm>
            <a:off x="2915816" y="1153551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0" action="ppaction://hlinksldjump"/>
          </p:cNvPr>
          <p:cNvSpPr/>
          <p:nvPr/>
        </p:nvSpPr>
        <p:spPr>
          <a:xfrm>
            <a:off x="7380312" y="1918351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1" action="ppaction://hlinksldjump"/>
          </p:cNvPr>
          <p:cNvSpPr/>
          <p:nvPr/>
        </p:nvSpPr>
        <p:spPr>
          <a:xfrm>
            <a:off x="5884216" y="1916832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2" action="ppaction://hlinksldjump"/>
          </p:cNvPr>
          <p:cNvSpPr/>
          <p:nvPr/>
        </p:nvSpPr>
        <p:spPr>
          <a:xfrm>
            <a:off x="4416691" y="1916832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3" action="ppaction://hlinksldjump"/>
          </p:cNvPr>
          <p:cNvSpPr/>
          <p:nvPr/>
        </p:nvSpPr>
        <p:spPr>
          <a:xfrm>
            <a:off x="7380559" y="118811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4" action="ppaction://hlinksldjump"/>
          </p:cNvPr>
          <p:cNvSpPr/>
          <p:nvPr/>
        </p:nvSpPr>
        <p:spPr>
          <a:xfrm>
            <a:off x="5880013" y="118811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5" action="ppaction://hlinksldjump"/>
          </p:cNvPr>
          <p:cNvSpPr/>
          <p:nvPr/>
        </p:nvSpPr>
        <p:spPr>
          <a:xfrm>
            <a:off x="7380559" y="270892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6" action="ppaction://hlinksldjump"/>
          </p:cNvPr>
          <p:cNvSpPr/>
          <p:nvPr/>
        </p:nvSpPr>
        <p:spPr>
          <a:xfrm>
            <a:off x="5884216" y="270892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7" action="ppaction://hlinksldjump"/>
          </p:cNvPr>
          <p:cNvSpPr/>
          <p:nvPr/>
        </p:nvSpPr>
        <p:spPr>
          <a:xfrm>
            <a:off x="4416930" y="273611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>
            <a:hlinkClick r:id="rId18" action="ppaction://hlinksldjump"/>
          </p:cNvPr>
          <p:cNvSpPr/>
          <p:nvPr/>
        </p:nvSpPr>
        <p:spPr>
          <a:xfrm>
            <a:off x="4429323" y="5799940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>
            <a:hlinkClick r:id="rId19" action="ppaction://hlinksldjump"/>
          </p:cNvPr>
          <p:cNvSpPr/>
          <p:nvPr/>
        </p:nvSpPr>
        <p:spPr>
          <a:xfrm>
            <a:off x="4468453" y="501317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>
            <a:hlinkClick r:id="rId20" action="ppaction://hlinksldjump"/>
          </p:cNvPr>
          <p:cNvSpPr/>
          <p:nvPr/>
        </p:nvSpPr>
        <p:spPr>
          <a:xfrm>
            <a:off x="4429323" y="4283479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>
            <a:hlinkClick r:id="rId21" action="ppaction://hlinksldjump"/>
          </p:cNvPr>
          <p:cNvSpPr/>
          <p:nvPr/>
        </p:nvSpPr>
        <p:spPr>
          <a:xfrm>
            <a:off x="4430213" y="350100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22" action="ppaction://hlinksldjump"/>
          </p:cNvPr>
          <p:cNvSpPr/>
          <p:nvPr/>
        </p:nvSpPr>
        <p:spPr>
          <a:xfrm>
            <a:off x="2915816" y="3501008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>
            <a:hlinkClick r:id="rId23" action="ppaction://hlinksldjump"/>
          </p:cNvPr>
          <p:cNvSpPr/>
          <p:nvPr/>
        </p:nvSpPr>
        <p:spPr>
          <a:xfrm>
            <a:off x="2915816" y="429309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>
            <a:hlinkClick r:id="rId24" action="ppaction://hlinksldjump"/>
          </p:cNvPr>
          <p:cNvSpPr/>
          <p:nvPr/>
        </p:nvSpPr>
        <p:spPr>
          <a:xfrm>
            <a:off x="2940931" y="501317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>
            <a:hlinkClick r:id="rId25" action="ppaction://hlinksldjump"/>
          </p:cNvPr>
          <p:cNvSpPr/>
          <p:nvPr/>
        </p:nvSpPr>
        <p:spPr>
          <a:xfrm>
            <a:off x="2915218" y="579994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>
            <a:hlinkClick r:id="rId26" action="ppaction://hlinksldjump"/>
          </p:cNvPr>
          <p:cNvSpPr/>
          <p:nvPr/>
        </p:nvSpPr>
        <p:spPr>
          <a:xfrm>
            <a:off x="5911305" y="499775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>
            <a:hlinkClick r:id="rId27" action="ppaction://hlinksldjump"/>
          </p:cNvPr>
          <p:cNvSpPr/>
          <p:nvPr/>
        </p:nvSpPr>
        <p:spPr>
          <a:xfrm>
            <a:off x="7421589" y="4253512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>
            <a:hlinkClick r:id="rId28" action="ppaction://hlinksldjump"/>
          </p:cNvPr>
          <p:cNvSpPr/>
          <p:nvPr/>
        </p:nvSpPr>
        <p:spPr>
          <a:xfrm>
            <a:off x="5899488" y="4260983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9" action="ppaction://hlinksldjump"/>
          </p:cNvPr>
          <p:cNvSpPr/>
          <p:nvPr/>
        </p:nvSpPr>
        <p:spPr>
          <a:xfrm>
            <a:off x="7380312" y="34613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30" action="ppaction://hlinksldjump"/>
          </p:cNvPr>
          <p:cNvSpPr/>
          <p:nvPr/>
        </p:nvSpPr>
        <p:spPr>
          <a:xfrm>
            <a:off x="5884216" y="34613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>
            <a:hlinkClick r:id="rId31" action="ppaction://hlinksldjump"/>
          </p:cNvPr>
          <p:cNvSpPr/>
          <p:nvPr/>
        </p:nvSpPr>
        <p:spPr>
          <a:xfrm>
            <a:off x="7421589" y="57999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>
            <a:hlinkClick r:id="rId32" action="ppaction://hlinksldjump"/>
          </p:cNvPr>
          <p:cNvSpPr/>
          <p:nvPr/>
        </p:nvSpPr>
        <p:spPr>
          <a:xfrm>
            <a:off x="7421589" y="499775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>
            <a:hlinkClick r:id="rId33" action="ppaction://hlinksldjump"/>
          </p:cNvPr>
          <p:cNvSpPr/>
          <p:nvPr/>
        </p:nvSpPr>
        <p:spPr>
          <a:xfrm>
            <a:off x="5911305" y="57999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19830" y="431526"/>
            <a:ext cx="1882539" cy="62121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Colours</a:t>
            </a:r>
            <a:r>
              <a:rPr lang="cs-CZ" sz="2000" dirty="0" smtClean="0">
                <a:solidFill>
                  <a:schemeClr val="tx1"/>
                </a:solidFill>
              </a:rPr>
              <a:t> - barvy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84785" y="1136538"/>
            <a:ext cx="1882539" cy="679223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Names</a:t>
            </a:r>
            <a:r>
              <a:rPr lang="cs-CZ" sz="2000" dirty="0" smtClean="0">
                <a:solidFill>
                  <a:schemeClr val="tx1"/>
                </a:solidFill>
              </a:rPr>
              <a:t> - jména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584785" y="1845583"/>
            <a:ext cx="1926081" cy="718561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At </a:t>
            </a:r>
            <a:r>
              <a:rPr lang="cs-CZ" sz="2000" dirty="0" err="1" smtClean="0">
                <a:solidFill>
                  <a:schemeClr val="tx1"/>
                </a:solidFill>
              </a:rPr>
              <a:t>school</a:t>
            </a:r>
            <a:r>
              <a:rPr lang="cs-CZ" sz="2000" dirty="0" smtClean="0">
                <a:solidFill>
                  <a:schemeClr val="tx1"/>
                </a:solidFill>
              </a:rPr>
              <a:t> – ve škole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395537" y="2634341"/>
            <a:ext cx="2127574" cy="72522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classroom</a:t>
            </a:r>
            <a:r>
              <a:rPr lang="cs-CZ" dirty="0" smtClean="0">
                <a:solidFill>
                  <a:schemeClr val="tx1"/>
                </a:solidFill>
              </a:rPr>
              <a:t> -ve třídě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11560" y="3429000"/>
            <a:ext cx="1882539" cy="7525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Numbers</a:t>
            </a:r>
            <a:r>
              <a:rPr lang="cs-CZ" sz="2000" dirty="0" smtClean="0">
                <a:solidFill>
                  <a:schemeClr val="tx1"/>
                </a:solidFill>
              </a:rPr>
              <a:t>–čísla 1-10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19830" y="4221088"/>
            <a:ext cx="1882539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Numbers-čísla11-20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12294" y="4941168"/>
            <a:ext cx="1882539" cy="72008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Pets</a:t>
            </a:r>
            <a:r>
              <a:rPr lang="cs-CZ" sz="2000" dirty="0" smtClean="0">
                <a:solidFill>
                  <a:schemeClr val="tx1"/>
                </a:solidFill>
              </a:rPr>
              <a:t> - zvířátka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395537" y="5739093"/>
            <a:ext cx="2096111" cy="69775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Instructions</a:t>
            </a:r>
            <a:r>
              <a:rPr lang="cs-CZ" sz="2000" dirty="0" smtClean="0">
                <a:solidFill>
                  <a:schemeClr val="tx1"/>
                </a:solidFill>
              </a:rPr>
              <a:t> - pokyny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831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59832" y="2492896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</a:t>
            </a:r>
            <a:r>
              <a:rPr lang="cs-CZ" sz="3200" dirty="0" err="1" smtClean="0"/>
              <a:t>red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059832" y="3501008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blue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4509120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green</a:t>
            </a:r>
            <a:endParaRPr lang="cs-CZ" sz="3200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7544" y="332656"/>
            <a:ext cx="1944216" cy="18002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83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107950" y="642938"/>
            <a:ext cx="925195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11475" y="38164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b) </a:t>
            </a:r>
            <a:r>
              <a:rPr lang="cs-CZ" sz="3200" dirty="0" err="1" smtClean="0">
                <a:solidFill>
                  <a:srgbClr val="FFFFFF"/>
                </a:solidFill>
                <a:latin typeface="Arial" charset="0"/>
                <a:cs typeface="Arial" charset="0"/>
              </a:rPr>
              <a:t>it‘s</a:t>
            </a:r>
            <a:r>
              <a:rPr lang="cs-CZ" sz="3200" dirty="0" smtClean="0">
                <a:solidFill>
                  <a:srgbClr val="FFFFFF"/>
                </a:solidFill>
                <a:latin typeface="Arial" charset="0"/>
                <a:cs typeface="Arial" charset="0"/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  <a:latin typeface="Arial" charset="0"/>
                <a:cs typeface="Arial" charset="0"/>
              </a:rPr>
              <a:t>grey</a:t>
            </a:r>
            <a:endParaRPr lang="cs-CZ" sz="3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87824" y="27089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b="1" dirty="0" err="1" smtClean="0"/>
              <a:t>it‘s</a:t>
            </a:r>
            <a:r>
              <a:rPr lang="cs-CZ" sz="3200" b="1" dirty="0" smtClean="0"/>
              <a:t> green</a:t>
            </a:r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48691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b="1" dirty="0" err="1" smtClean="0">
                <a:solidFill>
                  <a:schemeClr val="bg1"/>
                </a:solidFill>
              </a:rPr>
              <a:t>it‘s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orange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67544" y="332656"/>
            <a:ext cx="1944216" cy="18002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28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131840" y="2636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</a:t>
            </a:r>
            <a:r>
              <a:rPr lang="cs-CZ" sz="3200" dirty="0" err="1" smtClean="0"/>
              <a:t>black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03848" y="37890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</a:t>
            </a:r>
            <a:r>
              <a:rPr lang="cs-CZ" sz="3200" dirty="0" err="1" smtClean="0"/>
              <a:t>white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03848" y="48691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</a:t>
            </a:r>
            <a:r>
              <a:rPr lang="cs-CZ" sz="3200" dirty="0" err="1" smtClean="0"/>
              <a:t>red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67544" y="332656"/>
            <a:ext cx="1944216" cy="18002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93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699792" y="227687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blue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</a:t>
            </a:r>
            <a:r>
              <a:rPr lang="cs-CZ" sz="3200" dirty="0" err="1" smtClean="0"/>
              <a:t>orange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627784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violet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67544" y="332656"/>
            <a:ext cx="1944216" cy="180020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00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267744" y="24928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/>
                </a:solidFill>
              </a:rPr>
              <a:t>My </a:t>
            </a:r>
            <a:r>
              <a:rPr lang="cs-CZ" sz="3200" dirty="0" err="1" smtClean="0">
                <a:solidFill>
                  <a:schemeClr val="bg1"/>
                </a:solidFill>
              </a:rPr>
              <a:t>name‘s</a:t>
            </a:r>
            <a:r>
              <a:rPr lang="cs-CZ" sz="3200" dirty="0" smtClean="0">
                <a:solidFill>
                  <a:schemeClr val="bg1"/>
                </a:solidFill>
              </a:rPr>
              <a:t> Tom.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67744" y="35730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Name</a:t>
            </a:r>
            <a:r>
              <a:rPr lang="cs-CZ" sz="3200" dirty="0" smtClean="0"/>
              <a:t> my Tom.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67744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My </a:t>
            </a:r>
            <a:r>
              <a:rPr lang="cs-CZ" sz="3200" dirty="0" err="1" smtClean="0"/>
              <a:t>name</a:t>
            </a:r>
            <a:r>
              <a:rPr lang="cs-CZ" sz="3200" dirty="0" smtClean="0"/>
              <a:t> Tom.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846004"/>
            <a:ext cx="6659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What‘s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your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name</a:t>
            </a:r>
            <a:r>
              <a:rPr lang="cs-CZ" sz="3600" b="1" dirty="0" smtClean="0">
                <a:solidFill>
                  <a:srgbClr val="FF0000"/>
                </a:solidFill>
              </a:rPr>
              <a:t>?  </a:t>
            </a:r>
            <a:r>
              <a:rPr lang="cs-CZ" sz="3600" b="1" dirty="0" smtClean="0"/>
              <a:t>Jak odpovíš?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623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266" y="213081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/>
                </a:solidFill>
              </a:rPr>
              <a:t>Helen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79266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Kat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192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/>
                </a:solidFill>
              </a:rPr>
              <a:t>Jane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661338"/>
            <a:ext cx="766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Who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is</a:t>
            </a:r>
            <a:r>
              <a:rPr lang="cs-CZ" sz="3200" b="1" dirty="0" smtClean="0">
                <a:solidFill>
                  <a:srgbClr val="FF0000"/>
                </a:solidFill>
              </a:rPr>
              <a:t> Superstar?     </a:t>
            </a:r>
            <a:r>
              <a:rPr lang="cs-CZ" sz="3200" b="1" dirty="0" smtClean="0"/>
              <a:t>Kdo je ze </a:t>
            </a:r>
            <a:r>
              <a:rPr lang="cs-CZ" sz="3200" b="1" dirty="0" err="1" smtClean="0"/>
              <a:t>Superstars</a:t>
            </a:r>
            <a:r>
              <a:rPr lang="cs-CZ" sz="3200" b="1" dirty="0" smtClean="0"/>
              <a:t>?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5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03811" y="19878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/>
                </a:solidFill>
              </a:rPr>
              <a:t>Nick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03811" y="319527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Spike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03811" y="432620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Tim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4733" y="629980"/>
            <a:ext cx="85660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Who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is</a:t>
            </a:r>
            <a:r>
              <a:rPr lang="cs-CZ" sz="3200" b="1" dirty="0" smtClean="0">
                <a:solidFill>
                  <a:srgbClr val="FF0000"/>
                </a:solidFill>
              </a:rPr>
              <a:t> not Superstar?   </a:t>
            </a:r>
            <a:r>
              <a:rPr lang="cs-CZ" sz="3200" b="1" dirty="0" smtClean="0"/>
              <a:t>Kdo není ze </a:t>
            </a:r>
            <a:r>
              <a:rPr lang="cs-CZ" sz="3200" b="1" dirty="0" err="1" smtClean="0"/>
              <a:t>Superstars</a:t>
            </a:r>
            <a:r>
              <a:rPr lang="cs-CZ" sz="3200" b="1" dirty="0"/>
              <a:t>?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47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Name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what‘s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your</a:t>
            </a:r>
            <a:r>
              <a:rPr lang="cs-CZ" sz="3200" dirty="0" smtClean="0">
                <a:solidFill>
                  <a:schemeClr val="bg1"/>
                </a:solidFill>
              </a:rPr>
              <a:t>?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name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0744" y="408158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What‘s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name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your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?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75656" y="773996"/>
            <a:ext cx="61622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I‘m</a:t>
            </a:r>
            <a:r>
              <a:rPr lang="cs-CZ" sz="3200" b="1" dirty="0" smtClean="0">
                <a:solidFill>
                  <a:srgbClr val="FF0000"/>
                </a:solidFill>
              </a:rPr>
              <a:t> Helen.    </a:t>
            </a:r>
            <a:r>
              <a:rPr lang="cs-CZ" sz="3200" b="1" dirty="0" smtClean="0"/>
              <a:t>Co je správná otázka?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8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51920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‘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851920" y="332040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pencil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pPr algn="ctr"/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51920" y="448095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dirty="0" err="1" smtClean="0">
                <a:solidFill>
                  <a:schemeClr val="bg1"/>
                </a:solidFill>
              </a:rPr>
              <a:t>pen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1026" name="Picture 2" descr="C:\Users\Martina\AppData\Local\Microsoft\Windows\Temporary Internet Files\Content.IE5\JUXHLF2Y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96208"/>
            <a:ext cx="36004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9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02094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pencil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case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802094" y="32223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bag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book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2050" name="Picture 2" descr="C:\Users\Martina\AppData\Local\Microsoft\Windows\Temporary Internet Files\Content.IE5\8GN0SNH5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-24435"/>
            <a:ext cx="3246762" cy="3246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407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58267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rubber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25538" y="30821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ruler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45956" y="44207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pencil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3075" name="Picture 3" descr="C:\Users\Martina\AppData\Local\Microsoft\Windows\Temporary Internet Files\Content.IE5\SEQ1TQF2\MC9002338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6741"/>
            <a:ext cx="2952328" cy="334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1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789768" y="197501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rubber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789768" y="318987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ruler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4276" y="43921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pen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4100" name="Picture 4" descr="C:\Users\Martina\AppData\Local\Microsoft\Windows\Temporary Internet Files\Content.IE5\KI4XWSVM\MC9002321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3259"/>
            <a:ext cx="3071026" cy="228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2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7812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door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48305" y="32352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window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27812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chair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5122" name="Picture 2" descr="C:\Users\Martina\AppData\Local\Microsoft\Windows\Temporary Internet Files\Content.IE5\JUXHLF2Y\MP900414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9990"/>
            <a:ext cx="2143100" cy="321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97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51920" y="215770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desk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7809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2800" dirty="0" err="1" smtClean="0"/>
              <a:t>it‘s</a:t>
            </a:r>
            <a:r>
              <a:rPr lang="cs-CZ" sz="2800" dirty="0" smtClean="0"/>
              <a:t> a </a:t>
            </a:r>
            <a:r>
              <a:rPr lang="cs-CZ" sz="2800" dirty="0" err="1" smtClean="0"/>
              <a:t>chair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2268" y="457629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dirty="0" err="1" smtClean="0">
                <a:solidFill>
                  <a:schemeClr val="bg1"/>
                </a:solidFill>
              </a:rPr>
              <a:t>clock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6146" name="Picture 2" descr="C:\Users\Martina\AppData\Local\Microsoft\Windows\Temporary Internet Files\Content.IE5\8GN0SNH5\MP9004029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88032"/>
            <a:ext cx="3426274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26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52268" y="19878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board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752268" y="322180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chair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755129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clock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7170" name="Picture 2" descr="C:\Users\Martina\AppData\Local\Microsoft\Windows\Temporary Internet Files\Content.IE5\NM0CHSAD\MC90044146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86142"/>
            <a:ext cx="3450059" cy="345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29478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door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3629478" y="321562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table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58078" y="44480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board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pic>
        <p:nvPicPr>
          <p:cNvPr id="8194" name="Picture 2" descr="C:\Users\Martina\AppData\Local\Microsoft\Windows\Temporary Internet Files\Content.IE5\BW4LMQ1Y\MP9003414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90587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0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62419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one</a:t>
            </a:r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62419" y="32545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seven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896284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two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1268760"/>
            <a:ext cx="7264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6499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30086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14096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/>
                </a:solidFill>
              </a:rPr>
              <a:t>four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765312" y="42930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six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1340768"/>
            <a:ext cx="7264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6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23782" y="193995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eight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23782" y="317403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seven</a:t>
            </a:r>
            <a:endParaRPr lang="cs-CZ" sz="32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24276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1268760"/>
            <a:ext cx="12385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10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7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44137" y="198558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seven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33681" y="324077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/>
                </a:solidFill>
              </a:rPr>
              <a:t>nine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6598" y="449382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484784"/>
            <a:ext cx="7264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8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0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663418" y="18064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thirteen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58078" y="306928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fourteen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9823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/>
                </a:solidFill>
              </a:rPr>
              <a:t>fifteen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8834" y="606087"/>
            <a:ext cx="27838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5 + 10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000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08555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eleven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8555" y="295177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twelve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4276" y="42210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sixteen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34786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672164"/>
            <a:ext cx="22717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7 + 4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65368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26715" y="179823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sixteen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26715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seventeen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26715" y="43577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nineteen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92696"/>
            <a:ext cx="22717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9 + 8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375787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thirteen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02094" y="3051763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twelve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3227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twenty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6951" y="644495"/>
            <a:ext cx="32959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10 + 10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9948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207281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a)</a:t>
            </a:r>
            <a:r>
              <a:rPr lang="cs-CZ" sz="2800" dirty="0" smtClean="0"/>
              <a:t> </a:t>
            </a:r>
            <a:r>
              <a:rPr lang="cs-CZ" sz="2800" dirty="0" err="1" smtClean="0"/>
              <a:t>it‘s</a:t>
            </a:r>
            <a:r>
              <a:rPr lang="cs-CZ" sz="2800" dirty="0" smtClean="0"/>
              <a:t> a dog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39440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cat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9873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</a:rPr>
              <a:t>fish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25.</a:t>
            </a:r>
            <a:endParaRPr lang="cs-CZ" dirty="0"/>
          </a:p>
        </p:txBody>
      </p:sp>
      <p:pic>
        <p:nvPicPr>
          <p:cNvPr id="9218" name="Picture 2" descr="C:\Users\Martina\AppData\Local\Microsoft\Windows\Temporary Internet Files\Content.IE5\SEQ1TQF2\MP9004448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05354"/>
            <a:ext cx="3227465" cy="4234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75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4062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rabbit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4062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/>
              <a:t>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</a:t>
            </a:r>
            <a:r>
              <a:rPr lang="cs-CZ" sz="3200" dirty="0" err="1" smtClean="0"/>
              <a:t>bird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02094" y="4191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mouse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76470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26.</a:t>
            </a:r>
            <a:endParaRPr lang="cs-CZ" dirty="0"/>
          </a:p>
        </p:txBody>
      </p:sp>
      <p:pic>
        <p:nvPicPr>
          <p:cNvPr id="10243" name="Picture 3" descr="C:\Users\Martina\AppData\Local\Microsoft\Windows\Temporary Internet Files\Content.IE5\LMMXJSQQ\MP9002276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34768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1144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/>
                </a:solidFill>
              </a:rPr>
              <a:t>it‘s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dirty="0" err="1" smtClean="0">
                <a:solidFill>
                  <a:schemeClr val="bg1"/>
                </a:solidFill>
              </a:rPr>
              <a:t>brown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mouse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58078" y="329047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black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mouse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8037" y="45444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yellow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mouse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27.</a:t>
            </a:r>
            <a:endParaRPr lang="cs-CZ" dirty="0"/>
          </a:p>
        </p:txBody>
      </p:sp>
      <p:pic>
        <p:nvPicPr>
          <p:cNvPr id="11266" name="Picture 2" descr="C:\Users\Martina\AppData\Local\Microsoft\Windows\Temporary Internet Files\Content.IE5\8GN0SNH5\MC9004402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893"/>
            <a:ext cx="4229026" cy="318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2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24895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little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cat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30086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it‘s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a big dog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30086" y="421827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/>
              <a:t>it‘s</a:t>
            </a:r>
            <a:r>
              <a:rPr lang="cs-CZ" sz="3200" dirty="0" smtClean="0"/>
              <a:t> a big </a:t>
            </a:r>
            <a:r>
              <a:rPr lang="cs-CZ" sz="3200" dirty="0" err="1" smtClean="0"/>
              <a:t>cat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28.</a:t>
            </a:r>
            <a:endParaRPr lang="cs-CZ" dirty="0"/>
          </a:p>
        </p:txBody>
      </p:sp>
      <p:pic>
        <p:nvPicPr>
          <p:cNvPr id="12291" name="Picture 3" descr="C:\Users\Martina\AppData\Local\Microsoft\Windows\Temporary Internet Files\Content.IE5\BW4LMQ1Y\MC90044138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42" y="404664"/>
            <a:ext cx="3620598" cy="381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5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46110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Stand</a:t>
            </a:r>
            <a:r>
              <a:rPr lang="cs-CZ" sz="3200" dirty="0" smtClean="0"/>
              <a:t> up!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46110" y="32353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Point to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window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4611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Close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your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8226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29.</a:t>
            </a:r>
            <a:endParaRPr lang="cs-CZ" dirty="0"/>
          </a:p>
        </p:txBody>
      </p:sp>
      <p:pic>
        <p:nvPicPr>
          <p:cNvPr id="8" name="Picture 2" descr="C:\Users\Martina\AppData\Local\Microsoft\Windows\Temporary Internet Files\Content.IE5\8GN0SNH5\MC9003972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84304"/>
            <a:ext cx="2511608" cy="2865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nahoru 8"/>
          <p:cNvSpPr/>
          <p:nvPr/>
        </p:nvSpPr>
        <p:spPr>
          <a:xfrm>
            <a:off x="2083388" y="620688"/>
            <a:ext cx="484632" cy="152311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4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Open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your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912" y="323221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Sit</a:t>
            </a:r>
            <a:r>
              <a:rPr lang="cs-CZ" sz="3200" dirty="0" smtClean="0"/>
              <a:t> </a:t>
            </a:r>
            <a:r>
              <a:rPr lang="cs-CZ" sz="3200" dirty="0" err="1" smtClean="0"/>
              <a:t>down</a:t>
            </a:r>
            <a:r>
              <a:rPr lang="cs-CZ" sz="3200" dirty="0" smtClean="0"/>
              <a:t>!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87032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Point to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pen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30.</a:t>
            </a:r>
            <a:endParaRPr lang="cs-CZ" dirty="0"/>
          </a:p>
        </p:txBody>
      </p:sp>
      <p:pic>
        <p:nvPicPr>
          <p:cNvPr id="14338" name="Picture 2" descr="C:\Users\Martina\AppData\Local\Microsoft\Windows\Temporary Internet Files\Content.IE5\LMMXJSQQ\MC90044190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33425"/>
            <a:ext cx="2114704" cy="249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3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35896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Point to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bag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07296" y="318691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Point to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ruler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88658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Point to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923928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10258" y="8792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31.</a:t>
            </a:r>
            <a:endParaRPr lang="cs-CZ" dirty="0"/>
          </a:p>
        </p:txBody>
      </p:sp>
      <p:pic>
        <p:nvPicPr>
          <p:cNvPr id="15362" name="Picture 2" descr="C:\Users\Martina\AppData\Local\Microsoft\Windows\Temporary Internet Files\Content.IE5\P3BRZT5U\MC9004123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54812"/>
            <a:ext cx="3541064" cy="303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92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30086" y="195501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   a) </a:t>
            </a:r>
            <a:r>
              <a:rPr lang="cs-CZ" sz="3200" dirty="0" smtClean="0"/>
              <a:t>Open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book</a:t>
            </a:r>
            <a:r>
              <a:rPr lang="cs-CZ" sz="3200" dirty="0" smtClean="0"/>
              <a:t>!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08531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Sit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down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84816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Point to a </a:t>
            </a:r>
            <a:r>
              <a:rPr lang="cs-CZ" sz="3200" dirty="0" err="1" smtClean="0">
                <a:solidFill>
                  <a:schemeClr val="bg1">
                    <a:lumMod val="95000"/>
                  </a:schemeClr>
                </a:solidFill>
              </a:rPr>
              <a:t>book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!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19872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98072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32.</a:t>
            </a:r>
            <a:endParaRPr lang="cs-CZ" dirty="0"/>
          </a:p>
        </p:txBody>
      </p:sp>
      <p:pic>
        <p:nvPicPr>
          <p:cNvPr id="13315" name="Picture 3" descr="C:\Users\Martina\AppData\Local\Microsoft\Windows\Temporary Internet Files\Content.IE5\NM0CHSAD\MP9004096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5763"/>
            <a:ext cx="4031096" cy="2683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1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endParaRPr lang="cs-CZ" dirty="0" smtClean="0"/>
          </a:p>
          <a:p>
            <a:pPr marL="0" indent="0"/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Soutěž RISKUJ slouží k opakování slovní zásoby</a:t>
            </a:r>
          </a:p>
          <a:p>
            <a:pPr marL="0" indent="0"/>
            <a:r>
              <a:rPr lang="cs-CZ" sz="2400" dirty="0" smtClean="0">
                <a:solidFill>
                  <a:schemeClr val="tx1"/>
                </a:solidFill>
              </a:rPr>
              <a:t>Cíl: žák si formou soutěže zopakuje slovní zásobu</a:t>
            </a:r>
          </a:p>
          <a:p>
            <a:pPr marL="0" indent="0"/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[cit. 2012-03-08]. Obrázky dostupné pod licencí Microsoft Office 2010 na Office.</a:t>
            </a:r>
            <a:r>
              <a:rPr lang="cs-CZ" sz="2400" dirty="0" err="1" smtClean="0">
                <a:solidFill>
                  <a:schemeClr val="tx1"/>
                </a:solidFill>
              </a:rPr>
              <a:t>com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/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7550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960</TotalTime>
  <Words>711</Words>
  <Application>Microsoft Office PowerPoint</Application>
  <PresentationFormat>Předvádění na obrazovce (4:3)</PresentationFormat>
  <Paragraphs>232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Cesta</vt:lpstr>
      <vt:lpstr>Prezentace aplikace PowerPoint</vt:lpstr>
      <vt:lpstr>Prezentace aplikace PowerPoint</vt:lpstr>
      <vt:lpstr>Prezentace aplikace PowerPoint</vt:lpstr>
      <vt:lpstr>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Martina</cp:lastModifiedBy>
  <cp:revision>129</cp:revision>
  <dcterms:created xsi:type="dcterms:W3CDTF">2011-11-07T20:36:47Z</dcterms:created>
  <dcterms:modified xsi:type="dcterms:W3CDTF">2012-06-21T18:09:34Z</dcterms:modified>
</cp:coreProperties>
</file>