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sldIdLst>
    <p:sldId id="257" r:id="rId2"/>
    <p:sldId id="276" r:id="rId3"/>
    <p:sldId id="258" r:id="rId4"/>
    <p:sldId id="259" r:id="rId5"/>
    <p:sldId id="260" r:id="rId6"/>
    <p:sldId id="265" r:id="rId7"/>
    <p:sldId id="262" r:id="rId8"/>
    <p:sldId id="263" r:id="rId9"/>
    <p:sldId id="267" r:id="rId10"/>
    <p:sldId id="268" r:id="rId11"/>
    <p:sldId id="270" r:id="rId12"/>
    <p:sldId id="271" r:id="rId13"/>
    <p:sldId id="272" r:id="rId14"/>
    <p:sldId id="273" r:id="rId15"/>
    <p:sldId id="274" r:id="rId16"/>
    <p:sldId id="275" r:id="rId17"/>
    <p:sldId id="269" r:id="rId18"/>
    <p:sldId id="264" r:id="rId19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9933"/>
    <a:srgbClr val="00CC00"/>
    <a:srgbClr val="0033CC"/>
    <a:srgbClr val="00CC66"/>
  </p:clrMru>
</p:presentationPr>
</file>

<file path=ppt/tableStyles.xml><?xml version="1.0" encoding="utf-8"?>
<a:tblStyleLst xmlns:a="http://schemas.openxmlformats.org/drawingml/2006/main" def="{5C22544A-7EE6-4342-B048-85BDC9FD1C3A}">
  <a:tblStyle styleId="{69C7853C-536D-4A76-A0AE-DD22124D55A5}" styleName="Styl s motivem 1 – zvýraznění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08FB837D-C827-4EFA-A057-4D05807E0F7C}" styleName="Styl s motivem 1 – zvýraznění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576" autoAdjust="0"/>
  </p:normalViewPr>
  <p:slideViewPr>
    <p:cSldViewPr>
      <p:cViewPr varScale="1">
        <p:scale>
          <a:sx n="72" d="100"/>
          <a:sy n="72" d="100"/>
        </p:scale>
        <p:origin x="-46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#1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#1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NÁZEV:VY_32_INOVACE_3.2.7.3. S 16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Základní škola Strančice, okres Praha - východ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 PhDr. Milan Simon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 Biosféra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</a:t>
          </a:r>
          <a:endParaRPr lang="cs-CZ" sz="2000" dirty="0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 custLinFactNeighborX="343" custLinFactNeighborY="-1569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 custLinFactNeighborX="343" custLinFactNeighborY="-3983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 custLinFactNeighborX="343" custLinFactNeighborY="-3236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0E322636-CF9B-473A-AE92-98AACB005311}" type="presOf" srcId="{D8197B8C-B260-4A16-BDF4-0947B075E274}" destId="{5A5FFA88-C948-4069-8E93-59FA12366E83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7D067AA3-35E9-44AE-8691-B7FECE72AD30}" type="presOf" srcId="{757F3AB3-0718-4624-B441-E567A8F0AB56}" destId="{333A1088-737F-45CB-B68E-254E46348037}" srcOrd="0" destOrd="0" presId="urn:microsoft.com/office/officeart/2005/8/layout/target3"/>
    <dgm:cxn modelId="{93ECB6EE-769C-43AB-AC60-1CD3C4162B78}" type="presOf" srcId="{B651F6E3-6281-48DB-9319-2AEAFDAE7572}" destId="{6BB5E863-4638-4E1D-BFDE-399D028AC4ED}" srcOrd="1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3ED04D00-BD79-4B11-971A-AA947DD32ABF}" type="presOf" srcId="{D8197B8C-B260-4A16-BDF4-0947B075E274}" destId="{25B08C86-7E15-44DC-BE7F-FFB55DD49D12}" srcOrd="0" destOrd="0" presId="urn:microsoft.com/office/officeart/2005/8/layout/target3"/>
    <dgm:cxn modelId="{7599621A-B8A9-4272-94EB-93F2989CF1DE}" type="presOf" srcId="{D1D4F407-5343-4D3F-B5B9-D407B03CAEB4}" destId="{AED2198E-93D5-4001-81B4-73124B309672}" srcOrd="1" destOrd="0" presId="urn:microsoft.com/office/officeart/2005/8/layout/target3"/>
    <dgm:cxn modelId="{C4B93454-D4CC-475A-862F-58D673C1C15E}" type="presOf" srcId="{D1D4F407-5343-4D3F-B5B9-D407B03CAEB4}" destId="{D005CE8C-CC26-4C3E-AC11-E15060ECD759}" srcOrd="0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278E9BD4-49DA-4DC6-AF02-5DE1880428D5}" type="presOf" srcId="{D1B46980-6531-4606-95E6-44980827E919}" destId="{2BE915AB-18AA-4053-B92C-3BFC9ED204BB}" srcOrd="1" destOrd="0" presId="urn:microsoft.com/office/officeart/2005/8/layout/target3"/>
    <dgm:cxn modelId="{DAE9E2D0-7125-4F96-92C2-01A720AA8B80}" type="presOf" srcId="{4C35D32F-0EAB-4CD7-82EE-45574DC2A586}" destId="{8BEBB6EC-1DAA-4CAC-8A25-BC0FCBD5DBD5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3889950C-229F-44EF-B802-363B486DB798}" type="presOf" srcId="{D1B46980-6531-4606-95E6-44980827E919}" destId="{6140AFEC-043D-4C43-A2F9-D0F5331DF3A3}" srcOrd="0" destOrd="0" presId="urn:microsoft.com/office/officeart/2005/8/layout/target3"/>
    <dgm:cxn modelId="{7FBFE230-D2C2-44CC-90B2-EB7567C9C484}" type="presOf" srcId="{4C35D32F-0EAB-4CD7-82EE-45574DC2A586}" destId="{890E4F0B-2866-4A3F-A3C7-2A14B1797930}" srcOrd="1" destOrd="0" presId="urn:microsoft.com/office/officeart/2005/8/layout/target3"/>
    <dgm:cxn modelId="{5D8A7FF5-1DCA-43C3-A1F6-CB0EB01BD271}" type="presOf" srcId="{B651F6E3-6281-48DB-9319-2AEAFDAE7572}" destId="{619D679B-A015-4ECF-8348-D1034C574F40}" srcOrd="0" destOrd="0" presId="urn:microsoft.com/office/officeart/2005/8/layout/target3"/>
    <dgm:cxn modelId="{03919E4F-EE89-477B-9E5E-C7D305347939}" type="presParOf" srcId="{333A1088-737F-45CB-B68E-254E46348037}" destId="{F5ABB229-8D3B-4694-996A-96F23CF14429}" srcOrd="0" destOrd="0" presId="urn:microsoft.com/office/officeart/2005/8/layout/target3"/>
    <dgm:cxn modelId="{9D31102B-A5CF-4043-AC16-E25538606BB0}" type="presParOf" srcId="{333A1088-737F-45CB-B68E-254E46348037}" destId="{F41139FD-01EE-4571-8B17-4FB00FC51163}" srcOrd="1" destOrd="0" presId="urn:microsoft.com/office/officeart/2005/8/layout/target3"/>
    <dgm:cxn modelId="{DD063A5D-F9BB-4178-9F71-0EF3AEBC7AD5}" type="presParOf" srcId="{333A1088-737F-45CB-B68E-254E46348037}" destId="{D005CE8C-CC26-4C3E-AC11-E15060ECD759}" srcOrd="2" destOrd="0" presId="urn:microsoft.com/office/officeart/2005/8/layout/target3"/>
    <dgm:cxn modelId="{CC051853-7646-4F76-B409-C722BC122BEE}" type="presParOf" srcId="{333A1088-737F-45CB-B68E-254E46348037}" destId="{2C702D82-9B77-49B7-9568-BB8EB47C3372}" srcOrd="3" destOrd="0" presId="urn:microsoft.com/office/officeart/2005/8/layout/target3"/>
    <dgm:cxn modelId="{72D4C799-C4B9-4495-9D4F-0D572166A58B}" type="presParOf" srcId="{333A1088-737F-45CB-B68E-254E46348037}" destId="{A52A0455-90FF-4808-ABD0-F02540D31D5A}" srcOrd="4" destOrd="0" presId="urn:microsoft.com/office/officeart/2005/8/layout/target3"/>
    <dgm:cxn modelId="{12265DF1-A6CC-4916-B3DA-054BE5E3D74E}" type="presParOf" srcId="{333A1088-737F-45CB-B68E-254E46348037}" destId="{6140AFEC-043D-4C43-A2F9-D0F5331DF3A3}" srcOrd="5" destOrd="0" presId="urn:microsoft.com/office/officeart/2005/8/layout/target3"/>
    <dgm:cxn modelId="{2E57A40A-399C-4A4C-AE47-7C1BD3FDAC71}" type="presParOf" srcId="{333A1088-737F-45CB-B68E-254E46348037}" destId="{9358AC05-5D7D-4327-9F80-1AD486AEA664}" srcOrd="6" destOrd="0" presId="urn:microsoft.com/office/officeart/2005/8/layout/target3"/>
    <dgm:cxn modelId="{458D007D-B2FE-45D6-B30D-6E7A4EB5932C}" type="presParOf" srcId="{333A1088-737F-45CB-B68E-254E46348037}" destId="{313FC574-E1CD-4FB4-B054-0B805CE0447D}" srcOrd="7" destOrd="0" presId="urn:microsoft.com/office/officeart/2005/8/layout/target3"/>
    <dgm:cxn modelId="{2FEB69F8-8CEA-4F24-BA62-25F28F0381F8}" type="presParOf" srcId="{333A1088-737F-45CB-B68E-254E46348037}" destId="{619D679B-A015-4ECF-8348-D1034C574F40}" srcOrd="8" destOrd="0" presId="urn:microsoft.com/office/officeart/2005/8/layout/target3"/>
    <dgm:cxn modelId="{7BDD5416-6A4D-4F3C-A48F-68C5F6EAC058}" type="presParOf" srcId="{333A1088-737F-45CB-B68E-254E46348037}" destId="{322283A8-4A27-4CDA-BAE3-F381106A9174}" srcOrd="9" destOrd="0" presId="urn:microsoft.com/office/officeart/2005/8/layout/target3"/>
    <dgm:cxn modelId="{C7B5D813-21B3-411B-BFD6-987DDCE5AEA4}" type="presParOf" srcId="{333A1088-737F-45CB-B68E-254E46348037}" destId="{FFC9F71D-1B4F-4AD9-A4A6-86ADEFC8AF5C}" srcOrd="10" destOrd="0" presId="urn:microsoft.com/office/officeart/2005/8/layout/target3"/>
    <dgm:cxn modelId="{E9C773C6-C3AA-485A-B7F2-5CAAE585484A}" type="presParOf" srcId="{333A1088-737F-45CB-B68E-254E46348037}" destId="{25B08C86-7E15-44DC-BE7F-FFB55DD49D12}" srcOrd="11" destOrd="0" presId="urn:microsoft.com/office/officeart/2005/8/layout/target3"/>
    <dgm:cxn modelId="{2B071B11-F9E7-4928-AAB6-93741668F5D6}" type="presParOf" srcId="{333A1088-737F-45CB-B68E-254E46348037}" destId="{76644BE8-9D7C-4C09-B250-3D10AF48CBB7}" srcOrd="12" destOrd="0" presId="urn:microsoft.com/office/officeart/2005/8/layout/target3"/>
    <dgm:cxn modelId="{60DE70C9-2B78-4227-A964-AB04E882A5EE}" type="presParOf" srcId="{333A1088-737F-45CB-B68E-254E46348037}" destId="{EE85B701-7295-41C0-BA7A-34D3756A2AE6}" srcOrd="13" destOrd="0" presId="urn:microsoft.com/office/officeart/2005/8/layout/target3"/>
    <dgm:cxn modelId="{053CA48F-48CC-4BCE-8FD0-4E82D81EB9C8}" type="presParOf" srcId="{333A1088-737F-45CB-B68E-254E46348037}" destId="{8BEBB6EC-1DAA-4CAC-8A25-BC0FCBD5DBD5}" srcOrd="14" destOrd="0" presId="urn:microsoft.com/office/officeart/2005/8/layout/target3"/>
    <dgm:cxn modelId="{71A0B92B-3109-482D-B1D3-648722B3E27A}" type="presParOf" srcId="{333A1088-737F-45CB-B68E-254E46348037}" destId="{AED2198E-93D5-4001-81B4-73124B309672}" srcOrd="15" destOrd="0" presId="urn:microsoft.com/office/officeart/2005/8/layout/target3"/>
    <dgm:cxn modelId="{B7960E37-034D-48EC-901E-32B27EF9B373}" type="presParOf" srcId="{333A1088-737F-45CB-B68E-254E46348037}" destId="{2BE915AB-18AA-4053-B92C-3BFC9ED204BB}" srcOrd="16" destOrd="0" presId="urn:microsoft.com/office/officeart/2005/8/layout/target3"/>
    <dgm:cxn modelId="{17F1C50C-653C-494E-9AAC-3F158735605A}" type="presParOf" srcId="{333A1088-737F-45CB-B68E-254E46348037}" destId="{6BB5E863-4638-4E1D-BFDE-399D028AC4ED}" srcOrd="17" destOrd="0" presId="urn:microsoft.com/office/officeart/2005/8/layout/target3"/>
    <dgm:cxn modelId="{91E992E0-1751-44E3-956B-013E60F0E699}" type="presParOf" srcId="{333A1088-737F-45CB-B68E-254E46348037}" destId="{5A5FFA88-C948-4069-8E93-59FA12366E83}" srcOrd="18" destOrd="0" presId="urn:microsoft.com/office/officeart/2005/8/layout/target3"/>
    <dgm:cxn modelId="{0E8F6292-D08C-4253-A26F-EF470D62E160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91342143-BD30-4146-8ADF-0A49B846E03B}" type="datetimeFigureOut">
              <a:rPr lang="cs-CZ"/>
              <a:pPr>
                <a:defRPr/>
              </a:pPr>
              <a:t>25.6.2012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noProof="0" smtClean="0"/>
              <a:t>Kliknutím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  <a:endParaRPr lang="cs-CZ" noProof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443DC6DC-A874-4413-B68A-F4D637BD8C9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Zástupný symbol pro obrázek snímku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362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smtClean="0"/>
          </a:p>
        </p:txBody>
      </p:sp>
      <p:sp>
        <p:nvSpPr>
          <p:cNvPr id="15363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B90ACF87-F699-4F75-BB11-26598DB72717}" type="slidenum">
              <a:rPr lang="cs-CZ">
                <a:solidFill>
                  <a:srgbClr val="000000"/>
                </a:solidFill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</a:t>
            </a:fld>
            <a:endParaRPr lang="cs-CZ">
              <a:solidFill>
                <a:srgbClr val="000000"/>
              </a:solidFill>
              <a:cs typeface="Arial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A4FD04-7AC3-42E5-8A1A-C7B7BAC655FC}" type="datetimeFigureOut">
              <a:rPr lang="cs-CZ"/>
              <a:pPr>
                <a:defRPr/>
              </a:pPr>
              <a:t>25.6.2012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0F56A1-2D39-4746-87BA-1BDAC789939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345FA4-614D-409D-986D-0BB6F7202C94}" type="datetimeFigureOut">
              <a:rPr lang="cs-CZ"/>
              <a:pPr>
                <a:defRPr/>
              </a:pPr>
              <a:t>25.6.2012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474293-3FAE-4C1A-9658-350A7720B38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F6EC62-50DD-4588-B7C7-232C7645F9F0}" type="datetimeFigureOut">
              <a:rPr lang="cs-CZ"/>
              <a:pPr>
                <a:defRPr/>
              </a:pPr>
              <a:t>25.6.2012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D5F65D-A2AA-4EF3-A453-3D192FE9860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040D5F-E3A2-49B8-8784-15F85F387717}" type="datetimeFigureOut">
              <a:rPr lang="cs-CZ"/>
              <a:pPr>
                <a:defRPr/>
              </a:pPr>
              <a:t>25.6.2012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2252A4-80CD-4762-BED9-737DB094E27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81941B-8281-4CEE-8757-F8C418357069}" type="datetimeFigureOut">
              <a:rPr lang="cs-CZ"/>
              <a:pPr>
                <a:defRPr/>
              </a:pPr>
              <a:t>25.6.2012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16075C-1158-410C-AA5E-D7FEBC66044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CF8517-5CE8-44DC-BC76-38142CD2B32F}" type="datetimeFigureOut">
              <a:rPr lang="cs-CZ"/>
              <a:pPr>
                <a:defRPr/>
              </a:pPr>
              <a:t>25.6.2012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6F35E6-BD79-4874-BDBE-4D674C81977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72B894-3B56-476D-9384-1D719F9832BC}" type="datetimeFigureOut">
              <a:rPr lang="cs-CZ"/>
              <a:pPr>
                <a:defRPr/>
              </a:pPr>
              <a:t>25.6.2012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087456-9F59-4D76-B67E-302311F6404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050FB2-2FD2-4F0E-BE42-09CA03C9D042}" type="datetimeFigureOut">
              <a:rPr lang="cs-CZ"/>
              <a:pPr>
                <a:defRPr/>
              </a:pPr>
              <a:t>25.6.2012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2C0479-0C3D-40D8-A489-F75888EF0C9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74EFEE-75C8-4886-A90F-4CE79B8EF474}" type="datetimeFigureOut">
              <a:rPr lang="cs-CZ"/>
              <a:pPr>
                <a:defRPr/>
              </a:pPr>
              <a:t>25.6.2012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721268-6C97-443C-815C-0BD99BBB683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C6364B-29E8-4D6E-887B-C4232756285F}" type="datetimeFigureOut">
              <a:rPr lang="cs-CZ"/>
              <a:pPr>
                <a:defRPr/>
              </a:pPr>
              <a:t>25.6.2012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0C0D25-B8CC-4290-A9CC-65A2A9874AA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B9ACCA-9C7C-4612-B1C3-FB9E6A8FE0F0}" type="datetimeFigureOut">
              <a:rPr lang="cs-CZ"/>
              <a:pPr>
                <a:defRPr/>
              </a:pPr>
              <a:t>25.6.2012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C67889-F46A-43A3-9170-290B1561C85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71A8B660-2B68-40EB-993B-B5B478B1C5FD}" type="datetimeFigureOut">
              <a:rPr lang="cs-CZ"/>
              <a:pPr>
                <a:defRPr/>
              </a:pPr>
              <a:t>25.6.2012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71DF19C3-4B38-4796-A20F-AD5204A5A3D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hyperlink" Target="http://cs.wikipedia.org/wiki/Litosf%C3%A9ra" TargetMode="External"/><Relationship Id="rId3" Type="http://schemas.openxmlformats.org/officeDocument/2006/relationships/hyperlink" Target="http://cs.wikipedia.org/wiki/%C5%BDivot" TargetMode="External"/><Relationship Id="rId7" Type="http://schemas.openxmlformats.org/officeDocument/2006/relationships/hyperlink" Target="http://cs.wikipedia.org/wiki/Hydrosf%C3%A9ra" TargetMode="External"/><Relationship Id="rId12" Type="http://schemas.openxmlformats.org/officeDocument/2006/relationships/hyperlink" Target="http://cs.wikipedia.org/wiki/1875" TargetMode="External"/><Relationship Id="rId2" Type="http://schemas.openxmlformats.org/officeDocument/2006/relationships/hyperlink" Target="http://cs.wikipedia.org/wiki/Zem%C4%9B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s.wikipedia.org/wiki/Pol%C3%A1rn%C3%AD_oblasti" TargetMode="External"/><Relationship Id="rId11" Type="http://schemas.openxmlformats.org/officeDocument/2006/relationships/hyperlink" Target="http://cs.wikipedia.org/w/index.php?title=Eduard_Suess&amp;action=edit&amp;redlink=1" TargetMode="External"/><Relationship Id="rId5" Type="http://schemas.openxmlformats.org/officeDocument/2006/relationships/hyperlink" Target="http://cs.wikipedia.org/wiki/Tropick%C3%BD_podnebn%C3%BD_p%C3%A1s" TargetMode="External"/><Relationship Id="rId10" Type="http://schemas.openxmlformats.org/officeDocument/2006/relationships/hyperlink" Target="http://cs.wikipedia.org/wiki/Jeskyn%C4%9B" TargetMode="External"/><Relationship Id="rId4" Type="http://schemas.openxmlformats.org/officeDocument/2006/relationships/hyperlink" Target="http://cs.wikipedia.org/wiki/Atmosf%C3%A9ra" TargetMode="External"/><Relationship Id="rId9" Type="http://schemas.openxmlformats.org/officeDocument/2006/relationships/hyperlink" Target="http://cs.wikipedia.org/wiki/P%C5%AFda_(pedologie)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%C5%BDivot" TargetMode="External"/><Relationship Id="rId2" Type="http://schemas.openxmlformats.org/officeDocument/2006/relationships/hyperlink" Target="http://cs.wikipedia.org/wiki/Vznik_%C5%BEivota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s.wikipedia.org/wiki/Rostliny" TargetMode="External"/><Relationship Id="rId5" Type="http://schemas.openxmlformats.org/officeDocument/2006/relationships/hyperlink" Target="http://cs.wikipedia.org/wiki/Autotrofn%C3%AD_organismus" TargetMode="External"/><Relationship Id="rId4" Type="http://schemas.openxmlformats.org/officeDocument/2006/relationships/hyperlink" Target="http://cs.wikipedia.org/wiki/%C5%BDivotn%C3%AD_prost%C5%99ed%C3%AD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Oce%C3%A1n" TargetMode="External"/><Relationship Id="rId2" Type="http://schemas.openxmlformats.org/officeDocument/2006/relationships/hyperlink" Target="http://cs.wikipedia.org/w/index.php?title=Eekosf%C3%A9ra&amp;action=edit&amp;redlink=1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cs.wikipedia.org/w/index.php?title=Technosf%C3%A9ra&amp;action=edit&amp;redlink=1" TargetMode="External"/><Relationship Id="rId4" Type="http://schemas.openxmlformats.org/officeDocument/2006/relationships/hyperlink" Target="http://cs.wikipedia.org/wiki/Noosf%C3%A9ra" TargetMode="Externa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://zs5vajgar.wu.cz/Zemepis6/TDL.JPG" TargetMode="External"/><Relationship Id="rId2" Type="http://schemas.openxmlformats.org/officeDocument/2006/relationships/hyperlink" Target="http://cs.wikipedia.org/wiki/Biosf%C3%A9ra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mab.kav.cas.cz/pdf/deklarace_madrid.pdf" TargetMode="External"/><Relationship Id="rId4" Type="http://schemas.openxmlformats.org/officeDocument/2006/relationships/hyperlink" Target="http://bio-zeme.wz.cz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/>
        </p:nvGraphicFramePr>
        <p:xfrm>
          <a:off x="539552" y="908720"/>
          <a:ext cx="7772400" cy="25922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14338" name="Obrázek 4"/>
          <p:cNvPicPr>
            <a:picLocks noChangeAspect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1979613" y="4743450"/>
            <a:ext cx="5407025" cy="1046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39" name="TextovéPole 2"/>
          <p:cNvSpPr txBox="1">
            <a:spLocks noChangeArrowheads="1"/>
          </p:cNvSpPr>
          <p:nvPr/>
        </p:nvSpPr>
        <p:spPr bwMode="auto">
          <a:xfrm>
            <a:off x="3738563" y="2565400"/>
            <a:ext cx="2405062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solidFill>
                  <a:srgbClr val="000000"/>
                </a:solidFill>
                <a:latin typeface="Calibri" pitchFamily="34" charset="0"/>
              </a:rPr>
              <a:t>CZ.1.07/1.4.00/21.2976</a:t>
            </a:r>
          </a:p>
        </p:txBody>
      </p:sp>
      <p:sp>
        <p:nvSpPr>
          <p:cNvPr id="14340" name="TextovéPole 1"/>
          <p:cNvSpPr txBox="1">
            <a:spLocks noChangeArrowheads="1"/>
          </p:cNvSpPr>
          <p:nvPr/>
        </p:nvSpPr>
        <p:spPr bwMode="auto">
          <a:xfrm>
            <a:off x="2751138" y="1339850"/>
            <a:ext cx="185737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cs-CZ">
              <a:latin typeface="Calibri" pitchFamily="34" charset="0"/>
            </a:endParaRPr>
          </a:p>
        </p:txBody>
      </p:sp>
      <p:sp>
        <p:nvSpPr>
          <p:cNvPr id="14341" name="TextovéPole 5"/>
          <p:cNvSpPr txBox="1">
            <a:spLocks noChangeArrowheads="1"/>
          </p:cNvSpPr>
          <p:nvPr/>
        </p:nvSpPr>
        <p:spPr bwMode="auto">
          <a:xfrm>
            <a:off x="2657475" y="2179638"/>
            <a:ext cx="18415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cs-CZ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8313" y="333375"/>
            <a:ext cx="8229600" cy="704850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endParaRPr lang="cs-CZ" dirty="0"/>
          </a:p>
        </p:txBody>
      </p:sp>
      <p:sp>
        <p:nvSpPr>
          <p:cNvPr id="16386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2620963"/>
          </a:xfrm>
          <a:ln>
            <a:solidFill>
              <a:schemeClr val="tx1"/>
            </a:solidFill>
          </a:ln>
        </p:spPr>
        <p:txBody>
          <a:bodyPr/>
          <a:lstStyle/>
          <a:p>
            <a:pPr marL="0" indent="0">
              <a:buFont typeface="Arial" charset="0"/>
              <a:buNone/>
            </a:pPr>
            <a:endParaRPr lang="cs-CZ" sz="200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Font typeface="Arial" charset="0"/>
              <a:buNone/>
            </a:pPr>
            <a:r>
              <a:rPr lang="cs-CZ" sz="2000" smtClean="0">
                <a:latin typeface="Times New Roman" pitchFamily="18" charset="0"/>
                <a:cs typeface="Times New Roman" pitchFamily="18" charset="0"/>
              </a:rPr>
              <a:t>Cíl prezentace:</a:t>
            </a:r>
          </a:p>
          <a:p>
            <a:pPr marL="0" indent="0">
              <a:buFont typeface="Arial" charset="0"/>
              <a:buNone/>
            </a:pPr>
            <a:r>
              <a:rPr lang="cs-CZ" sz="2000" smtClean="0">
                <a:latin typeface="Times New Roman" pitchFamily="18" charset="0"/>
                <a:cs typeface="Times New Roman" pitchFamily="18" charset="0"/>
              </a:rPr>
              <a:t>Žáci se seznámí s pojmem biosféra, jejími pododdíly, rozmístěním flóry a fauny na Zemi a podmínkami vymírání rostlinných a živočišných druhů na Zemi v posledních staletích.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Nadpis 1"/>
          <p:cNvSpPr>
            <a:spLocks noGrp="1"/>
          </p:cNvSpPr>
          <p:nvPr>
            <p:ph type="title"/>
          </p:nvPr>
        </p:nvSpPr>
        <p:spPr>
          <a:xfrm>
            <a:off x="2627313" y="404813"/>
            <a:ext cx="3816350" cy="503237"/>
          </a:xfrm>
          <a:ln>
            <a:solidFill>
              <a:schemeClr val="tx1"/>
            </a:solidFill>
          </a:ln>
        </p:spPr>
        <p:txBody>
          <a:bodyPr/>
          <a:lstStyle/>
          <a:p>
            <a:r>
              <a:rPr lang="cs-CZ" sz="2400" b="1" smtClean="0">
                <a:latin typeface="Times New Roman" pitchFamily="18" charset="0"/>
                <a:cs typeface="Times New Roman" pitchFamily="18" charset="0"/>
              </a:rPr>
              <a:t>Biosféra – živý obal Země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052513"/>
            <a:ext cx="8229600" cy="3600450"/>
          </a:xfrm>
          <a:ln>
            <a:solidFill>
              <a:schemeClr val="tx1"/>
            </a:solidFill>
          </a:ln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sz="2000" b="1" dirty="0" smtClean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24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Biosféra</a:t>
            </a:r>
            <a:r>
              <a:rPr lang="cs-CZ" sz="24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je část planety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  <a:hlinkClick r:id="rId2" action="ppaction://hlinkfile" tooltip="Země"/>
              </a:rPr>
              <a:t>Země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, kde se (byť i jen sporadicky a nepravidelně) vyskytují nějaké formy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  <a:hlinkClick r:id="rId3" action="ppaction://hlinkfile" tooltip="Život"/>
              </a:rPr>
              <a:t>života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. Zahrnuje část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  <a:hlinkClick r:id="rId4" action="ppaction://hlinkfile" tooltip="Atmosféra"/>
              </a:rPr>
              <a:t>atmosféry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(přibližně do výšky 18 km v oblasti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  <a:hlinkClick r:id="rId5" action="ppaction://hlinkfile" tooltip="Tropický podnebný pás"/>
              </a:rPr>
              <a:t>tropů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a 10 km v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  <a:hlinkClick r:id="rId6" action="ppaction://hlinkfile" tooltip="Polární oblasti"/>
              </a:rPr>
              <a:t>polárních oblastech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), prakticky celou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  <a:hlinkClick r:id="rId7" action="ppaction://hlinkfile" tooltip="Hydrosféra"/>
              </a:rPr>
              <a:t>hydrosféru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a povrch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  <a:hlinkClick r:id="rId8" action="ppaction://hlinkfile" tooltip="Litosféra"/>
              </a:rPr>
              <a:t>litosféry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(do desítek metrů pod povrchem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  <a:hlinkClick r:id="rId9" action="ppaction://hlinkfile" tooltip="Půda (pedologie)"/>
              </a:rPr>
              <a:t>půdy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, v případě výskytu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  <a:hlinkClick r:id="rId10" action="ppaction://hlinkfile" tooltip="Jeskyně"/>
              </a:rPr>
              <a:t>jeskyní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obývaných živými organismy až do hloubky několika kilometrů).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sz="2000" dirty="0" smtClean="0">
              <a:latin typeface="Times New Roman" pitchFamily="18" charset="0"/>
              <a:cs typeface="Times New Roman" pitchFamily="18" charset="0"/>
            </a:endParaRP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Termín biosféra poprvé použil geolog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  <a:hlinkClick r:id="rId11" action="ppaction://hlinkfile" tooltip="Eduard Suess (stránka neexistuje)"/>
              </a:rPr>
              <a:t>Eduard </a:t>
            </a:r>
            <a:r>
              <a:rPr lang="cs-CZ" sz="2000" dirty="0" err="1" smtClean="0">
                <a:latin typeface="Times New Roman" pitchFamily="18" charset="0"/>
                <a:cs typeface="Times New Roman" pitchFamily="18" charset="0"/>
                <a:hlinkClick r:id="rId11" action="ppaction://hlinkfile" tooltip="Eduard Suess (stránka neexistuje)"/>
              </a:rPr>
              <a:t>Suess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v roce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  <a:hlinkClick r:id="rId12" action="ppaction://hlinkfile" tooltip="1875"/>
              </a:rPr>
              <a:t>1875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Nadpis 1"/>
          <p:cNvSpPr>
            <a:spLocks noGrp="1"/>
          </p:cNvSpPr>
          <p:nvPr>
            <p:ph type="title"/>
          </p:nvPr>
        </p:nvSpPr>
        <p:spPr>
          <a:xfrm>
            <a:off x="2051050" y="404813"/>
            <a:ext cx="5184775" cy="576262"/>
          </a:xfrm>
          <a:ln>
            <a:solidFill>
              <a:schemeClr val="tx1"/>
            </a:solidFill>
          </a:ln>
        </p:spPr>
        <p:txBody>
          <a:bodyPr/>
          <a:lstStyle/>
          <a:p>
            <a:r>
              <a:rPr lang="cs-CZ" sz="2400" b="1" smtClean="0">
                <a:latin typeface="Times New Roman" pitchFamily="18" charset="0"/>
                <a:cs typeface="Times New Roman" pitchFamily="18" charset="0"/>
              </a:rPr>
              <a:t>Vznik a rozložení biosféry na Zemi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25538"/>
            <a:ext cx="8229600" cy="4175125"/>
          </a:xfrm>
          <a:ln>
            <a:solidFill>
              <a:schemeClr val="tx1"/>
            </a:solidFill>
          </a:ln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sz="2000" dirty="0" smtClean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Počátek vzniku biosféry je možné počítat od okamžiku </a:t>
            </a:r>
            <a:r>
              <a:rPr lang="cs-CZ" sz="2000" b="1" dirty="0" smtClean="0">
                <a:latin typeface="Times New Roman" pitchFamily="18" charset="0"/>
                <a:cs typeface="Times New Roman" pitchFamily="18" charset="0"/>
                <a:hlinkClick r:id="rId2" action="ppaction://hlinkfile" tooltip="Vznik života"/>
              </a:rPr>
              <a:t>vzniku</a:t>
            </a: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000" b="1" dirty="0" smtClean="0">
                <a:latin typeface="Times New Roman" pitchFamily="18" charset="0"/>
                <a:cs typeface="Times New Roman" pitchFamily="18" charset="0"/>
                <a:hlinkClick r:id="rId3" action="ppaction://hlinkfile" tooltip="Život"/>
              </a:rPr>
              <a:t>života</a:t>
            </a: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na Zemi. Rozsah současné biosféry, která zahrnuje veškeré živé organismy a jejich </a:t>
            </a:r>
            <a:r>
              <a:rPr lang="cs-CZ" sz="2000" b="1" dirty="0" smtClean="0">
                <a:latin typeface="Times New Roman" pitchFamily="18" charset="0"/>
                <a:cs typeface="Times New Roman" pitchFamily="18" charset="0"/>
                <a:hlinkClick r:id="rId4" action="ppaction://hlinkfile" tooltip="Životní prostředí"/>
              </a:rPr>
              <a:t>životní prostředí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, je definován schopností organismů adaptovat se na podmínky v tom, kterém prostředí a úzce tak souvisí se základními vlastnostmi, které definují </a:t>
            </a:r>
            <a:r>
              <a:rPr lang="cs-CZ" sz="2000" b="1" dirty="0" smtClean="0">
                <a:latin typeface="Times New Roman" pitchFamily="18" charset="0"/>
                <a:cs typeface="Times New Roman" pitchFamily="18" charset="0"/>
                <a:hlinkClick r:id="rId3" action="ppaction://hlinkfile" tooltip="Život"/>
              </a:rPr>
              <a:t>život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sz="2000" dirty="0" smtClean="0">
              <a:latin typeface="Times New Roman" pitchFamily="18" charset="0"/>
              <a:cs typeface="Times New Roman" pitchFamily="18" charset="0"/>
            </a:endParaRP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V biosféře </a:t>
            </a:r>
            <a:r>
              <a:rPr lang="cs-CZ" sz="2000" b="1" i="1" dirty="0" smtClean="0">
                <a:latin typeface="Times New Roman" pitchFamily="18" charset="0"/>
                <a:cs typeface="Times New Roman" pitchFamily="18" charset="0"/>
                <a:hlinkClick r:id="rId5" action="ppaction://hlinkfile" tooltip="Autotrofní organismus"/>
              </a:rPr>
              <a:t>autotrofní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(obzvláště fotosyntetické) organismy převažují nad živočichy a ostatními heterotrofními organismy. </a:t>
            </a:r>
            <a:r>
              <a:rPr lang="cs-CZ" sz="20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  <a:hlinkClick r:id="rId6" action="ppaction://hlinkfile" tooltip="Rostliny"/>
              </a:rPr>
              <a:t>Rostliny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zajišťují fotosyntézou energie energetický vstup pro běh celé biosféry. Na živočišnou složku v biosféře připadá jen asi 10% biomasy.</a:t>
            </a: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Nadpis 1"/>
          <p:cNvSpPr>
            <a:spLocks noGrp="1"/>
          </p:cNvSpPr>
          <p:nvPr>
            <p:ph type="title"/>
          </p:nvPr>
        </p:nvSpPr>
        <p:spPr>
          <a:xfrm>
            <a:off x="3059113" y="333375"/>
            <a:ext cx="3097212" cy="431800"/>
          </a:xfrm>
        </p:spPr>
        <p:txBody>
          <a:bodyPr/>
          <a:lstStyle/>
          <a:p>
            <a:r>
              <a:rPr lang="cs-CZ" sz="2400" b="1" smtClean="0">
                <a:latin typeface="Times New Roman" pitchFamily="18" charset="0"/>
                <a:cs typeface="Times New Roman" pitchFamily="18" charset="0"/>
              </a:rPr>
              <a:t>Pododdíly biosféry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981075"/>
            <a:ext cx="8229600" cy="4248150"/>
          </a:xfrm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endParaRPr lang="cs-CZ" sz="2000" smtClean="0">
              <a:hlinkClick r:id="rId2" action="ppaction://hlinkfile" tooltip="Eekosféra (stránka neexistuje)"/>
            </a:endParaRPr>
          </a:p>
          <a:p>
            <a:r>
              <a:rPr lang="cs-CZ" sz="2400" b="1" i="1" smtClean="0">
                <a:solidFill>
                  <a:srgbClr val="00CC66"/>
                </a:solidFill>
                <a:latin typeface="Times New Roman" pitchFamily="18" charset="0"/>
                <a:cs typeface="Times New Roman" pitchFamily="18" charset="0"/>
                <a:hlinkClick r:id="rId2" action="ppaction://hlinkfile" tooltip="Eekosféra (stránka neexistuje)"/>
              </a:rPr>
              <a:t>Ekosféra</a:t>
            </a:r>
            <a:r>
              <a:rPr lang="cs-CZ" sz="2400" b="1" i="1" smtClean="0">
                <a:solidFill>
                  <a:srgbClr val="00CC66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000" smtClean="0"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cs-CZ" sz="2000" b="1" i="1" smtClean="0">
                <a:latin typeface="Times New Roman" pitchFamily="18" charset="0"/>
                <a:cs typeface="Times New Roman" pitchFamily="18" charset="0"/>
              </a:rPr>
              <a:t>část planety Země s pravidelným a zákonitým výskytem života</a:t>
            </a:r>
            <a:r>
              <a:rPr lang="cs-CZ" sz="2000" smtClean="0">
                <a:latin typeface="Times New Roman" pitchFamily="18" charset="0"/>
                <a:cs typeface="Times New Roman" pitchFamily="18" charset="0"/>
              </a:rPr>
              <a:t> (do 5-8 km v atmosféře, v </a:t>
            </a:r>
            <a:r>
              <a:rPr lang="cs-CZ" sz="2000" smtClean="0">
                <a:latin typeface="Times New Roman" pitchFamily="18" charset="0"/>
                <a:cs typeface="Times New Roman" pitchFamily="18" charset="0"/>
                <a:hlinkClick r:id="rId3" action="ppaction://hlinkfile" tooltip="Oceán"/>
              </a:rPr>
              <a:t>oceánech</a:t>
            </a:r>
            <a:r>
              <a:rPr lang="cs-CZ" sz="2000" smtClean="0">
                <a:latin typeface="Times New Roman" pitchFamily="18" charset="0"/>
                <a:cs typeface="Times New Roman" pitchFamily="18" charset="0"/>
              </a:rPr>
              <a:t> a litosféře je její hranice stejná jako u biosféry, případně u litosféry je trochu blíže povrchu).</a:t>
            </a:r>
          </a:p>
          <a:p>
            <a:endParaRPr lang="cs-CZ" sz="2000" b="1" i="1" smtClean="0">
              <a:latin typeface="Times New Roman" pitchFamily="18" charset="0"/>
              <a:cs typeface="Times New Roman" pitchFamily="18" charset="0"/>
              <a:hlinkClick r:id="rId4" action="ppaction://hlinkfile" tooltip="Noosféra"/>
            </a:endParaRPr>
          </a:p>
          <a:p>
            <a:r>
              <a:rPr lang="cs-CZ" sz="2000" b="1" i="1" smtClean="0">
                <a:latin typeface="Times New Roman" pitchFamily="18" charset="0"/>
                <a:cs typeface="Times New Roman" pitchFamily="18" charset="0"/>
                <a:hlinkClick r:id="rId4" action="ppaction://hlinkfile" tooltip="Noosféra"/>
              </a:rPr>
              <a:t>Noosféra</a:t>
            </a:r>
            <a:r>
              <a:rPr lang="cs-CZ" sz="2000" smtClean="0">
                <a:latin typeface="Times New Roman" pitchFamily="18" charset="0"/>
                <a:cs typeface="Times New Roman" pitchFamily="18" charset="0"/>
              </a:rPr>
              <a:t> – povýšena lidským intelektem na vyšší úroveň [Vernadskij] </a:t>
            </a:r>
            <a:r>
              <a:rPr lang="cs-CZ" sz="2000" b="1" i="1" smtClean="0">
                <a:latin typeface="Times New Roman" pitchFamily="18" charset="0"/>
                <a:cs typeface="Times New Roman" pitchFamily="18" charset="0"/>
              </a:rPr>
              <a:t>část</a:t>
            </a:r>
            <a:r>
              <a:rPr lang="cs-CZ" sz="200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000" b="1" i="1" smtClean="0">
                <a:latin typeface="Times New Roman" pitchFamily="18" charset="0"/>
                <a:cs typeface="Times New Roman" pitchFamily="18" charset="0"/>
              </a:rPr>
              <a:t>planety Země obývána lidmi</a:t>
            </a:r>
            <a:r>
              <a:rPr lang="cs-CZ" sz="200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cs-CZ" sz="2000" b="1" i="1" smtClean="0">
              <a:latin typeface="Times New Roman" pitchFamily="18" charset="0"/>
              <a:cs typeface="Times New Roman" pitchFamily="18" charset="0"/>
              <a:hlinkClick r:id="rId5" action="ppaction://hlinkfile" tooltip="Technosféra (stránka neexistuje)"/>
            </a:endParaRPr>
          </a:p>
          <a:p>
            <a:r>
              <a:rPr lang="cs-CZ" sz="2000" b="1" i="1" smtClean="0">
                <a:latin typeface="Times New Roman" pitchFamily="18" charset="0"/>
                <a:cs typeface="Times New Roman" pitchFamily="18" charset="0"/>
                <a:hlinkClick r:id="rId5" action="ppaction://hlinkfile" tooltip="Technosféra (stránka neexistuje)"/>
              </a:rPr>
              <a:t>Technosféra</a:t>
            </a:r>
            <a:r>
              <a:rPr lang="cs-CZ" sz="2000" smtClean="0"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cs-CZ" sz="2000" b="1" i="1" smtClean="0">
                <a:latin typeface="Times New Roman" pitchFamily="18" charset="0"/>
                <a:cs typeface="Times New Roman" pitchFamily="18" charset="0"/>
              </a:rPr>
              <a:t>část povrchu Země uměle vytvořeným člověkem </a:t>
            </a:r>
            <a:r>
              <a:rPr lang="cs-CZ" sz="2000" smtClean="0">
                <a:latin typeface="Times New Roman" pitchFamily="18" charset="0"/>
                <a:cs typeface="Times New Roman" pitchFamily="18" charset="0"/>
              </a:rPr>
              <a:t>- budovy, umělé osvětlení...a pod.</a:t>
            </a:r>
          </a:p>
          <a:p>
            <a:pPr>
              <a:buFont typeface="Arial" charset="0"/>
              <a:buNone/>
            </a:pPr>
            <a:endParaRPr lang="cs-CZ" sz="200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Nadpis 1"/>
          <p:cNvSpPr>
            <a:spLocks noGrp="1"/>
          </p:cNvSpPr>
          <p:nvPr>
            <p:ph type="title"/>
          </p:nvPr>
        </p:nvSpPr>
        <p:spPr>
          <a:xfrm>
            <a:off x="468313" y="476250"/>
            <a:ext cx="8135937" cy="431800"/>
          </a:xfrm>
          <a:ln>
            <a:solidFill>
              <a:schemeClr val="tx1"/>
            </a:solidFill>
          </a:ln>
        </p:spPr>
        <p:txBody>
          <a:bodyPr/>
          <a:lstStyle/>
          <a:p>
            <a:r>
              <a:rPr lang="cs-CZ" sz="2400" b="1" smtClean="0">
                <a:latin typeface="Times New Roman" pitchFamily="18" charset="0"/>
                <a:cs typeface="Times New Roman" pitchFamily="18" charset="0"/>
              </a:rPr>
              <a:t>Vegetační pásma – lesy (tropické deštné, smíšené, jehličnaté)</a:t>
            </a:r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57200" y="1139825"/>
            <a:ext cx="8229600" cy="4827588"/>
          </a:xfrm>
          <a:ln w="38100" cap="sq">
            <a:solidFill>
              <a:srgbClr val="000000"/>
            </a:solidFill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Nadpis 1"/>
          <p:cNvSpPr>
            <a:spLocks noGrp="1"/>
          </p:cNvSpPr>
          <p:nvPr>
            <p:ph type="title"/>
          </p:nvPr>
        </p:nvSpPr>
        <p:spPr>
          <a:xfrm>
            <a:off x="457200" y="692150"/>
            <a:ext cx="8229600" cy="576263"/>
          </a:xfrm>
          <a:ln>
            <a:solidFill>
              <a:schemeClr val="tx1"/>
            </a:solidFill>
          </a:ln>
        </p:spPr>
        <p:txBody>
          <a:bodyPr/>
          <a:lstStyle/>
          <a:p>
            <a:r>
              <a:rPr lang="cs-CZ" sz="200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2000" smtClean="0">
                <a:latin typeface="Times New Roman" pitchFamily="18" charset="0"/>
                <a:cs typeface="Times New Roman" pitchFamily="18" charset="0"/>
              </a:rPr>
            </a:br>
            <a:r>
              <a:rPr lang="cs-CZ" sz="2000" b="1" smtClean="0">
                <a:latin typeface="Times New Roman" pitchFamily="18" charset="0"/>
                <a:cs typeface="Times New Roman" pitchFamily="18" charset="0"/>
              </a:rPr>
              <a:t>Rozmístění flóry a fauny - vegetační pásy ( geografická šířková pásma )</a:t>
            </a:r>
            <a:r>
              <a:rPr lang="cs-CZ" sz="2000" smtClean="0"/>
              <a:t/>
            </a:r>
            <a:br>
              <a:rPr lang="cs-CZ" sz="2000" smtClean="0"/>
            </a:br>
            <a:endParaRPr lang="cs-CZ" sz="2000" smtClean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</p:nvPr>
        </p:nvGraphicFramePr>
        <p:xfrm>
          <a:off x="457200" y="1556792"/>
          <a:ext cx="8229600" cy="4008606"/>
        </p:xfrm>
        <a:graphic>
          <a:graphicData uri="http://schemas.openxmlformats.org/drawingml/2006/table">
            <a:tbl>
              <a:tblPr>
                <a:tableStyleId>{69C7853C-536D-4A76-A0AE-DD22124D55A5}</a:tableStyleId>
              </a:tblPr>
              <a:tblGrid>
                <a:gridCol w="4114800"/>
                <a:gridCol w="4114800"/>
              </a:tblGrid>
              <a:tr h="508856">
                <a:tc>
                  <a:txBody>
                    <a:bodyPr/>
                    <a:lstStyle/>
                    <a:p>
                      <a:r>
                        <a:rPr lang="cs-CZ" sz="2000" b="1" i="1" dirty="0">
                          <a:solidFill>
                            <a:srgbClr val="0033CC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PODNEBNÝ PÁS</a:t>
                      </a:r>
                      <a:endParaRPr lang="cs-CZ" sz="2000" b="1" i="1" dirty="0">
                        <a:solidFill>
                          <a:srgbClr val="0033CC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2000" b="1" i="1" dirty="0">
                          <a:solidFill>
                            <a:srgbClr val="339933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VEGETAČNÍ PÁS</a:t>
                      </a:r>
                      <a:endParaRPr lang="cs-CZ" sz="2000" b="1" i="1" dirty="0">
                        <a:solidFill>
                          <a:srgbClr val="339933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508856">
                <a:tc>
                  <a:txBody>
                    <a:bodyPr/>
                    <a:lstStyle/>
                    <a:p>
                      <a:r>
                        <a:rPr lang="cs-CZ" sz="2000" dirty="0">
                          <a:latin typeface="Times New Roman" pitchFamily="18" charset="0"/>
                          <a:cs typeface="Times New Roman" pitchFamily="18" charset="0"/>
                        </a:rPr>
                        <a:t>TROPICKÝ PÁS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2000">
                          <a:latin typeface="Times New Roman" pitchFamily="18" charset="0"/>
                          <a:cs typeface="Times New Roman" pitchFamily="18" charset="0"/>
                        </a:rPr>
                        <a:t>TROPICKÝ LES, SAVANA, POUŠŤ</a:t>
                      </a:r>
                    </a:p>
                  </a:txBody>
                  <a:tcPr anchor="ctr"/>
                </a:tc>
              </a:tr>
              <a:tr h="890499">
                <a:tc>
                  <a:txBody>
                    <a:bodyPr/>
                    <a:lstStyle/>
                    <a:p>
                      <a:r>
                        <a:rPr lang="cs-CZ" sz="2000" dirty="0">
                          <a:latin typeface="Times New Roman" pitchFamily="18" charset="0"/>
                          <a:cs typeface="Times New Roman" pitchFamily="18" charset="0"/>
                        </a:rPr>
                        <a:t>SUBTROPICKÝ PÁS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2000">
                          <a:latin typeface="Times New Roman" pitchFamily="18" charset="0"/>
                          <a:cs typeface="Times New Roman" pitchFamily="18" charset="0"/>
                        </a:rPr>
                        <a:t>SUBTROPICKÝ LES, KŘOVINY, POUŠŤ, POLOPOUŠŤ</a:t>
                      </a:r>
                    </a:p>
                  </a:txBody>
                  <a:tcPr anchor="ctr"/>
                </a:tc>
              </a:tr>
              <a:tr h="890499">
                <a:tc>
                  <a:txBody>
                    <a:bodyPr/>
                    <a:lstStyle/>
                    <a:p>
                      <a:r>
                        <a:rPr lang="cs-CZ" sz="2000" dirty="0">
                          <a:latin typeface="Times New Roman" pitchFamily="18" charset="0"/>
                          <a:cs typeface="Times New Roman" pitchFamily="18" charset="0"/>
                        </a:rPr>
                        <a:t>MÍRNÝ PÁS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2000" dirty="0">
                          <a:latin typeface="Times New Roman" pitchFamily="18" charset="0"/>
                          <a:cs typeface="Times New Roman" pitchFamily="18" charset="0"/>
                        </a:rPr>
                        <a:t>LES MÍRNÉHO PÁSU, STEP, LESOSTEP, POLOPOUŠŤ</a:t>
                      </a:r>
                    </a:p>
                  </a:txBody>
                  <a:tcPr anchor="ctr"/>
                </a:tc>
              </a:tr>
              <a:tr h="508856">
                <a:tc>
                  <a:txBody>
                    <a:bodyPr/>
                    <a:lstStyle/>
                    <a:p>
                      <a:r>
                        <a:rPr lang="cs-CZ" sz="2000" dirty="0">
                          <a:latin typeface="Times New Roman" pitchFamily="18" charset="0"/>
                          <a:cs typeface="Times New Roman" pitchFamily="18" charset="0"/>
                        </a:rPr>
                        <a:t>SUBPOLÁRNÍ PÁS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2000">
                          <a:latin typeface="Times New Roman" pitchFamily="18" charset="0"/>
                          <a:cs typeface="Times New Roman" pitchFamily="18" charset="0"/>
                        </a:rPr>
                        <a:t>LESOTUNDRA, TUNDRA</a:t>
                      </a:r>
                    </a:p>
                  </a:txBody>
                  <a:tcPr anchor="ctr"/>
                </a:tc>
              </a:tr>
              <a:tr h="508856">
                <a:tc>
                  <a:txBody>
                    <a:bodyPr/>
                    <a:lstStyle/>
                    <a:p>
                      <a:r>
                        <a:rPr lang="cs-CZ" sz="2000" dirty="0">
                          <a:latin typeface="Times New Roman" pitchFamily="18" charset="0"/>
                          <a:cs typeface="Times New Roman" pitchFamily="18" charset="0"/>
                        </a:rPr>
                        <a:t>POLÁRNÍ PÁS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2000" dirty="0">
                          <a:latin typeface="Times New Roman" pitchFamily="18" charset="0"/>
                          <a:cs typeface="Times New Roman" pitchFamily="18" charset="0"/>
                        </a:rPr>
                        <a:t>STUDENÁ POUŠŤ, POLÁRNÍ PUSTINY</a:t>
                      </a:r>
                    </a:p>
                  </a:txBody>
                  <a:tcPr anchor="ctr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Nadpis 1"/>
          <p:cNvSpPr>
            <a:spLocks noGrp="1"/>
          </p:cNvSpPr>
          <p:nvPr>
            <p:ph type="title"/>
          </p:nvPr>
        </p:nvSpPr>
        <p:spPr>
          <a:xfrm>
            <a:off x="1908175" y="476250"/>
            <a:ext cx="5184775" cy="504825"/>
          </a:xfrm>
          <a:ln>
            <a:solidFill>
              <a:schemeClr val="tx1"/>
            </a:solidFill>
          </a:ln>
        </p:spPr>
        <p:txBody>
          <a:bodyPr/>
          <a:lstStyle/>
          <a:p>
            <a:r>
              <a:rPr lang="cs-CZ" sz="2400" b="1" smtClean="0">
                <a:latin typeface="Times New Roman" pitchFamily="18" charset="0"/>
                <a:cs typeface="Times New Roman" pitchFamily="18" charset="0"/>
              </a:rPr>
              <a:t>Vegetace deštného tropického lesa</a:t>
            </a:r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95288" y="1216025"/>
            <a:ext cx="8291512" cy="4675188"/>
          </a:xfrm>
          <a:ln w="38100" cap="sq">
            <a:solidFill>
              <a:srgbClr val="000000"/>
            </a:solidFill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Nadpis 1"/>
          <p:cNvSpPr>
            <a:spLocks noGrp="1"/>
          </p:cNvSpPr>
          <p:nvPr>
            <p:ph type="title"/>
          </p:nvPr>
        </p:nvSpPr>
        <p:spPr>
          <a:xfrm>
            <a:off x="457200" y="115888"/>
            <a:ext cx="8229600" cy="144462"/>
          </a:xfrm>
        </p:spPr>
        <p:txBody>
          <a:bodyPr/>
          <a:lstStyle/>
          <a:p>
            <a:endParaRPr lang="cs-CZ" sz="2000" b="1" smtClean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</p:nvPr>
        </p:nvGraphicFramePr>
        <p:xfrm>
          <a:off x="1403648" y="188637"/>
          <a:ext cx="6174105" cy="6552731"/>
        </p:xfrm>
        <a:graphic>
          <a:graphicData uri="http://schemas.openxmlformats.org/drawingml/2006/table">
            <a:tbl>
              <a:tblPr>
                <a:tableStyleId>{08FB837D-C827-4EFA-A057-4D05807E0F7C}</a:tableStyleId>
              </a:tblPr>
              <a:tblGrid>
                <a:gridCol w="2058035"/>
                <a:gridCol w="2058035"/>
                <a:gridCol w="2058035"/>
              </a:tblGrid>
              <a:tr h="323218">
                <a:tc gridSpan="3">
                  <a:txBody>
                    <a:bodyPr/>
                    <a:lstStyle/>
                    <a:p>
                      <a:r>
                        <a:rPr lang="cs-CZ" sz="1600" b="1" dirty="0">
                          <a:latin typeface="Times New Roman" pitchFamily="18" charset="0"/>
                          <a:cs typeface="Times New Roman" pitchFamily="18" charset="0"/>
                        </a:rPr>
                        <a:t>Odhad počtu druhů některých základních skupin organismů </a:t>
                      </a:r>
                    </a:p>
                  </a:txBody>
                  <a:tcPr marL="68601" marR="68601" marT="34301" marB="34301" anchor="ctr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23218">
                <a:tc>
                  <a:txBody>
                    <a:bodyPr/>
                    <a:lstStyle/>
                    <a:p>
                      <a:r>
                        <a:rPr lang="cs-CZ" sz="1600" b="1" dirty="0">
                          <a:latin typeface="Times New Roman" pitchFamily="18" charset="0"/>
                          <a:cs typeface="Times New Roman" pitchFamily="18" charset="0"/>
                        </a:rPr>
                        <a:t>Skupina organismů </a:t>
                      </a:r>
                    </a:p>
                  </a:txBody>
                  <a:tcPr marL="68601" marR="68601" marT="34301" marB="34301" anchor="ctr"/>
                </a:tc>
                <a:tc gridSpan="2">
                  <a:txBody>
                    <a:bodyPr/>
                    <a:lstStyle/>
                    <a:p>
                      <a:r>
                        <a:rPr lang="cs-CZ" sz="1600" b="1">
                          <a:latin typeface="Times New Roman" pitchFamily="18" charset="0"/>
                          <a:cs typeface="Times New Roman" pitchFamily="18" charset="0"/>
                        </a:rPr>
                        <a:t>Odhad počtu druhů </a:t>
                      </a:r>
                    </a:p>
                  </a:txBody>
                  <a:tcPr marL="68601" marR="68601" marT="34301" marB="34301" anchor="ctr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564497">
                <a:tc rowSpan="8">
                  <a:txBody>
                    <a:bodyPr/>
                    <a:lstStyle/>
                    <a:p>
                      <a:pPr algn="ctr"/>
                      <a:r>
                        <a:rPr lang="cs-CZ" sz="2000" b="1" dirty="0">
                          <a:solidFill>
                            <a:srgbClr val="339933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FLORA </a:t>
                      </a:r>
                    </a:p>
                  </a:txBody>
                  <a:tcPr marL="68601" marR="68601" marT="34301" marB="34301" anchor="ctr"/>
                </a:tc>
                <a:tc>
                  <a:txBody>
                    <a:bodyPr/>
                    <a:lstStyle/>
                    <a:p>
                      <a:r>
                        <a:rPr lang="cs-CZ" sz="1600" b="1">
                          <a:latin typeface="Times New Roman" pitchFamily="18" charset="0"/>
                          <a:cs typeface="Times New Roman" pitchFamily="18" charset="0"/>
                        </a:rPr>
                        <a:t>  rostliny krytosemenné </a:t>
                      </a:r>
                    </a:p>
                  </a:txBody>
                  <a:tcPr marL="68601" marR="68601" marT="34301" marB="34301" anchor="ctr"/>
                </a:tc>
                <a:tc>
                  <a:txBody>
                    <a:bodyPr/>
                    <a:lstStyle/>
                    <a:p>
                      <a:r>
                        <a:rPr lang="cs-CZ" sz="1600" b="1">
                          <a:latin typeface="Times New Roman" pitchFamily="18" charset="0"/>
                          <a:cs typeface="Times New Roman" pitchFamily="18" charset="0"/>
                        </a:rPr>
                        <a:t>280 000 </a:t>
                      </a:r>
                    </a:p>
                  </a:txBody>
                  <a:tcPr marL="68601" marR="68601" marT="34301" marB="34301" anchor="ctr"/>
                </a:tc>
              </a:tr>
              <a:tr h="564497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b="1" dirty="0">
                          <a:latin typeface="Times New Roman" pitchFamily="18" charset="0"/>
                          <a:cs typeface="Times New Roman" pitchFamily="18" charset="0"/>
                        </a:rPr>
                        <a:t>  rostliny nahosemenné </a:t>
                      </a:r>
                    </a:p>
                  </a:txBody>
                  <a:tcPr marL="68601" marR="68601" marT="34301" marB="34301" anchor="ctr"/>
                </a:tc>
                <a:tc>
                  <a:txBody>
                    <a:bodyPr/>
                    <a:lstStyle/>
                    <a:p>
                      <a:r>
                        <a:rPr lang="cs-CZ" sz="1600" b="1">
                          <a:latin typeface="Times New Roman" pitchFamily="18" charset="0"/>
                          <a:cs typeface="Times New Roman" pitchFamily="18" charset="0"/>
                        </a:rPr>
                        <a:t>800 </a:t>
                      </a:r>
                    </a:p>
                  </a:txBody>
                  <a:tcPr marL="68601" marR="68601" marT="34301" marB="34301" anchor="ctr"/>
                </a:tc>
              </a:tr>
              <a:tr h="575467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b="1" dirty="0">
                          <a:latin typeface="Times New Roman" pitchFamily="18" charset="0"/>
                          <a:cs typeface="Times New Roman" pitchFamily="18" charset="0"/>
                        </a:rPr>
                        <a:t>  kapradiny, přesličky, plavuně </a:t>
                      </a:r>
                    </a:p>
                  </a:txBody>
                  <a:tcPr marL="68601" marR="68601" marT="34301" marB="34301" anchor="ctr"/>
                </a:tc>
                <a:tc>
                  <a:txBody>
                    <a:bodyPr/>
                    <a:lstStyle/>
                    <a:p>
                      <a:r>
                        <a:rPr lang="cs-CZ" sz="1600" b="1">
                          <a:latin typeface="Times New Roman" pitchFamily="18" charset="0"/>
                          <a:cs typeface="Times New Roman" pitchFamily="18" charset="0"/>
                        </a:rPr>
                        <a:t>12 000 </a:t>
                      </a:r>
                    </a:p>
                  </a:txBody>
                  <a:tcPr marL="68601" marR="68601" marT="34301" marB="34301" anchor="ctr"/>
                </a:tc>
              </a:tr>
              <a:tr h="323218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b="1" dirty="0">
                          <a:latin typeface="Times New Roman" pitchFamily="18" charset="0"/>
                          <a:cs typeface="Times New Roman" pitchFamily="18" charset="0"/>
                        </a:rPr>
                        <a:t>  mechy </a:t>
                      </a:r>
                    </a:p>
                  </a:txBody>
                  <a:tcPr marL="68601" marR="68601" marT="34301" marB="34301" anchor="ctr"/>
                </a:tc>
                <a:tc>
                  <a:txBody>
                    <a:bodyPr/>
                    <a:lstStyle/>
                    <a:p>
                      <a:r>
                        <a:rPr lang="cs-CZ" sz="1600" b="1">
                          <a:latin typeface="Times New Roman" pitchFamily="18" charset="0"/>
                          <a:cs typeface="Times New Roman" pitchFamily="18" charset="0"/>
                        </a:rPr>
                        <a:t>25 000 </a:t>
                      </a:r>
                    </a:p>
                  </a:txBody>
                  <a:tcPr marL="68601" marR="68601" marT="34301" marB="34301" anchor="ctr"/>
                </a:tc>
              </a:tr>
              <a:tr h="323218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b="1">
                          <a:latin typeface="Times New Roman" pitchFamily="18" charset="0"/>
                          <a:cs typeface="Times New Roman" pitchFamily="18" charset="0"/>
                        </a:rPr>
                        <a:t>  řasy </a:t>
                      </a:r>
                    </a:p>
                  </a:txBody>
                  <a:tcPr marL="68601" marR="68601" marT="34301" marB="34301" anchor="ctr"/>
                </a:tc>
                <a:tc>
                  <a:txBody>
                    <a:bodyPr/>
                    <a:lstStyle/>
                    <a:p>
                      <a:r>
                        <a:rPr lang="cs-CZ" sz="1600" b="1">
                          <a:latin typeface="Times New Roman" pitchFamily="18" charset="0"/>
                          <a:cs typeface="Times New Roman" pitchFamily="18" charset="0"/>
                        </a:rPr>
                        <a:t>30 000 </a:t>
                      </a:r>
                    </a:p>
                  </a:txBody>
                  <a:tcPr marL="68601" marR="68601" marT="34301" marB="34301" anchor="ctr"/>
                </a:tc>
              </a:tr>
              <a:tr h="323218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b="1">
                          <a:latin typeface="Times New Roman" pitchFamily="18" charset="0"/>
                          <a:cs typeface="Times New Roman" pitchFamily="18" charset="0"/>
                        </a:rPr>
                        <a:t>  sinice </a:t>
                      </a:r>
                    </a:p>
                  </a:txBody>
                  <a:tcPr marL="68601" marR="68601" marT="34301" marB="34301" anchor="ctr"/>
                </a:tc>
                <a:tc>
                  <a:txBody>
                    <a:bodyPr/>
                    <a:lstStyle/>
                    <a:p>
                      <a:r>
                        <a:rPr lang="cs-CZ" sz="1600" b="1">
                          <a:latin typeface="Times New Roman" pitchFamily="18" charset="0"/>
                          <a:cs typeface="Times New Roman" pitchFamily="18" charset="0"/>
                        </a:rPr>
                        <a:t>2 000 </a:t>
                      </a:r>
                    </a:p>
                  </a:txBody>
                  <a:tcPr marL="68601" marR="68601" marT="34301" marB="34301" anchor="ctr"/>
                </a:tc>
              </a:tr>
              <a:tr h="323218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b="1" dirty="0">
                          <a:latin typeface="Times New Roman" pitchFamily="18" charset="0"/>
                          <a:cs typeface="Times New Roman" pitchFamily="18" charset="0"/>
                        </a:rPr>
                        <a:t>  houby </a:t>
                      </a:r>
                    </a:p>
                  </a:txBody>
                  <a:tcPr marL="68601" marR="68601" marT="34301" marB="34301" anchor="ctr"/>
                </a:tc>
                <a:tc>
                  <a:txBody>
                    <a:bodyPr/>
                    <a:lstStyle/>
                    <a:p>
                      <a:r>
                        <a:rPr lang="cs-CZ" sz="1600" b="1">
                          <a:latin typeface="Times New Roman" pitchFamily="18" charset="0"/>
                          <a:cs typeface="Times New Roman" pitchFamily="18" charset="0"/>
                        </a:rPr>
                        <a:t>60 000 </a:t>
                      </a:r>
                    </a:p>
                  </a:txBody>
                  <a:tcPr marL="68601" marR="68601" marT="34301" marB="34301" anchor="ctr"/>
                </a:tc>
              </a:tr>
              <a:tr h="323218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b="1">
                          <a:latin typeface="Times New Roman" pitchFamily="18" charset="0"/>
                          <a:cs typeface="Times New Roman" pitchFamily="18" charset="0"/>
                        </a:rPr>
                        <a:t>  lišejníky </a:t>
                      </a:r>
                    </a:p>
                  </a:txBody>
                  <a:tcPr marL="68601" marR="68601" marT="34301" marB="34301" anchor="ctr"/>
                </a:tc>
                <a:tc>
                  <a:txBody>
                    <a:bodyPr/>
                    <a:lstStyle/>
                    <a:p>
                      <a:r>
                        <a:rPr lang="cs-CZ" sz="1600" b="1">
                          <a:latin typeface="Times New Roman" pitchFamily="18" charset="0"/>
                          <a:cs typeface="Times New Roman" pitchFamily="18" charset="0"/>
                        </a:rPr>
                        <a:t>19 000 </a:t>
                      </a:r>
                    </a:p>
                  </a:txBody>
                  <a:tcPr marL="68601" marR="68601" marT="34301" marB="34301" anchor="ctr"/>
                </a:tc>
              </a:tr>
              <a:tr h="323218">
                <a:tc rowSpan="8">
                  <a:txBody>
                    <a:bodyPr/>
                    <a:lstStyle/>
                    <a:p>
                      <a:pPr algn="ctr"/>
                      <a:r>
                        <a:rPr lang="cs-CZ" sz="2000" b="1" dirty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FAUNA </a:t>
                      </a:r>
                    </a:p>
                  </a:txBody>
                  <a:tcPr marL="68601" marR="68601" marT="34301" marB="34301" anchor="ctr"/>
                </a:tc>
                <a:tc>
                  <a:txBody>
                    <a:bodyPr/>
                    <a:lstStyle/>
                    <a:p>
                      <a:r>
                        <a:rPr lang="cs-CZ" sz="1600" b="1">
                          <a:latin typeface="Times New Roman" pitchFamily="18" charset="0"/>
                          <a:cs typeface="Times New Roman" pitchFamily="18" charset="0"/>
                        </a:rPr>
                        <a:t>  bakterie </a:t>
                      </a:r>
                    </a:p>
                  </a:txBody>
                  <a:tcPr marL="68601" marR="68601" marT="34301" marB="34301" anchor="ctr"/>
                </a:tc>
                <a:tc>
                  <a:txBody>
                    <a:bodyPr/>
                    <a:lstStyle/>
                    <a:p>
                      <a:r>
                        <a:rPr lang="cs-CZ" sz="1600" b="1">
                          <a:latin typeface="Times New Roman" pitchFamily="18" charset="0"/>
                          <a:cs typeface="Times New Roman" pitchFamily="18" charset="0"/>
                        </a:rPr>
                        <a:t>1700 </a:t>
                      </a:r>
                    </a:p>
                  </a:txBody>
                  <a:tcPr marL="68601" marR="68601" marT="34301" marB="34301" anchor="ctr"/>
                </a:tc>
              </a:tr>
              <a:tr h="323218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b="1">
                          <a:latin typeface="Times New Roman" pitchFamily="18" charset="0"/>
                          <a:cs typeface="Times New Roman" pitchFamily="18" charset="0"/>
                        </a:rPr>
                        <a:t>  obratlovci </a:t>
                      </a:r>
                    </a:p>
                  </a:txBody>
                  <a:tcPr marL="68601" marR="68601" marT="34301" marB="34301" anchor="ctr"/>
                </a:tc>
                <a:tc>
                  <a:txBody>
                    <a:bodyPr/>
                    <a:lstStyle/>
                    <a:p>
                      <a:r>
                        <a:rPr lang="cs-CZ" sz="1600" b="1">
                          <a:latin typeface="Times New Roman" pitchFamily="18" charset="0"/>
                          <a:cs typeface="Times New Roman" pitchFamily="18" charset="0"/>
                        </a:rPr>
                        <a:t>42 000 </a:t>
                      </a:r>
                    </a:p>
                  </a:txBody>
                  <a:tcPr marL="68601" marR="68601" marT="34301" marB="34301" anchor="ctr"/>
                </a:tc>
              </a:tr>
              <a:tr h="323218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b="1">
                          <a:latin typeface="Times New Roman" pitchFamily="18" charset="0"/>
                          <a:cs typeface="Times New Roman" pitchFamily="18" charset="0"/>
                        </a:rPr>
                        <a:t>  ostnokožci </a:t>
                      </a:r>
                    </a:p>
                  </a:txBody>
                  <a:tcPr marL="68601" marR="68601" marT="34301" marB="34301" anchor="ctr"/>
                </a:tc>
                <a:tc>
                  <a:txBody>
                    <a:bodyPr/>
                    <a:lstStyle/>
                    <a:p>
                      <a:r>
                        <a:rPr lang="cs-CZ" sz="1600" b="1">
                          <a:latin typeface="Times New Roman" pitchFamily="18" charset="0"/>
                          <a:cs typeface="Times New Roman" pitchFamily="18" charset="0"/>
                        </a:rPr>
                        <a:t>6000 </a:t>
                      </a:r>
                    </a:p>
                  </a:txBody>
                  <a:tcPr marL="68601" marR="68601" marT="34301" marB="34301" anchor="ctr"/>
                </a:tc>
              </a:tr>
              <a:tr h="323218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b="1">
                          <a:latin typeface="Times New Roman" pitchFamily="18" charset="0"/>
                          <a:cs typeface="Times New Roman" pitchFamily="18" charset="0"/>
                        </a:rPr>
                        <a:t>  členovci </a:t>
                      </a:r>
                    </a:p>
                  </a:txBody>
                  <a:tcPr marL="68601" marR="68601" marT="34301" marB="34301" anchor="ctr"/>
                </a:tc>
                <a:tc>
                  <a:txBody>
                    <a:bodyPr/>
                    <a:lstStyle/>
                    <a:p>
                      <a:r>
                        <a:rPr lang="cs-CZ" sz="1600" b="1">
                          <a:latin typeface="Times New Roman" pitchFamily="18" charset="0"/>
                          <a:cs typeface="Times New Roman" pitchFamily="18" charset="0"/>
                        </a:rPr>
                        <a:t>840 000 </a:t>
                      </a:r>
                    </a:p>
                  </a:txBody>
                  <a:tcPr marL="68601" marR="68601" marT="34301" marB="34301" anchor="ctr"/>
                </a:tc>
              </a:tr>
              <a:tr h="323218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b="1">
                          <a:latin typeface="Times New Roman" pitchFamily="18" charset="0"/>
                          <a:cs typeface="Times New Roman" pitchFamily="18" charset="0"/>
                        </a:rPr>
                        <a:t>  měkkýši </a:t>
                      </a:r>
                    </a:p>
                  </a:txBody>
                  <a:tcPr marL="68601" marR="68601" marT="34301" marB="34301" anchor="ctr"/>
                </a:tc>
                <a:tc>
                  <a:txBody>
                    <a:bodyPr/>
                    <a:lstStyle/>
                    <a:p>
                      <a:r>
                        <a:rPr lang="cs-CZ" sz="1600" b="1">
                          <a:latin typeface="Times New Roman" pitchFamily="18" charset="0"/>
                          <a:cs typeface="Times New Roman" pitchFamily="18" charset="0"/>
                        </a:rPr>
                        <a:t>107 000 </a:t>
                      </a:r>
                    </a:p>
                  </a:txBody>
                  <a:tcPr marL="68601" marR="68601" marT="34301" marB="34301" anchor="ctr"/>
                </a:tc>
              </a:tr>
              <a:tr h="323218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b="1">
                          <a:latin typeface="Times New Roman" pitchFamily="18" charset="0"/>
                          <a:cs typeface="Times New Roman" pitchFamily="18" charset="0"/>
                        </a:rPr>
                        <a:t>  kroužkovci, hlísti </a:t>
                      </a:r>
                    </a:p>
                  </a:txBody>
                  <a:tcPr marL="68601" marR="68601" marT="34301" marB="34301" anchor="ctr"/>
                </a:tc>
                <a:tc>
                  <a:txBody>
                    <a:bodyPr/>
                    <a:lstStyle/>
                    <a:p>
                      <a:r>
                        <a:rPr lang="cs-CZ" sz="1600" b="1">
                          <a:latin typeface="Times New Roman" pitchFamily="18" charset="0"/>
                          <a:cs typeface="Times New Roman" pitchFamily="18" charset="0"/>
                        </a:rPr>
                        <a:t>37 000 </a:t>
                      </a:r>
                    </a:p>
                  </a:txBody>
                  <a:tcPr marL="68601" marR="68601" marT="34301" marB="34301" anchor="ctr"/>
                </a:tc>
              </a:tr>
              <a:tr h="323218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b="1">
                          <a:latin typeface="Times New Roman" pitchFamily="18" charset="0"/>
                          <a:cs typeface="Times New Roman" pitchFamily="18" charset="0"/>
                        </a:rPr>
                        <a:t>  houby </a:t>
                      </a:r>
                    </a:p>
                  </a:txBody>
                  <a:tcPr marL="68601" marR="68601" marT="34301" marB="34301" anchor="ctr"/>
                </a:tc>
                <a:tc>
                  <a:txBody>
                    <a:bodyPr/>
                    <a:lstStyle/>
                    <a:p>
                      <a:r>
                        <a:rPr lang="cs-CZ" sz="1600" b="1" dirty="0">
                          <a:latin typeface="Times New Roman" pitchFamily="18" charset="0"/>
                          <a:cs typeface="Times New Roman" pitchFamily="18" charset="0"/>
                        </a:rPr>
                        <a:t>4 800 </a:t>
                      </a:r>
                    </a:p>
                  </a:txBody>
                  <a:tcPr marL="68601" marR="68601" marT="34301" marB="34301" anchor="ctr"/>
                </a:tc>
              </a:tr>
              <a:tr h="323218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b="1" dirty="0">
                          <a:latin typeface="Times New Roman" pitchFamily="18" charset="0"/>
                          <a:cs typeface="Times New Roman" pitchFamily="18" charset="0"/>
                        </a:rPr>
                        <a:t>  prvoci </a:t>
                      </a:r>
                    </a:p>
                  </a:txBody>
                  <a:tcPr marL="68601" marR="68601" marT="34301" marB="34301" anchor="ctr"/>
                </a:tc>
                <a:tc>
                  <a:txBody>
                    <a:bodyPr/>
                    <a:lstStyle/>
                    <a:p>
                      <a:r>
                        <a:rPr lang="cs-CZ" sz="1600" b="1" dirty="0">
                          <a:latin typeface="Times New Roman" pitchFamily="18" charset="0"/>
                          <a:cs typeface="Times New Roman" pitchFamily="18" charset="0"/>
                        </a:rPr>
                        <a:t>28 500 </a:t>
                      </a:r>
                    </a:p>
                  </a:txBody>
                  <a:tcPr marL="68601" marR="68601" marT="34301" marB="34301" anchor="ctr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Nadpis 1"/>
          <p:cNvSpPr>
            <a:spLocks noGrp="1"/>
          </p:cNvSpPr>
          <p:nvPr>
            <p:ph type="title"/>
          </p:nvPr>
        </p:nvSpPr>
        <p:spPr>
          <a:xfrm>
            <a:off x="2411413" y="333375"/>
            <a:ext cx="4464050" cy="503238"/>
          </a:xfrm>
          <a:ln>
            <a:solidFill>
              <a:srgbClr val="FF0000"/>
            </a:solidFill>
          </a:ln>
        </p:spPr>
        <p:txBody>
          <a:bodyPr/>
          <a:lstStyle/>
          <a:p>
            <a:r>
              <a:rPr lang="cs-CZ" sz="2000" b="1" smtClean="0">
                <a:latin typeface="Times New Roman" pitchFamily="18" charset="0"/>
                <a:cs typeface="Times New Roman" pitchFamily="18" charset="0"/>
              </a:rPr>
              <a:t>BIOLOGICKÁ ROVNOVÁHA</a:t>
            </a:r>
          </a:p>
        </p:txBody>
      </p:sp>
      <p:sp>
        <p:nvSpPr>
          <p:cNvPr id="24578" name="Zástupný symbol pro obsah 2"/>
          <p:cNvSpPr>
            <a:spLocks noGrp="1"/>
          </p:cNvSpPr>
          <p:nvPr>
            <p:ph idx="1"/>
          </p:nvPr>
        </p:nvSpPr>
        <p:spPr>
          <a:xfrm>
            <a:off x="457200" y="981075"/>
            <a:ext cx="8229600" cy="4895850"/>
          </a:xfrm>
          <a:ln>
            <a:solidFill>
              <a:schemeClr val="tx1"/>
            </a:solidFill>
          </a:ln>
        </p:spPr>
        <p:txBody>
          <a:bodyPr/>
          <a:lstStyle/>
          <a:p>
            <a:pPr marL="0" indent="0">
              <a:buFont typeface="Arial" charset="0"/>
              <a:buNone/>
            </a:pPr>
            <a:r>
              <a:rPr lang="cs-CZ" sz="200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2000" smtClean="0">
                <a:latin typeface="Times New Roman" pitchFamily="18" charset="0"/>
                <a:cs typeface="Times New Roman" pitchFamily="18" charset="0"/>
              </a:rPr>
            </a:br>
            <a:r>
              <a:rPr lang="cs-CZ" sz="24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Rovnovážný stav </a:t>
            </a:r>
            <a:r>
              <a:rPr lang="cs-CZ" sz="2000" smtClean="0">
                <a:latin typeface="Times New Roman" pitchFamily="18" charset="0"/>
                <a:cs typeface="Times New Roman" pitchFamily="18" charset="0"/>
              </a:rPr>
              <a:t>mezi množstvím a kvalitou živých složek v přírodě. Normální vývoj rostlinných a živočišných společenstev probíhá za určitého optimálního kvalitního a kvantitativního poměru rostlinných a živočišných složek v přírodě. </a:t>
            </a:r>
            <a:r>
              <a:rPr lang="cs-CZ" sz="2000" b="1" i="1" smtClean="0">
                <a:latin typeface="Times New Roman" pitchFamily="18" charset="0"/>
                <a:cs typeface="Times New Roman" pitchFamily="18" charset="0"/>
              </a:rPr>
              <a:t>Když se stav biologické rovnováhy poruší, vznikají kalamity</a:t>
            </a:r>
            <a:r>
              <a:rPr lang="cs-CZ" sz="2000" smtClean="0">
                <a:latin typeface="Times New Roman" pitchFamily="18" charset="0"/>
                <a:cs typeface="Times New Roman" pitchFamily="18" charset="0"/>
              </a:rPr>
              <a:t>. Např.: </a:t>
            </a:r>
            <a:r>
              <a:rPr lang="cs-CZ" sz="2000" b="1" i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vyhubení dravců </a:t>
            </a:r>
            <a:r>
              <a:rPr lang="cs-CZ" sz="2000" smtClean="0">
                <a:latin typeface="Times New Roman" pitchFamily="18" charset="0"/>
                <a:cs typeface="Times New Roman" pitchFamily="18" charset="0"/>
              </a:rPr>
              <a:t>může způsobit </a:t>
            </a:r>
            <a:r>
              <a:rPr lang="cs-CZ" sz="2000" b="1" i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přemnožení některých býložravců</a:t>
            </a:r>
            <a:r>
              <a:rPr lang="cs-CZ" sz="2000" smtClean="0">
                <a:latin typeface="Times New Roman" pitchFamily="18" charset="0"/>
                <a:cs typeface="Times New Roman" pitchFamily="18" charset="0"/>
              </a:rPr>
              <a:t>, kteří zničí přirozené rostlinné porosty.</a:t>
            </a:r>
            <a:br>
              <a:rPr lang="cs-CZ" sz="2000" smtClean="0">
                <a:latin typeface="Times New Roman" pitchFamily="18" charset="0"/>
                <a:cs typeface="Times New Roman" pitchFamily="18" charset="0"/>
              </a:rPr>
            </a:br>
            <a:r>
              <a:rPr lang="cs-CZ" sz="200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2000" smtClean="0">
                <a:latin typeface="Times New Roman" pitchFamily="18" charset="0"/>
                <a:cs typeface="Times New Roman" pitchFamily="18" charset="0"/>
              </a:rPr>
            </a:br>
            <a:r>
              <a:rPr lang="cs-CZ" sz="2000" b="1" i="1" smtClean="0">
                <a:latin typeface="Times New Roman" pitchFamily="18" charset="0"/>
                <a:cs typeface="Times New Roman" pitchFamily="18" charset="0"/>
              </a:rPr>
              <a:t>Nadměrné rozmnožení </a:t>
            </a:r>
            <a:r>
              <a:rPr lang="cs-CZ" sz="2000" smtClean="0">
                <a:latin typeface="Times New Roman" pitchFamily="18" charset="0"/>
                <a:cs typeface="Times New Roman" pitchFamily="18" charset="0"/>
              </a:rPr>
              <a:t>některých rostlinných škůdců může vyvolat vyhynutí velkých porostů, apod. Ideálním příkladem biologické rovnováhy je také množství konzumentů v přírodě, které je schopné zkonzumovat beze zbytků všechny produkty producentů. Tento jev není v přírodě běžný, protože biologická rovnováha je dynamický stav.</a:t>
            </a:r>
            <a:br>
              <a:rPr lang="cs-CZ" sz="2000" smtClean="0">
                <a:latin typeface="Times New Roman" pitchFamily="18" charset="0"/>
                <a:cs typeface="Times New Roman" pitchFamily="18" charset="0"/>
              </a:rPr>
            </a:br>
            <a:r>
              <a:rPr lang="cs-CZ" sz="200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2000" smtClean="0">
                <a:latin typeface="Times New Roman" pitchFamily="18" charset="0"/>
                <a:cs typeface="Times New Roman" pitchFamily="18" charset="0"/>
              </a:rPr>
            </a:br>
            <a:endParaRPr lang="cs-CZ" sz="200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Nadpis 1"/>
          <p:cNvSpPr>
            <a:spLocks noGrp="1"/>
          </p:cNvSpPr>
          <p:nvPr>
            <p:ph type="title"/>
          </p:nvPr>
        </p:nvSpPr>
        <p:spPr>
          <a:xfrm>
            <a:off x="2051050" y="404813"/>
            <a:ext cx="5041900" cy="503237"/>
          </a:xfrm>
          <a:ln>
            <a:solidFill>
              <a:schemeClr val="tx1"/>
            </a:solidFill>
          </a:ln>
        </p:spPr>
        <p:txBody>
          <a:bodyPr/>
          <a:lstStyle/>
          <a:p>
            <a:r>
              <a:rPr lang="cs-CZ" sz="2000" b="1" smtClean="0">
                <a:latin typeface="Times New Roman" pitchFamily="18" charset="0"/>
                <a:cs typeface="Times New Roman" pitchFamily="18" charset="0"/>
              </a:rPr>
              <a:t>VYMÍRÁNÍ ROSTLIN A ŽIVOČICHŮ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052513"/>
            <a:ext cx="8229600" cy="5073650"/>
          </a:xfrm>
          <a:ln>
            <a:solidFill>
              <a:schemeClr val="tx1"/>
            </a:solidFill>
          </a:ln>
        </p:spPr>
        <p:txBody>
          <a:bodyPr rtlCol="0">
            <a:normAutofit fontScale="92500" lnSpcReduction="10000"/>
          </a:bodyPr>
          <a:lstStyle/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200" b="1" i="1" dirty="0" smtClean="0">
                <a:latin typeface="Times New Roman" pitchFamily="18" charset="0"/>
                <a:cs typeface="Times New Roman" pitchFamily="18" charset="0"/>
              </a:rPr>
              <a:t>Některé </a:t>
            </a:r>
            <a:r>
              <a:rPr lang="cs-CZ" sz="2200" b="1" i="1" dirty="0">
                <a:latin typeface="Times New Roman" pitchFamily="18" charset="0"/>
                <a:cs typeface="Times New Roman" pitchFamily="18" charset="0"/>
              </a:rPr>
              <a:t>druhy rostlin a živočichů vymřely přirozeně</a:t>
            </a:r>
            <a:r>
              <a:rPr lang="cs-CZ" sz="2200" dirty="0">
                <a:latin typeface="Times New Roman" pitchFamily="18" charset="0"/>
                <a:cs typeface="Times New Roman" pitchFamily="18" charset="0"/>
              </a:rPr>
              <a:t>, protože nově se vyvíjející druhy jsou úspěšnější v boji o potravu i životní prostor. </a:t>
            </a:r>
            <a:r>
              <a:rPr lang="cs-CZ" sz="2200" b="1" i="1" dirty="0">
                <a:latin typeface="Times New Roman" pitchFamily="18" charset="0"/>
                <a:cs typeface="Times New Roman" pitchFamily="18" charset="0"/>
              </a:rPr>
              <a:t>Jiné vymizeli v důsledku změn planety a přírodních katastrof</a:t>
            </a:r>
            <a:r>
              <a:rPr lang="cs-CZ" sz="2200" dirty="0">
                <a:latin typeface="Times New Roman" pitchFamily="18" charset="0"/>
                <a:cs typeface="Times New Roman" pitchFamily="18" charset="0"/>
              </a:rPr>
              <a:t>. Dnes však hrozí vyhynuti většímu počtu druhů, než by odpovídalo přirozeným příčinám. Rozdíl jde jasně na </a:t>
            </a:r>
            <a:r>
              <a:rPr lang="cs-CZ" sz="2200" b="1" i="1" dirty="0">
                <a:latin typeface="Times New Roman" pitchFamily="18" charset="0"/>
                <a:cs typeface="Times New Roman" pitchFamily="18" charset="0"/>
              </a:rPr>
              <a:t>vrub lidským zásahům</a:t>
            </a:r>
            <a:r>
              <a:rPr lang="cs-CZ" sz="2200" dirty="0">
                <a:latin typeface="Times New Roman" pitchFamily="18" charset="0"/>
                <a:cs typeface="Times New Roman" pitchFamily="18" charset="0"/>
              </a:rPr>
              <a:t>, především lovu a sběru živočichů a rostlin nebo </a:t>
            </a:r>
            <a:r>
              <a:rPr lang="cs-CZ" sz="2200" b="1" i="1" dirty="0">
                <a:latin typeface="Times New Roman" pitchFamily="18" charset="0"/>
                <a:cs typeface="Times New Roman" pitchFamily="18" charset="0"/>
              </a:rPr>
              <a:t>ničením</a:t>
            </a:r>
            <a:r>
              <a:rPr lang="cs-CZ" sz="2200" dirty="0">
                <a:latin typeface="Times New Roman" pitchFamily="18" charset="0"/>
                <a:cs typeface="Times New Roman" pitchFamily="18" charset="0"/>
              </a:rPr>
              <a:t> jejich biotopů.</a:t>
            </a: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sz="22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200" dirty="0" smtClean="0">
                <a:latin typeface="Times New Roman" pitchFamily="18" charset="0"/>
                <a:cs typeface="Times New Roman" pitchFamily="18" charset="0"/>
              </a:rPr>
              <a:t>V Madridu </a:t>
            </a:r>
            <a:r>
              <a:rPr lang="cs-CZ" sz="2200" dirty="0">
                <a:latin typeface="Times New Roman" pitchFamily="18" charset="0"/>
                <a:cs typeface="Times New Roman" pitchFamily="18" charset="0"/>
              </a:rPr>
              <a:t>proběhla 8 února 2008 </a:t>
            </a:r>
            <a:r>
              <a:rPr lang="cs-CZ" sz="2200" b="1" i="1" dirty="0">
                <a:latin typeface="Times New Roman" pitchFamily="18" charset="0"/>
                <a:cs typeface="Times New Roman" pitchFamily="18" charset="0"/>
              </a:rPr>
              <a:t>konference </a:t>
            </a:r>
            <a:r>
              <a:rPr lang="cs-CZ" sz="2200" b="1" i="1" dirty="0" smtClean="0">
                <a:latin typeface="Times New Roman" pitchFamily="18" charset="0"/>
                <a:cs typeface="Times New Roman" pitchFamily="18" charset="0"/>
              </a:rPr>
              <a:t>o udržitelném rozvoji </a:t>
            </a:r>
            <a:r>
              <a:rPr lang="cs-CZ" sz="2200" dirty="0" smtClean="0">
                <a:latin typeface="Times New Roman" pitchFamily="18" charset="0"/>
                <a:cs typeface="Times New Roman" pitchFamily="18" charset="0"/>
              </a:rPr>
              <a:t>s ohledem na stav biosféry Země. </a:t>
            </a:r>
            <a:endParaRPr lang="cs-CZ" sz="2200" dirty="0">
              <a:latin typeface="Times New Roman" pitchFamily="18" charset="0"/>
              <a:cs typeface="Times New Roman" pitchFamily="18" charset="0"/>
            </a:endParaRP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sz="22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200" b="1" dirty="0" smtClean="0">
                <a:latin typeface="Times New Roman" pitchFamily="18" charset="0"/>
                <a:cs typeface="Times New Roman" pitchFamily="18" charset="0"/>
              </a:rPr>
              <a:t>Madridská </a:t>
            </a:r>
            <a:r>
              <a:rPr lang="cs-CZ" sz="2200" b="1" dirty="0">
                <a:latin typeface="Times New Roman" pitchFamily="18" charset="0"/>
                <a:cs typeface="Times New Roman" pitchFamily="18" charset="0"/>
              </a:rPr>
              <a:t>deklarace o Programu UNESCO </a:t>
            </a:r>
            <a:r>
              <a:rPr lang="cs-CZ" sz="2200" b="1" dirty="0" err="1" smtClean="0">
                <a:latin typeface="Times New Roman" pitchFamily="18" charset="0"/>
                <a:cs typeface="Times New Roman" pitchFamily="18" charset="0"/>
              </a:rPr>
              <a:t>Clověk</a:t>
            </a:r>
            <a:r>
              <a:rPr lang="cs-CZ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200" b="1" dirty="0">
                <a:latin typeface="Times New Roman" pitchFamily="18" charset="0"/>
                <a:cs typeface="Times New Roman" pitchFamily="18" charset="0"/>
              </a:rPr>
              <a:t>a biosféra (MAB)</a:t>
            </a: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200" b="1" dirty="0">
                <a:latin typeface="Times New Roman" pitchFamily="18" charset="0"/>
                <a:cs typeface="Times New Roman" pitchFamily="18" charset="0"/>
              </a:rPr>
              <a:t>a </a:t>
            </a:r>
            <a:r>
              <a:rPr lang="cs-CZ" sz="2200" b="1" dirty="0" smtClean="0">
                <a:latin typeface="Times New Roman" pitchFamily="18" charset="0"/>
                <a:cs typeface="Times New Roman" pitchFamily="18" charset="0"/>
              </a:rPr>
              <a:t>o Světové </a:t>
            </a:r>
            <a:r>
              <a:rPr lang="cs-CZ" sz="2200" b="1" dirty="0">
                <a:latin typeface="Times New Roman" pitchFamily="18" charset="0"/>
                <a:cs typeface="Times New Roman" pitchFamily="18" charset="0"/>
              </a:rPr>
              <a:t>síti biosférických </a:t>
            </a:r>
            <a:r>
              <a:rPr lang="cs-CZ" sz="2200" b="1" dirty="0" smtClean="0">
                <a:latin typeface="Times New Roman" pitchFamily="18" charset="0"/>
                <a:cs typeface="Times New Roman" pitchFamily="18" charset="0"/>
              </a:rPr>
              <a:t>rezervací.</a:t>
            </a:r>
            <a:endParaRPr lang="cs-CZ" sz="2200" b="1" dirty="0">
              <a:latin typeface="Times New Roman" pitchFamily="18" charset="0"/>
              <a:cs typeface="Times New Roman" pitchFamily="18" charset="0"/>
            </a:endParaRP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200" dirty="0">
                <a:latin typeface="Times New Roman" pitchFamily="18" charset="0"/>
                <a:cs typeface="Times New Roman" pitchFamily="18" charset="0"/>
              </a:rPr>
              <a:t>Madrid </a:t>
            </a:r>
            <a:r>
              <a:rPr lang="cs-CZ" sz="2200" dirty="0" err="1">
                <a:latin typeface="Times New Roman" pitchFamily="18" charset="0"/>
                <a:cs typeface="Times New Roman" pitchFamily="18" charset="0"/>
              </a:rPr>
              <a:t>Declaration</a:t>
            </a:r>
            <a:r>
              <a:rPr lang="cs-CZ" sz="2200" dirty="0">
                <a:latin typeface="Times New Roman" pitchFamily="18" charset="0"/>
                <a:cs typeface="Times New Roman" pitchFamily="18" charset="0"/>
              </a:rPr>
              <a:t> on </a:t>
            </a:r>
            <a:r>
              <a:rPr lang="cs-CZ" sz="2200" dirty="0" err="1">
                <a:latin typeface="Times New Roman" pitchFamily="18" charset="0"/>
                <a:cs typeface="Times New Roman" pitchFamily="18" charset="0"/>
              </a:rPr>
              <a:t>the</a:t>
            </a:r>
            <a:r>
              <a:rPr lang="cs-CZ" sz="2200" dirty="0">
                <a:latin typeface="Times New Roman" pitchFamily="18" charset="0"/>
                <a:cs typeface="Times New Roman" pitchFamily="18" charset="0"/>
              </a:rPr>
              <a:t> UNESCO Man and </a:t>
            </a:r>
            <a:r>
              <a:rPr lang="cs-CZ" sz="2200" dirty="0" err="1">
                <a:latin typeface="Times New Roman" pitchFamily="18" charset="0"/>
                <a:cs typeface="Times New Roman" pitchFamily="18" charset="0"/>
              </a:rPr>
              <a:t>the</a:t>
            </a:r>
            <a:r>
              <a:rPr lang="cs-CZ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200" dirty="0" err="1">
                <a:latin typeface="Times New Roman" pitchFamily="18" charset="0"/>
                <a:cs typeface="Times New Roman" pitchFamily="18" charset="0"/>
              </a:rPr>
              <a:t>Biosphere</a:t>
            </a:r>
            <a:r>
              <a:rPr lang="cs-CZ" sz="2200" dirty="0">
                <a:latin typeface="Times New Roman" pitchFamily="18" charset="0"/>
                <a:cs typeface="Times New Roman" pitchFamily="18" charset="0"/>
              </a:rPr>
              <a:t> (MAB) </a:t>
            </a:r>
            <a:r>
              <a:rPr lang="cs-CZ" sz="2200" dirty="0" err="1">
                <a:latin typeface="Times New Roman" pitchFamily="18" charset="0"/>
                <a:cs typeface="Times New Roman" pitchFamily="18" charset="0"/>
              </a:rPr>
              <a:t>Programme</a:t>
            </a:r>
            <a:r>
              <a:rPr lang="cs-CZ" sz="2200" dirty="0">
                <a:latin typeface="Times New Roman" pitchFamily="18" charset="0"/>
                <a:cs typeface="Times New Roman" pitchFamily="18" charset="0"/>
              </a:rPr>
              <a:t> and </a:t>
            </a:r>
            <a:r>
              <a:rPr lang="cs-CZ" sz="2200" dirty="0" err="1">
                <a:latin typeface="Times New Roman" pitchFamily="18" charset="0"/>
                <a:cs typeface="Times New Roman" pitchFamily="18" charset="0"/>
              </a:rPr>
              <a:t>the</a:t>
            </a:r>
            <a:r>
              <a:rPr lang="cs-CZ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200" dirty="0" err="1">
                <a:latin typeface="Times New Roman" pitchFamily="18" charset="0"/>
                <a:cs typeface="Times New Roman" pitchFamily="18" charset="0"/>
              </a:rPr>
              <a:t>World</a:t>
            </a:r>
            <a:r>
              <a:rPr lang="cs-CZ" sz="2200" dirty="0">
                <a:latin typeface="Times New Roman" pitchFamily="18" charset="0"/>
                <a:cs typeface="Times New Roman" pitchFamily="18" charset="0"/>
              </a:rPr>
              <a:t> Network </a:t>
            </a:r>
            <a:r>
              <a:rPr lang="cs-CZ" sz="2200" dirty="0" err="1">
                <a:latin typeface="Times New Roman" pitchFamily="18" charset="0"/>
                <a:cs typeface="Times New Roman" pitchFamily="18" charset="0"/>
              </a:rPr>
              <a:t>of</a:t>
            </a:r>
            <a:endParaRPr lang="cs-CZ" sz="2200" dirty="0">
              <a:latin typeface="Times New Roman" pitchFamily="18" charset="0"/>
              <a:cs typeface="Times New Roman" pitchFamily="18" charset="0"/>
            </a:endParaRP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200" dirty="0" err="1">
                <a:latin typeface="Times New Roman" pitchFamily="18" charset="0"/>
                <a:cs typeface="Times New Roman" pitchFamily="18" charset="0"/>
              </a:rPr>
              <a:t>Biosphere</a:t>
            </a:r>
            <a:r>
              <a:rPr lang="cs-CZ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200" dirty="0" err="1">
                <a:latin typeface="Times New Roman" pitchFamily="18" charset="0"/>
                <a:cs typeface="Times New Roman" pitchFamily="18" charset="0"/>
              </a:rPr>
              <a:t>Reserves</a:t>
            </a:r>
            <a:r>
              <a:rPr lang="cs-CZ" sz="2200" dirty="0">
                <a:latin typeface="Times New Roman" pitchFamily="18" charset="0"/>
                <a:cs typeface="Times New Roman" pitchFamily="18" charset="0"/>
              </a:rPr>
              <a:t> (WNBR</a:t>
            </a:r>
            <a:r>
              <a:rPr lang="cs-CZ" sz="2200" dirty="0" smtClean="0">
                <a:latin typeface="Times New Roman" pitchFamily="18" charset="0"/>
                <a:cs typeface="Times New Roman" pitchFamily="18" charset="0"/>
              </a:rPr>
              <a:t>). </a:t>
            </a:r>
            <a:r>
              <a:rPr lang="cs-CZ" sz="2200" dirty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Nadpis 1"/>
          <p:cNvSpPr>
            <a:spLocks noGrp="1"/>
          </p:cNvSpPr>
          <p:nvPr>
            <p:ph type="title"/>
          </p:nvPr>
        </p:nvSpPr>
        <p:spPr>
          <a:xfrm>
            <a:off x="1908175" y="476250"/>
            <a:ext cx="5400675" cy="504825"/>
          </a:xfrm>
          <a:ln>
            <a:solidFill>
              <a:srgbClr val="FF0000"/>
            </a:solidFill>
          </a:ln>
        </p:spPr>
        <p:txBody>
          <a:bodyPr/>
          <a:lstStyle/>
          <a:p>
            <a:r>
              <a:rPr lang="cs-CZ" sz="2000" b="1" smtClean="0"/>
              <a:t/>
            </a:r>
            <a:br>
              <a:rPr lang="cs-CZ" sz="2000" b="1" smtClean="0"/>
            </a:br>
            <a:r>
              <a:rPr lang="cs-CZ" sz="2400" b="1" smtClean="0">
                <a:latin typeface="Times New Roman" pitchFamily="18" charset="0"/>
                <a:cs typeface="Times New Roman" pitchFamily="18" charset="0"/>
              </a:rPr>
              <a:t>Druhy zvířat kterým hrozí vyhynutí</a:t>
            </a:r>
            <a:r>
              <a:rPr lang="cs-CZ" sz="2000" b="1" smtClean="0"/>
              <a:t/>
            </a:r>
            <a:br>
              <a:rPr lang="cs-CZ" sz="2000" b="1" smtClean="0"/>
            </a:br>
            <a:endParaRPr lang="cs-CZ" sz="200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96975"/>
            <a:ext cx="8229600" cy="3600450"/>
          </a:xfrm>
          <a:ln>
            <a:solidFill>
              <a:srgbClr val="FF0000"/>
            </a:solidFill>
          </a:ln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sz="2000" dirty="0" smtClean="0">
              <a:latin typeface="Times New Roman" pitchFamily="18" charset="0"/>
              <a:cs typeface="Times New Roman" pitchFamily="18" charset="0"/>
            </a:endParaRP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V 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červené knize ohrožených druhů Mezinárodního svazu pro ochranu přírody (IUCN) bylo roku 2007 zapsáno celkem 41 415 živočichů. 16 306 z nich hrozí vyhubení.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Život 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zvířat byl vždy ve znamení vývoje - adaptace na nové podmínky, objevení a zánik druhů jsou ve zvířecí říši přirozené. Bohužel tento přirozený proces není hlavním viníkem zániku živočišných druhů. Do tohoto koloběhu stále častěji </a:t>
            </a:r>
            <a:r>
              <a:rPr lang="cs-CZ" sz="2000" b="1" i="1" dirty="0">
                <a:latin typeface="Times New Roman" pitchFamily="18" charset="0"/>
                <a:cs typeface="Times New Roman" pitchFamily="18" charset="0"/>
              </a:rPr>
              <a:t>zasahuje člověk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cs-CZ" sz="2000" b="1" dirty="0">
                <a:latin typeface="Times New Roman" pitchFamily="18" charset="0"/>
                <a:cs typeface="Times New Roman" pitchFamily="18" charset="0"/>
              </a:rPr>
              <a:t>demografická exploze, kácení lesů, vznik a rozšiřování měst, znečišťování, klimatické změny, to vše vymírání zvířat urychluje.</a:t>
            </a: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2000" dirty="0">
                <a:latin typeface="Times New Roman" pitchFamily="18" charset="0"/>
                <a:cs typeface="Times New Roman" pitchFamily="18" charset="0"/>
              </a:rPr>
            </a:br>
            <a:endParaRPr lang="cs-CZ" sz="2000" dirty="0">
              <a:latin typeface="Times New Roman" pitchFamily="18" charset="0"/>
              <a:cs typeface="Times New Roman" pitchFamily="18" charset="0"/>
            </a:endParaRP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Nadpis 1"/>
          <p:cNvSpPr>
            <a:spLocks noGrp="1"/>
          </p:cNvSpPr>
          <p:nvPr>
            <p:ph type="title"/>
          </p:nvPr>
        </p:nvSpPr>
        <p:spPr>
          <a:xfrm>
            <a:off x="1835150" y="188913"/>
            <a:ext cx="5473700" cy="503237"/>
          </a:xfrm>
          <a:ln>
            <a:solidFill>
              <a:srgbClr val="FF0000"/>
            </a:solidFill>
          </a:ln>
        </p:spPr>
        <p:txBody>
          <a:bodyPr/>
          <a:lstStyle/>
          <a:p>
            <a:r>
              <a:rPr lang="cs-CZ" sz="2000" b="1" smtClean="0"/>
              <a:t/>
            </a:r>
            <a:br>
              <a:rPr lang="cs-CZ" sz="2000" b="1" smtClean="0"/>
            </a:br>
            <a:r>
              <a:rPr lang="cs-CZ" sz="24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Která zvířata patří mezi ohrožená?</a:t>
            </a:r>
            <a:r>
              <a:rPr lang="cs-CZ" sz="2000" smtClean="0"/>
              <a:t/>
            </a:r>
            <a:br>
              <a:rPr lang="cs-CZ" sz="2000" smtClean="0"/>
            </a:br>
            <a:endParaRPr lang="cs-CZ" sz="200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765175"/>
            <a:ext cx="8229600" cy="5616575"/>
          </a:xfrm>
          <a:ln>
            <a:solidFill>
              <a:srgbClr val="FF0000"/>
            </a:solidFill>
          </a:ln>
        </p:spPr>
        <p:txBody>
          <a:bodyPr rtlCol="0">
            <a:noAutofit/>
          </a:bodyPr>
          <a:lstStyle/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800" b="1" dirty="0" smtClean="0">
                <a:latin typeface="Times New Roman" pitchFamily="18" charset="0"/>
                <a:cs typeface="Times New Roman" pitchFamily="18" charset="0"/>
              </a:rPr>
              <a:t>     </a:t>
            </a: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1800" b="1" dirty="0" smtClean="0"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cs-CZ" sz="20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Tygr </a:t>
            </a:r>
            <a:r>
              <a:rPr lang="cs-CZ" sz="20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bengálský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1800" dirty="0">
                <a:latin typeface="Times New Roman" pitchFamily="18" charset="0"/>
                <a:cs typeface="Times New Roman" pitchFamily="18" charset="0"/>
              </a:rPr>
              <a:t>Ve volné přírodě ho žije méně než 2 500 kusů. Tygří samec potřebuje ke svému životu průměrnou plochu 60 km² a na svém území nesnese konkurenci v podobě jiných samců. Je masožravec a denně spořádá 10 kg masa, což předpokládá poměrně rozsáhlé lovné území. </a:t>
            </a:r>
            <a:r>
              <a:rPr lang="cs-CZ" sz="1800" b="1" dirty="0">
                <a:latin typeface="Times New Roman" pitchFamily="18" charset="0"/>
                <a:cs typeface="Times New Roman" pitchFamily="18" charset="0"/>
              </a:rPr>
              <a:t>Hrozby:</a:t>
            </a:r>
            <a:r>
              <a:rPr lang="cs-CZ" sz="1800" dirty="0">
                <a:latin typeface="Times New Roman" pitchFamily="18" charset="0"/>
                <a:cs typeface="Times New Roman" pitchFamily="18" charset="0"/>
              </a:rPr>
              <a:t> pokračující populační exploze v Asii, která s sebou přináší fragmentaci teritorií; znečištění řek a pytlácký lov.</a:t>
            </a: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800" b="1" dirty="0" smtClean="0">
                <a:latin typeface="Times New Roman" pitchFamily="18" charset="0"/>
                <a:cs typeface="Times New Roman" pitchFamily="18" charset="0"/>
              </a:rPr>
              <a:t>      </a:t>
            </a: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800" b="1" dirty="0" smtClean="0">
                <a:latin typeface="Times New Roman" pitchFamily="18" charset="0"/>
                <a:cs typeface="Times New Roman" pitchFamily="18" charset="0"/>
              </a:rPr>
              <a:t>      </a:t>
            </a:r>
            <a:r>
              <a:rPr lang="cs-CZ" sz="20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Panda </a:t>
            </a:r>
            <a:r>
              <a:rPr lang="cs-CZ" sz="20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velká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1800" dirty="0">
                <a:latin typeface="Times New Roman" pitchFamily="18" charset="0"/>
                <a:cs typeface="Times New Roman" pitchFamily="18" charset="0"/>
              </a:rPr>
              <a:t>Od roku 1965 vědci konstatují jejich trvalý úbytek. Ve volné přírodě panda žije na jihu Číny v pěti od sebe izolovaných pohořích. Tyto oblasti mají celkovou plochu okolo 30 000 km2. Panda žije ve výšce 1 200 až 4 000 m nad mořem a téměř výhradně se živí bambusem.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1800" b="1" dirty="0">
                <a:latin typeface="Times New Roman" pitchFamily="18" charset="0"/>
                <a:cs typeface="Times New Roman" pitchFamily="18" charset="0"/>
              </a:rPr>
              <a:t>Hrozby:</a:t>
            </a:r>
            <a:r>
              <a:rPr lang="cs-CZ" sz="1800" dirty="0">
                <a:latin typeface="Times New Roman" pitchFamily="18" charset="0"/>
                <a:cs typeface="Times New Roman" pitchFamily="18" charset="0"/>
              </a:rPr>
              <a:t> ve 20. století došlo vlivem zemědělství ke zmenšení jejich životního prostoru. Zemědělství pandy izolovalo v jejich teritoriu a nedovoluje jim migraci mezi jednotlivými pohořími, kde žijí. K tomu se přidaly i choroby některých druhů bambusu. Mnoho zvířat tak zemřelo hlady, hlavně v 80. letech. Panda byla hodně lovena pro svou kůži a kožešinu. Nyní za její zabití hrozí až trest smrti.</a:t>
            </a: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8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1800" dirty="0">
                <a:latin typeface="Times New Roman" pitchFamily="18" charset="0"/>
                <a:cs typeface="Times New Roman" pitchFamily="18" charset="0"/>
              </a:rPr>
            </a:br>
            <a:endParaRPr lang="cs-CZ" sz="1800" dirty="0">
              <a:latin typeface="Times New Roman" pitchFamily="18" charset="0"/>
              <a:cs typeface="Times New Roman" pitchFamily="18" charset="0"/>
            </a:endParaRP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800" dirty="0"/>
              <a:t/>
            </a:r>
            <a:br>
              <a:rPr lang="cs-CZ" sz="1800" dirty="0"/>
            </a:br>
            <a:endParaRPr lang="cs-CZ" sz="1800" dirty="0"/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sz="1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15888"/>
            <a:ext cx="8229600" cy="217487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endParaRPr lang="cs-CZ" sz="11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549275"/>
            <a:ext cx="8229600" cy="5616575"/>
          </a:xfrm>
          <a:ln>
            <a:solidFill>
              <a:srgbClr val="FF0000"/>
            </a:solidFill>
          </a:ln>
        </p:spPr>
        <p:txBody>
          <a:bodyPr rtlCol="0">
            <a:normAutofit fontScale="70000" lnSpcReduction="20000"/>
          </a:bodyPr>
          <a:lstStyle/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000" b="1" dirty="0" smtClean="0"/>
              <a:t>       </a:t>
            </a: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000" b="1" dirty="0"/>
              <a:t> </a:t>
            </a:r>
            <a:r>
              <a:rPr lang="cs-CZ" sz="2000" b="1" dirty="0" smtClean="0"/>
              <a:t>       </a:t>
            </a:r>
            <a:r>
              <a:rPr lang="cs-CZ" sz="29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Modrá </a:t>
            </a:r>
            <a:r>
              <a:rPr lang="cs-CZ" sz="29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velryba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2600" dirty="0">
                <a:latin typeface="Times New Roman" pitchFamily="18" charset="0"/>
                <a:cs typeface="Times New Roman" pitchFamily="18" charset="0"/>
              </a:rPr>
              <a:t>IUCN zaregistrovala 70% úbytek těchto zvířat v posledních 10 letech. V letech 1904 až 1967, kdy byly vyhlášeny chráněným druhem, jich bylo na jižní polokouli uloveno 350 000 kusů. I když populace velryb v poslední době mírně roste, kritický stav přetrvává: na světě jich je kolem 2 000 kusů. </a:t>
            </a:r>
            <a:r>
              <a:rPr lang="cs-CZ" sz="2600" b="1" dirty="0">
                <a:latin typeface="Times New Roman" pitchFamily="18" charset="0"/>
                <a:cs typeface="Times New Roman" pitchFamily="18" charset="0"/>
              </a:rPr>
              <a:t>Hrozby:</a:t>
            </a:r>
            <a:r>
              <a:rPr lang="cs-CZ" sz="2600" dirty="0">
                <a:latin typeface="Times New Roman" pitchFamily="18" charset="0"/>
                <a:cs typeface="Times New Roman" pitchFamily="18" charset="0"/>
              </a:rPr>
              <a:t> kromě lovu se na jejich úbytku podílí mizení potravy v důsledku globálního oteplování.</a:t>
            </a: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600" b="1" dirty="0" smtClean="0">
                <a:latin typeface="Times New Roman" pitchFamily="18" charset="0"/>
                <a:cs typeface="Times New Roman" pitchFamily="18" charset="0"/>
              </a:rPr>
              <a:t>       </a:t>
            </a: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6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600" b="1" dirty="0" smtClean="0"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cs-CZ" sz="29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Velké </a:t>
            </a:r>
            <a:r>
              <a:rPr lang="cs-CZ" sz="29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druhy opic - Gorila a Orangutan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2600" b="1" dirty="0">
                <a:latin typeface="Times New Roman" pitchFamily="18" charset="0"/>
                <a:cs typeface="Times New Roman" pitchFamily="18" charset="0"/>
              </a:rPr>
              <a:t>Gorila</a:t>
            </a:r>
            <a:r>
              <a:rPr lang="cs-CZ" sz="2600" dirty="0">
                <a:latin typeface="Times New Roman" pitchFamily="18" charset="0"/>
                <a:cs typeface="Times New Roman" pitchFamily="18" charset="0"/>
              </a:rPr>
              <a:t> - žije hlavně v Kamerunu a Demokratické republice Kongo. V posledních 10 letech vyhynulo 80% jejich populace. </a:t>
            </a:r>
            <a:r>
              <a:rPr lang="cs-CZ" sz="2600" b="1" dirty="0">
                <a:latin typeface="Times New Roman" pitchFamily="18" charset="0"/>
                <a:cs typeface="Times New Roman" pitchFamily="18" charset="0"/>
              </a:rPr>
              <a:t>Hrozby</a:t>
            </a:r>
            <a:r>
              <a:rPr lang="cs-CZ" sz="2600" dirty="0">
                <a:latin typeface="Times New Roman" pitchFamily="18" charset="0"/>
                <a:cs typeface="Times New Roman" pitchFamily="18" charset="0"/>
              </a:rPr>
              <a:t>: lov, otravy ze špinavých řek, války a zmenšování životního prostoru. K tomu se přidává i epidemie viru </a:t>
            </a:r>
            <a:r>
              <a:rPr lang="cs-CZ" sz="2600" dirty="0" err="1">
                <a:latin typeface="Times New Roman" pitchFamily="18" charset="0"/>
                <a:cs typeface="Times New Roman" pitchFamily="18" charset="0"/>
              </a:rPr>
              <a:t>ebola</a:t>
            </a:r>
            <a:r>
              <a:rPr lang="cs-CZ" sz="2600" dirty="0">
                <a:latin typeface="Times New Roman" pitchFamily="18" charset="0"/>
                <a:cs typeface="Times New Roman" pitchFamily="18" charset="0"/>
              </a:rPr>
              <a:t>, která decimuje gorilí populaci.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2600" b="1" dirty="0">
                <a:latin typeface="Times New Roman" pitchFamily="18" charset="0"/>
                <a:cs typeface="Times New Roman" pitchFamily="18" charset="0"/>
              </a:rPr>
              <a:t>Orangutan</a:t>
            </a:r>
            <a:r>
              <a:rPr lang="cs-CZ" sz="2600" dirty="0">
                <a:latin typeface="Times New Roman" pitchFamily="18" charset="0"/>
                <a:cs typeface="Times New Roman" pitchFamily="18" charset="0"/>
              </a:rPr>
              <a:t> žijící na Sumatře je také ohrožen vymřením - během tří generací se jeho stav snížil o 80%. U orangutanů žijících na Borneu došlo ke snížení populace o 50%. V současné době žije 12 000 kusů na Borneu a 5 000 na Sumatře. </a:t>
            </a:r>
            <a:r>
              <a:rPr lang="cs-CZ" sz="2600" b="1" dirty="0">
                <a:latin typeface="Times New Roman" pitchFamily="18" charset="0"/>
                <a:cs typeface="Times New Roman" pitchFamily="18" charset="0"/>
              </a:rPr>
              <a:t>Hrozby:</a:t>
            </a:r>
            <a:r>
              <a:rPr lang="cs-CZ" sz="2600" dirty="0">
                <a:latin typeface="Times New Roman" pitchFamily="18" charset="0"/>
                <a:cs typeface="Times New Roman" pitchFamily="18" charset="0"/>
              </a:rPr>
              <a:t> kácení lesů, lesní požáry a lov - trh s opičím masem v těchto zemích prosperuje.</a:t>
            </a: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6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2600" dirty="0">
                <a:latin typeface="Times New Roman" pitchFamily="18" charset="0"/>
                <a:cs typeface="Times New Roman" pitchFamily="18" charset="0"/>
              </a:rPr>
            </a:br>
            <a:endParaRPr lang="cs-CZ" sz="2600" dirty="0">
              <a:latin typeface="Times New Roman" pitchFamily="18" charset="0"/>
              <a:cs typeface="Times New Roman" pitchFamily="18" charset="0"/>
            </a:endParaRP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6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2600" dirty="0">
                <a:latin typeface="Times New Roman" pitchFamily="18" charset="0"/>
                <a:cs typeface="Times New Roman" pitchFamily="18" charset="0"/>
              </a:rPr>
            </a:br>
            <a:endParaRPr lang="cs-CZ" sz="2600" dirty="0">
              <a:latin typeface="Times New Roman" pitchFamily="18" charset="0"/>
              <a:cs typeface="Times New Roman" pitchFamily="18" charset="0"/>
            </a:endParaRP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000" dirty="0"/>
              <a:t/>
            </a:r>
            <a:br>
              <a:rPr lang="cs-CZ" sz="2000" dirty="0"/>
            </a:br>
            <a:endParaRPr lang="cs-CZ" sz="2000" dirty="0"/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346075"/>
          </a:xfrm>
        </p:spPr>
        <p:txBody>
          <a:bodyPr/>
          <a:lstStyle/>
          <a:p>
            <a:endParaRPr lang="cs-CZ" sz="110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836613"/>
            <a:ext cx="8229600" cy="5256212"/>
          </a:xfrm>
          <a:ln>
            <a:solidFill>
              <a:srgbClr val="FF0000"/>
            </a:solidFill>
          </a:ln>
        </p:spPr>
        <p:txBody>
          <a:bodyPr rtlCol="0">
            <a:normAutofit fontScale="92500" lnSpcReduction="20000"/>
          </a:bodyPr>
          <a:lstStyle/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000" b="1" dirty="0" smtClean="0"/>
              <a:t>      </a:t>
            </a: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200" b="1" dirty="0" smtClean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cs-CZ" sz="22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Černý </a:t>
            </a:r>
            <a:r>
              <a:rPr lang="cs-CZ" sz="22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nosorožec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2200" dirty="0">
                <a:latin typeface="Times New Roman" pitchFamily="18" charset="0"/>
                <a:cs typeface="Times New Roman" pitchFamily="18" charset="0"/>
              </a:rPr>
              <a:t>V posledních 20 letech zaznamenal 80% úbytek. Žije hlavně v JAR, Namibii Zimbabwe a v Keni. V roce 1970 jejich populace čítala 70 000 kusů, dnes je to mezi 2 000 - 3 000 kusy. </a:t>
            </a:r>
            <a:r>
              <a:rPr lang="cs-CZ" sz="2200" b="1" dirty="0">
                <a:latin typeface="Times New Roman" pitchFamily="18" charset="0"/>
                <a:cs typeface="Times New Roman" pitchFamily="18" charset="0"/>
              </a:rPr>
              <a:t>Hrozby:</a:t>
            </a:r>
            <a:r>
              <a:rPr lang="cs-CZ" sz="2200" dirty="0">
                <a:latin typeface="Times New Roman" pitchFamily="18" charset="0"/>
                <a:cs typeface="Times New Roman" pitchFamily="18" charset="0"/>
              </a:rPr>
              <a:t> nemá přirozené nepřátele. Největším nebezpečím je člověk - rohu nosorožce jsou přisuzovány afrodiziakální účinky a je považován za luxusní materiál, velmi ceněný v Jemenu.</a:t>
            </a: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200" b="1" dirty="0" smtClean="0">
                <a:latin typeface="Times New Roman" pitchFamily="18" charset="0"/>
                <a:cs typeface="Times New Roman" pitchFamily="18" charset="0"/>
              </a:rPr>
              <a:t>      </a:t>
            </a:r>
            <a:r>
              <a:rPr lang="cs-CZ" sz="22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Kožatka </a:t>
            </a:r>
            <a:r>
              <a:rPr lang="cs-CZ" sz="22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velká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2200" dirty="0">
                <a:latin typeface="Times New Roman" pitchFamily="18" charset="0"/>
                <a:cs typeface="Times New Roman" pitchFamily="18" charset="0"/>
              </a:rPr>
              <a:t>Jedna z největších želv na světě váží až 500kg při délce 1,80m. Mezi lety 1982 a 1996 vyhynulo více než 90% těchto zvířat obývajících oblast Pacifiku. V oblasti Atlantického oceánu není jejich počet přesně znám a v Karibiku to vypadá, že jejich populace se mírně zvětšuje. </a:t>
            </a:r>
            <a:r>
              <a:rPr lang="cs-CZ" sz="2200" b="1" dirty="0">
                <a:latin typeface="Times New Roman" pitchFamily="18" charset="0"/>
                <a:cs typeface="Times New Roman" pitchFamily="18" charset="0"/>
              </a:rPr>
              <a:t>Hrozby:</a:t>
            </a:r>
            <a:r>
              <a:rPr lang="cs-CZ" sz="2200" dirty="0">
                <a:latin typeface="Times New Roman" pitchFamily="18" charset="0"/>
                <a:cs typeface="Times New Roman" pitchFamily="18" charset="0"/>
              </a:rPr>
              <a:t> znečištění oceánů, rybářské sítě, lov. Rostoucí počet turistů narušuje prostředí pláží, kde želvy snášejí vajíčka.</a:t>
            </a: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2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2200" dirty="0">
                <a:latin typeface="Times New Roman" pitchFamily="18" charset="0"/>
                <a:cs typeface="Times New Roman" pitchFamily="18" charset="0"/>
              </a:rPr>
            </a:br>
            <a:endParaRPr lang="cs-CZ" sz="2200" dirty="0">
              <a:latin typeface="Times New Roman" pitchFamily="18" charset="0"/>
              <a:cs typeface="Times New Roman" pitchFamily="18" charset="0"/>
            </a:endParaRP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000" dirty="0"/>
              <a:t/>
            </a:r>
            <a:br>
              <a:rPr lang="cs-CZ" sz="2000" dirty="0"/>
            </a:br>
            <a:endParaRPr lang="cs-CZ" sz="2000" dirty="0"/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01612"/>
          </a:xfrm>
        </p:spPr>
        <p:txBody>
          <a:bodyPr/>
          <a:lstStyle/>
          <a:p>
            <a:endParaRPr lang="cs-CZ" sz="110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765175"/>
            <a:ext cx="8229600" cy="5360988"/>
          </a:xfrm>
          <a:ln>
            <a:solidFill>
              <a:srgbClr val="FF0000"/>
            </a:solidFill>
          </a:ln>
        </p:spPr>
        <p:txBody>
          <a:bodyPr rtlCol="0">
            <a:normAutofit/>
          </a:bodyPr>
          <a:lstStyle/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000" b="1" dirty="0" smtClean="0"/>
              <a:t>      </a:t>
            </a:r>
            <a:r>
              <a:rPr lang="cs-CZ" sz="20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Asijský </a:t>
            </a:r>
            <a:r>
              <a:rPr lang="cs-CZ" sz="20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slon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Za méně než 10 let se jeho populace snížila o 70%. Jeho počet se odhaduje na méně než 20 000. Je rozšířený v Barmě, Thajsku, Indii, na Srí Lance, Sumatře a Borneu. Je vegetarián, denně potřebuje 100-200kg rostlinné potravy. </a:t>
            </a:r>
            <a:r>
              <a:rPr lang="cs-CZ" sz="2000" b="1" dirty="0">
                <a:latin typeface="Times New Roman" pitchFamily="18" charset="0"/>
                <a:cs typeface="Times New Roman" pitchFamily="18" charset="0"/>
              </a:rPr>
              <a:t>Hrozby: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 domestikace - některá zvířata jsou nucena pracovat do úplného vyčerpání. Nedostatek životního prostoru, který je způsoben kácením lesů. Navíc je loven na maso, samci i kvůli klům.</a:t>
            </a: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      </a:t>
            </a:r>
            <a:r>
              <a:rPr lang="cs-CZ" sz="20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Korály</a:t>
            </a:r>
            <a:endParaRPr lang="cs-CZ" sz="2000" i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Během méně než 10 let došlo k nezvratnému poškození více než 80% korálových útesů. Dochází k jejich zbělání - např. na Martiniku. </a:t>
            </a:r>
            <a:r>
              <a:rPr lang="cs-CZ" sz="2000" b="1" dirty="0">
                <a:latin typeface="Times New Roman" pitchFamily="18" charset="0"/>
                <a:cs typeface="Times New Roman" pitchFamily="18" charset="0"/>
              </a:rPr>
              <a:t>Hrozby: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 znečištění, zvednutá hladina oceánů, klimatické změny, rozvíjející se turismus - z korálů se dělají turistické suvenýry.</a:t>
            </a: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2000" dirty="0">
                <a:latin typeface="Times New Roman" pitchFamily="18" charset="0"/>
                <a:cs typeface="Times New Roman" pitchFamily="18" charset="0"/>
              </a:rPr>
            </a:br>
            <a:endParaRPr lang="cs-CZ" sz="2000" dirty="0">
              <a:latin typeface="Times New Roman" pitchFamily="18" charset="0"/>
              <a:cs typeface="Times New Roman" pitchFamily="18" charset="0"/>
            </a:endParaRP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Nadpis 1"/>
          <p:cNvSpPr>
            <a:spLocks noGrp="1"/>
          </p:cNvSpPr>
          <p:nvPr>
            <p:ph type="title"/>
          </p:nvPr>
        </p:nvSpPr>
        <p:spPr>
          <a:xfrm>
            <a:off x="3779838" y="476250"/>
            <a:ext cx="1512887" cy="431800"/>
          </a:xfrm>
          <a:ln>
            <a:solidFill>
              <a:srgbClr val="FF0000"/>
            </a:solidFill>
          </a:ln>
        </p:spPr>
        <p:txBody>
          <a:bodyPr/>
          <a:lstStyle/>
          <a:p>
            <a:r>
              <a:rPr lang="cs-CZ" sz="28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Test</a:t>
            </a:r>
          </a:p>
        </p:txBody>
      </p:sp>
      <p:sp>
        <p:nvSpPr>
          <p:cNvPr id="31746" name="Zástupný symbol pro obsah 2"/>
          <p:cNvSpPr>
            <a:spLocks noGrp="1"/>
          </p:cNvSpPr>
          <p:nvPr>
            <p:ph idx="1"/>
          </p:nvPr>
        </p:nvSpPr>
        <p:spPr>
          <a:xfrm>
            <a:off x="457200" y="1125538"/>
            <a:ext cx="8229600" cy="4535487"/>
          </a:xfrm>
          <a:ln>
            <a:solidFill>
              <a:srgbClr val="FF0000"/>
            </a:solidFill>
          </a:ln>
        </p:spPr>
        <p:txBody>
          <a:bodyPr/>
          <a:lstStyle/>
          <a:p>
            <a:pPr marL="457200" indent="-457200">
              <a:buFont typeface="Calibri" pitchFamily="34" charset="0"/>
              <a:buAutoNum type="arabicPeriod"/>
            </a:pPr>
            <a:endParaRPr lang="cs-CZ" sz="2000" smtClean="0">
              <a:latin typeface="Times New Roman" pitchFamily="18" charset="0"/>
              <a:cs typeface="Times New Roman" pitchFamily="18" charset="0"/>
            </a:endParaRPr>
          </a:p>
          <a:p>
            <a:pPr marL="457200" indent="-457200">
              <a:buFont typeface="Calibri" pitchFamily="34" charset="0"/>
              <a:buAutoNum type="arabicPeriod"/>
            </a:pPr>
            <a:r>
              <a:rPr lang="cs-CZ" sz="2000" smtClean="0">
                <a:latin typeface="Times New Roman" pitchFamily="18" charset="0"/>
                <a:cs typeface="Times New Roman" pitchFamily="18" charset="0"/>
              </a:rPr>
              <a:t>Co všechno můžeme zahrnout pod pojem biosféra ?</a:t>
            </a:r>
          </a:p>
          <a:p>
            <a:pPr marL="457200" indent="-457200">
              <a:buFont typeface="Calibri" pitchFamily="34" charset="0"/>
              <a:buAutoNum type="arabicPeriod"/>
            </a:pPr>
            <a:endParaRPr lang="cs-CZ" sz="2000" smtClean="0">
              <a:latin typeface="Times New Roman" pitchFamily="18" charset="0"/>
              <a:cs typeface="Times New Roman" pitchFamily="18" charset="0"/>
            </a:endParaRPr>
          </a:p>
          <a:p>
            <a:pPr marL="457200" indent="-457200">
              <a:buFont typeface="Calibri" pitchFamily="34" charset="0"/>
              <a:buAutoNum type="arabicPeriod"/>
            </a:pPr>
            <a:r>
              <a:rPr lang="cs-CZ" sz="2000" smtClean="0">
                <a:latin typeface="Times New Roman" pitchFamily="18" charset="0"/>
                <a:cs typeface="Times New Roman" pitchFamily="18" charset="0"/>
              </a:rPr>
              <a:t>Jak nazýváme pododdíl biosféry zahrnující část planety Země s pravidelným a zákonitým výskytem života ?</a:t>
            </a:r>
          </a:p>
          <a:p>
            <a:pPr marL="457200" indent="-457200">
              <a:buFont typeface="Calibri" pitchFamily="34" charset="0"/>
              <a:buAutoNum type="arabicPeriod"/>
            </a:pPr>
            <a:endParaRPr lang="cs-CZ" sz="2000" smtClean="0">
              <a:latin typeface="Times New Roman" pitchFamily="18" charset="0"/>
              <a:cs typeface="Times New Roman" pitchFamily="18" charset="0"/>
            </a:endParaRPr>
          </a:p>
          <a:p>
            <a:pPr marL="457200" indent="-457200">
              <a:buFont typeface="Calibri" pitchFamily="34" charset="0"/>
              <a:buAutoNum type="arabicPeriod"/>
            </a:pPr>
            <a:r>
              <a:rPr lang="cs-CZ" sz="2000" smtClean="0">
                <a:latin typeface="Times New Roman" pitchFamily="18" charset="0"/>
                <a:cs typeface="Times New Roman" pitchFamily="18" charset="0"/>
              </a:rPr>
              <a:t>Ve které části Země se nejvíce vyskytují jehličnaté lesy ?</a:t>
            </a:r>
          </a:p>
          <a:p>
            <a:pPr marL="457200" indent="-457200">
              <a:buFont typeface="Calibri" pitchFamily="34" charset="0"/>
              <a:buAutoNum type="arabicPeriod"/>
            </a:pPr>
            <a:endParaRPr lang="cs-CZ" sz="2000" smtClean="0">
              <a:latin typeface="Times New Roman" pitchFamily="18" charset="0"/>
              <a:cs typeface="Times New Roman" pitchFamily="18" charset="0"/>
            </a:endParaRPr>
          </a:p>
          <a:p>
            <a:pPr marL="457200" indent="-457200">
              <a:buFont typeface="Calibri" pitchFamily="34" charset="0"/>
              <a:buAutoNum type="arabicPeriod"/>
            </a:pPr>
            <a:r>
              <a:rPr lang="cs-CZ" sz="2000" smtClean="0">
                <a:latin typeface="Times New Roman" pitchFamily="18" charset="0"/>
                <a:cs typeface="Times New Roman" pitchFamily="18" charset="0"/>
              </a:rPr>
              <a:t>Jaký může mít důsledek narušení biologické rovnováhy ?</a:t>
            </a:r>
          </a:p>
          <a:p>
            <a:pPr marL="457200" indent="-457200">
              <a:buFont typeface="Calibri" pitchFamily="34" charset="0"/>
              <a:buAutoNum type="arabicPeriod"/>
            </a:pPr>
            <a:endParaRPr lang="cs-CZ" sz="2000" smtClean="0">
              <a:latin typeface="Times New Roman" pitchFamily="18" charset="0"/>
              <a:cs typeface="Times New Roman" pitchFamily="18" charset="0"/>
            </a:endParaRPr>
          </a:p>
          <a:p>
            <a:pPr marL="457200" indent="-457200">
              <a:buFont typeface="Calibri" pitchFamily="34" charset="0"/>
              <a:buAutoNum type="arabicPeriod"/>
            </a:pPr>
            <a:r>
              <a:rPr lang="cs-CZ" sz="2000" smtClean="0">
                <a:latin typeface="Times New Roman" pitchFamily="18" charset="0"/>
                <a:cs typeface="Times New Roman" pitchFamily="18" charset="0"/>
              </a:rPr>
              <a:t>Jaká vegetace je typická pro subpolární pás ?</a:t>
            </a:r>
          </a:p>
          <a:p>
            <a:pPr marL="457200" indent="-457200">
              <a:buFont typeface="Calibri" pitchFamily="34" charset="0"/>
              <a:buAutoNum type="arabicPeriod"/>
            </a:pPr>
            <a:endParaRPr lang="cs-CZ" sz="2000" smtClean="0">
              <a:latin typeface="Times New Roman" pitchFamily="18" charset="0"/>
              <a:cs typeface="Times New Roman" pitchFamily="18" charset="0"/>
            </a:endParaRPr>
          </a:p>
          <a:p>
            <a:pPr marL="457200" indent="-457200">
              <a:buFont typeface="Calibri" pitchFamily="34" charset="0"/>
              <a:buAutoNum type="arabicPeriod"/>
            </a:pPr>
            <a:endParaRPr lang="cs-CZ" sz="200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01612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endParaRPr lang="cs-CZ" sz="1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692150"/>
            <a:ext cx="8229600" cy="5434013"/>
          </a:xfrm>
          <a:ln>
            <a:solidFill>
              <a:schemeClr val="tx1"/>
            </a:solidFill>
          </a:ln>
        </p:spPr>
        <p:txBody>
          <a:bodyPr rtlCol="0">
            <a:normAutofit fontScale="92500"/>
          </a:bodyPr>
          <a:lstStyle/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400" b="1" i="1" dirty="0" smtClean="0">
                <a:latin typeface="Times New Roman" pitchFamily="18" charset="0"/>
                <a:cs typeface="Times New Roman" pitchFamily="18" charset="0"/>
              </a:rPr>
              <a:t>    </a:t>
            </a: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4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b="1" i="1" dirty="0" smtClean="0">
                <a:latin typeface="Times New Roman" pitchFamily="18" charset="0"/>
                <a:cs typeface="Times New Roman" pitchFamily="18" charset="0"/>
              </a:rPr>
              <a:t>   Použité materiály:</a:t>
            </a: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sz="2400" b="1" i="1" dirty="0">
              <a:latin typeface="Times New Roman" pitchFamily="18" charset="0"/>
              <a:cs typeface="Times New Roman" pitchFamily="18" charset="0"/>
            </a:endParaRP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1400" dirty="0" smtClean="0"/>
              <a:t>Biosféra. </a:t>
            </a:r>
            <a:r>
              <a:rPr lang="cs-CZ" sz="1400" i="1" dirty="0" smtClean="0"/>
              <a:t>Http://cs.wikipedia.org/wiki/Biosf%C3%A9ra</a:t>
            </a:r>
            <a:r>
              <a:rPr lang="cs-CZ" sz="1400" dirty="0" smtClean="0"/>
              <a:t> [online]. 2010, 15.04.2012 [cit. 2012-05-20]. Dostupné z: </a:t>
            </a:r>
            <a:r>
              <a:rPr lang="cs-CZ" sz="1400" dirty="0" smtClean="0">
                <a:hlinkClick r:id="rId2"/>
              </a:rPr>
              <a:t>http://cs.wikipedia.org/wiki/Biosf%C3%A9ra</a:t>
            </a:r>
            <a:endParaRPr lang="cs-CZ" sz="1400" dirty="0" smtClean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sz="1400" dirty="0"/>
              <a:t>Biosféra. </a:t>
            </a:r>
            <a:r>
              <a:rPr lang="pt-BR" sz="1400" i="1" dirty="0"/>
              <a:t>Http://geografie.blog.cz/0901/biosfera</a:t>
            </a:r>
            <a:r>
              <a:rPr lang="pt-BR" sz="1400" dirty="0"/>
              <a:t> [online]. 2009 [cit. 2012-05-20]. Dostupné z: http://geografie.blog.cz/0901/biosfera 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1400" dirty="0" smtClean="0"/>
              <a:t> </a:t>
            </a:r>
            <a:r>
              <a:rPr lang="cs-CZ" sz="1400" dirty="0" err="1"/>
              <a:t>Vegetačná</a:t>
            </a:r>
            <a:r>
              <a:rPr lang="cs-CZ" sz="1400" dirty="0"/>
              <a:t> pásma. </a:t>
            </a:r>
            <a:r>
              <a:rPr lang="cs-CZ" sz="1400" i="1" dirty="0"/>
              <a:t>Http://www.oskole.sk/userfiles/image/zaida/geografia/december/biosf%C3%A9ra%20u%C4%8Divo_html_30d4be2a.jpg</a:t>
            </a:r>
            <a:r>
              <a:rPr lang="cs-CZ" sz="1400" dirty="0"/>
              <a:t> [online]. 2010 [cit. 2012-05-20]. Dostupné z: http://www.oskole.sk/userfiles/image/zaida/geografia/december/biosf%C3%A9ra%20u%C4%8Divo_html_30d4be2a.jpg </a:t>
            </a:r>
            <a:endParaRPr lang="cs-CZ" sz="1400" dirty="0" smtClean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1400" dirty="0"/>
              <a:t>Biosféra. </a:t>
            </a:r>
            <a:r>
              <a:rPr lang="cs-CZ" sz="1400" i="1" dirty="0"/>
              <a:t>Http://zs5vajgar.wu.cz/Zemepis6/TDL.JPG</a:t>
            </a:r>
            <a:r>
              <a:rPr lang="cs-CZ" sz="1400" dirty="0"/>
              <a:t> [online]. 2008 [cit. 2012-05-20]. Dostupné z: </a:t>
            </a:r>
            <a:r>
              <a:rPr lang="cs-CZ" sz="1400" dirty="0">
                <a:hlinkClick r:id="rId3"/>
              </a:rPr>
              <a:t>http://</a:t>
            </a:r>
            <a:r>
              <a:rPr lang="cs-CZ" sz="1400" dirty="0" smtClean="0">
                <a:hlinkClick r:id="rId3"/>
              </a:rPr>
              <a:t>zs5vajgar.wu.cz/Zemepis6/TDL.JPG</a:t>
            </a:r>
            <a:endParaRPr lang="cs-CZ" sz="1400" dirty="0" smtClean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1400" dirty="0"/>
              <a:t>Biosféra. </a:t>
            </a:r>
            <a:r>
              <a:rPr lang="cs-CZ" sz="1400" i="1" dirty="0"/>
              <a:t>Http://bio-zeme.wz.cz/</a:t>
            </a:r>
            <a:r>
              <a:rPr lang="cs-CZ" sz="1400" dirty="0"/>
              <a:t> [online]. 2010 [cit. 2012-05-20]. Dostupné z: </a:t>
            </a:r>
            <a:r>
              <a:rPr lang="cs-CZ" sz="1400" dirty="0">
                <a:hlinkClick r:id="rId4"/>
              </a:rPr>
              <a:t>http://bio-zeme.wz.cz</a:t>
            </a:r>
            <a:r>
              <a:rPr lang="cs-CZ" sz="1400" dirty="0" smtClean="0">
                <a:hlinkClick r:id="rId4"/>
              </a:rPr>
              <a:t>/</a:t>
            </a:r>
            <a:endParaRPr lang="cs-CZ" sz="1400" dirty="0" smtClean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1400" dirty="0"/>
              <a:t>Biologická rovnováha. </a:t>
            </a:r>
            <a:r>
              <a:rPr lang="cs-CZ" sz="1400" i="1" dirty="0"/>
              <a:t>Http://www.vyuka.kvalitne.cz/view.php?cisloclanku=2002090908</a:t>
            </a:r>
            <a:r>
              <a:rPr lang="cs-CZ" sz="1400" dirty="0"/>
              <a:t> [online]. 2007 [cit. 2012-05-21]. Dostupné z: http://www.vyuka.kvalitne.cz/view.php?cisloclanku=2002090908 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1400" dirty="0" smtClean="0"/>
              <a:t> </a:t>
            </a:r>
            <a:r>
              <a:rPr lang="cs-CZ" sz="1400" dirty="0"/>
              <a:t>Madridská deklarace. </a:t>
            </a:r>
            <a:r>
              <a:rPr lang="cs-CZ" sz="1400" i="1" dirty="0"/>
              <a:t>Http://mab.kav.cas.cz/pdf/deklarace_madrid.pdf</a:t>
            </a:r>
            <a:r>
              <a:rPr lang="cs-CZ" sz="1400" dirty="0"/>
              <a:t> [online]. 2008 [cit. 2012-05-21]. Dostupné z: </a:t>
            </a:r>
            <a:r>
              <a:rPr lang="cs-CZ" sz="1400" dirty="0">
                <a:hlinkClick r:id="rId5"/>
              </a:rPr>
              <a:t>http://</a:t>
            </a:r>
            <a:r>
              <a:rPr lang="cs-CZ" sz="1400" dirty="0" smtClean="0">
                <a:hlinkClick r:id="rId5"/>
              </a:rPr>
              <a:t>mab.kav.cas.cz/pdf/deklarace_madrid.pdf</a:t>
            </a:r>
            <a:endParaRPr lang="cs-CZ" sz="1400" dirty="0" smtClean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1400" dirty="0">
                <a:latin typeface="Times New Roman" pitchFamily="18" charset="0"/>
                <a:cs typeface="Times New Roman" pitchFamily="18" charset="0"/>
              </a:rPr>
              <a:t>Druhy zvířat, kterým hrozí vyhynutí. </a:t>
            </a:r>
            <a:r>
              <a:rPr lang="cs-CZ" sz="1400" i="1" dirty="0">
                <a:latin typeface="Times New Roman" pitchFamily="18" charset="0"/>
                <a:cs typeface="Times New Roman" pitchFamily="18" charset="0"/>
              </a:rPr>
              <a:t>Http://monca007.blog.cz/0901/druhy-zvirat-kterym-hrozi-vyhynuti</a:t>
            </a:r>
            <a:r>
              <a:rPr lang="cs-CZ" sz="1400" dirty="0">
                <a:latin typeface="Times New Roman" pitchFamily="18" charset="0"/>
                <a:cs typeface="Times New Roman" pitchFamily="18" charset="0"/>
              </a:rPr>
              <a:t> [online]. 2009 [cit. 2012-06-12]. Dostupné z: http://monca007.blog.cz/0901/druhy-zvirat-kterym-hrozi-vyhynuti 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1400" dirty="0" smtClean="0"/>
              <a:t> </a:t>
            </a:r>
            <a:endParaRPr lang="cs-CZ" sz="1400" dirty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sz="1400" dirty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sz="1400" dirty="0" smtClean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sz="1400" dirty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sz="1400" dirty="0" smtClean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sz="1400" b="1" i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162</TotalTime>
  <Words>1281</Words>
  <Application>Microsoft Office PowerPoint</Application>
  <PresentationFormat>Předvádění na obrazovce (4:3)</PresentationFormat>
  <Paragraphs>99</Paragraphs>
  <Slides>18</Slides>
  <Notes>1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Šablona návrhu</vt:lpstr>
      </vt:variant>
      <vt:variant>
        <vt:i4>1</vt:i4>
      </vt:variant>
      <vt:variant>
        <vt:lpstr>Nadpisy snímků</vt:lpstr>
      </vt:variant>
      <vt:variant>
        <vt:i4>18</vt:i4>
      </vt:variant>
    </vt:vector>
  </HeadingPairs>
  <TitlesOfParts>
    <vt:vector size="22" baseType="lpstr">
      <vt:lpstr>Calibri</vt:lpstr>
      <vt:lpstr>Arial</vt:lpstr>
      <vt:lpstr>Times New Roman</vt:lpstr>
      <vt:lpstr>Motiv systému Office</vt:lpstr>
      <vt:lpstr>Snímek 1</vt:lpstr>
      <vt:lpstr>Snímek 2</vt:lpstr>
      <vt:lpstr>Biosféra – živý obal Země</vt:lpstr>
      <vt:lpstr>Vznik a rozložení biosféry na Zemi</vt:lpstr>
      <vt:lpstr>Pododdíly biosféry</vt:lpstr>
      <vt:lpstr>Vegetační pásma – lesy (tropické deštné, smíšené, jehličnaté)</vt:lpstr>
      <vt:lpstr> Rozmístění flóry a fauny - vegetační pásy ( geografická šířková pásma ) </vt:lpstr>
      <vt:lpstr>Vegetace deštného tropického lesa</vt:lpstr>
      <vt:lpstr>Snímek 9</vt:lpstr>
      <vt:lpstr>BIOLOGICKÁ ROVNOVÁHA</vt:lpstr>
      <vt:lpstr>VYMÍRÁNÍ ROSTLIN A ŽIVOČICHŮ</vt:lpstr>
      <vt:lpstr> Druhy zvířat kterým hrozí vyhynutí </vt:lpstr>
      <vt:lpstr> Která zvířata patří mezi ohrožená? </vt:lpstr>
      <vt:lpstr>Snímek 14</vt:lpstr>
      <vt:lpstr>Snímek 15</vt:lpstr>
      <vt:lpstr>Snímek 16</vt:lpstr>
      <vt:lpstr>Test</vt:lpstr>
      <vt:lpstr>Snímek 18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Milan Simon</dc:creator>
  <cp:lastModifiedBy>SykorovaPa</cp:lastModifiedBy>
  <cp:revision>56</cp:revision>
  <dcterms:created xsi:type="dcterms:W3CDTF">2012-05-20T10:41:56Z</dcterms:created>
  <dcterms:modified xsi:type="dcterms:W3CDTF">2012-06-25T09:19:06Z</dcterms:modified>
</cp:coreProperties>
</file>