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7" r:id="rId3"/>
    <p:sldId id="257" r:id="rId4"/>
    <p:sldId id="259" r:id="rId5"/>
    <p:sldId id="260" r:id="rId6"/>
    <p:sldId id="261" r:id="rId7"/>
    <p:sldId id="262" r:id="rId8"/>
    <p:sldId id="265" r:id="rId9"/>
    <p:sldId id="266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9039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NÁZEV:VY_32_INOVACE_3.2.7.3. S 11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Dno oceánu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398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23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81C1D-6A45-4C20-8FD5-56CB79179191}" type="presOf" srcId="{4C35D32F-0EAB-4CD7-82EE-45574DC2A586}" destId="{890E4F0B-2866-4A3F-A3C7-2A14B1797930}" srcOrd="1" destOrd="0" presId="urn:microsoft.com/office/officeart/2005/8/layout/target3"/>
    <dgm:cxn modelId="{BF292643-847F-4BC8-9AE2-A49A42B89119}" type="presOf" srcId="{D1B46980-6531-4606-95E6-44980827E919}" destId="{6140AFEC-043D-4C43-A2F9-D0F5331DF3A3}" srcOrd="0" destOrd="0" presId="urn:microsoft.com/office/officeart/2005/8/layout/target3"/>
    <dgm:cxn modelId="{9C186F85-FC64-46A8-A888-FE5C71ABF09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69B165-B190-47B7-8BB4-8E1B230C362E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AF1218-A48B-4E27-B36B-1C53A1D14D7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97F6D39-8E0B-4ECC-A628-9B6BF8D51F67}" type="presOf" srcId="{D1D4F407-5343-4D3F-B5B9-D407B03CAEB4}" destId="{D005CE8C-CC26-4C3E-AC11-E15060ECD759}" srcOrd="0" destOrd="0" presId="urn:microsoft.com/office/officeart/2005/8/layout/target3"/>
    <dgm:cxn modelId="{118D299B-989C-4C0A-88CE-7BA67F3B19FE}" type="presOf" srcId="{D8197B8C-B260-4A16-BDF4-0947B075E274}" destId="{5A5FFA88-C948-4069-8E93-59FA12366E83}" srcOrd="1" destOrd="0" presId="urn:microsoft.com/office/officeart/2005/8/layout/target3"/>
    <dgm:cxn modelId="{4810F3D7-E6EC-421B-950E-2E518C2C7814}" type="presOf" srcId="{B651F6E3-6281-48DB-9319-2AEAFDAE7572}" destId="{619D679B-A015-4ECF-8348-D1034C574F40}" srcOrd="0" destOrd="0" presId="urn:microsoft.com/office/officeart/2005/8/layout/target3"/>
    <dgm:cxn modelId="{D1839973-2E08-4EBE-9603-7438C1D1FB54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B45156D-8BE1-4DE4-80BC-9049803E9712}" type="presOf" srcId="{757F3AB3-0718-4624-B441-E567A8F0AB56}" destId="{333A1088-737F-45CB-B68E-254E46348037}" srcOrd="0" destOrd="0" presId="urn:microsoft.com/office/officeart/2005/8/layout/target3"/>
    <dgm:cxn modelId="{35FAAB42-FC11-4F08-8E20-4924972F07A3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380420E-B9E9-43D0-99C0-18FEC72389D5}" type="presParOf" srcId="{333A1088-737F-45CB-B68E-254E46348037}" destId="{F5ABB229-8D3B-4694-996A-96F23CF14429}" srcOrd="0" destOrd="0" presId="urn:microsoft.com/office/officeart/2005/8/layout/target3"/>
    <dgm:cxn modelId="{89514AF0-85B8-4057-889E-E60AD23FB9C2}" type="presParOf" srcId="{333A1088-737F-45CB-B68E-254E46348037}" destId="{F41139FD-01EE-4571-8B17-4FB00FC51163}" srcOrd="1" destOrd="0" presId="urn:microsoft.com/office/officeart/2005/8/layout/target3"/>
    <dgm:cxn modelId="{5E014C39-3E3F-495B-A781-8CACC288C9F7}" type="presParOf" srcId="{333A1088-737F-45CB-B68E-254E46348037}" destId="{D005CE8C-CC26-4C3E-AC11-E15060ECD759}" srcOrd="2" destOrd="0" presId="urn:microsoft.com/office/officeart/2005/8/layout/target3"/>
    <dgm:cxn modelId="{B2756D59-4D10-43CB-9514-543C72EE16CB}" type="presParOf" srcId="{333A1088-737F-45CB-B68E-254E46348037}" destId="{2C702D82-9B77-49B7-9568-BB8EB47C3372}" srcOrd="3" destOrd="0" presId="urn:microsoft.com/office/officeart/2005/8/layout/target3"/>
    <dgm:cxn modelId="{FBA805B5-A370-4922-84B4-37672052F3FE}" type="presParOf" srcId="{333A1088-737F-45CB-B68E-254E46348037}" destId="{A52A0455-90FF-4808-ABD0-F02540D31D5A}" srcOrd="4" destOrd="0" presId="urn:microsoft.com/office/officeart/2005/8/layout/target3"/>
    <dgm:cxn modelId="{BCED5187-974B-4A94-8617-BA25D0EF057E}" type="presParOf" srcId="{333A1088-737F-45CB-B68E-254E46348037}" destId="{6140AFEC-043D-4C43-A2F9-D0F5331DF3A3}" srcOrd="5" destOrd="0" presId="urn:microsoft.com/office/officeart/2005/8/layout/target3"/>
    <dgm:cxn modelId="{A00E5981-C209-4537-81BB-F7C40B7F3E48}" type="presParOf" srcId="{333A1088-737F-45CB-B68E-254E46348037}" destId="{9358AC05-5D7D-4327-9F80-1AD486AEA664}" srcOrd="6" destOrd="0" presId="urn:microsoft.com/office/officeart/2005/8/layout/target3"/>
    <dgm:cxn modelId="{ADC6CFAF-4B0D-491D-9037-86884C256952}" type="presParOf" srcId="{333A1088-737F-45CB-B68E-254E46348037}" destId="{313FC574-E1CD-4FB4-B054-0B805CE0447D}" srcOrd="7" destOrd="0" presId="urn:microsoft.com/office/officeart/2005/8/layout/target3"/>
    <dgm:cxn modelId="{9B6E43CD-9908-4FA7-A5B0-BBBF762A12B7}" type="presParOf" srcId="{333A1088-737F-45CB-B68E-254E46348037}" destId="{619D679B-A015-4ECF-8348-D1034C574F40}" srcOrd="8" destOrd="0" presId="urn:microsoft.com/office/officeart/2005/8/layout/target3"/>
    <dgm:cxn modelId="{67DEB7D2-B4F6-43AF-955E-71846A40E36F}" type="presParOf" srcId="{333A1088-737F-45CB-B68E-254E46348037}" destId="{322283A8-4A27-4CDA-BAE3-F381106A9174}" srcOrd="9" destOrd="0" presId="urn:microsoft.com/office/officeart/2005/8/layout/target3"/>
    <dgm:cxn modelId="{03141B71-D00F-441C-9C0D-6185FE48A1C7}" type="presParOf" srcId="{333A1088-737F-45CB-B68E-254E46348037}" destId="{FFC9F71D-1B4F-4AD9-A4A6-86ADEFC8AF5C}" srcOrd="10" destOrd="0" presId="urn:microsoft.com/office/officeart/2005/8/layout/target3"/>
    <dgm:cxn modelId="{100466BA-5555-4CA6-BD6D-B8DF0FA2EC2E}" type="presParOf" srcId="{333A1088-737F-45CB-B68E-254E46348037}" destId="{25B08C86-7E15-44DC-BE7F-FFB55DD49D12}" srcOrd="11" destOrd="0" presId="urn:microsoft.com/office/officeart/2005/8/layout/target3"/>
    <dgm:cxn modelId="{889EA4A8-C2BB-442B-8850-39977370FBDB}" type="presParOf" srcId="{333A1088-737F-45CB-B68E-254E46348037}" destId="{76644BE8-9D7C-4C09-B250-3D10AF48CBB7}" srcOrd="12" destOrd="0" presId="urn:microsoft.com/office/officeart/2005/8/layout/target3"/>
    <dgm:cxn modelId="{395A23CC-B9E7-4024-8843-E5392623AEB6}" type="presParOf" srcId="{333A1088-737F-45CB-B68E-254E46348037}" destId="{EE85B701-7295-41C0-BA7A-34D3756A2AE6}" srcOrd="13" destOrd="0" presId="urn:microsoft.com/office/officeart/2005/8/layout/target3"/>
    <dgm:cxn modelId="{7F3EAAE6-2F2E-47D4-B3A5-B237EE06FE47}" type="presParOf" srcId="{333A1088-737F-45CB-B68E-254E46348037}" destId="{8BEBB6EC-1DAA-4CAC-8A25-BC0FCBD5DBD5}" srcOrd="14" destOrd="0" presId="urn:microsoft.com/office/officeart/2005/8/layout/target3"/>
    <dgm:cxn modelId="{93250AEF-5569-45AF-8688-ED846AE42BF8}" type="presParOf" srcId="{333A1088-737F-45CB-B68E-254E46348037}" destId="{AED2198E-93D5-4001-81B4-73124B309672}" srcOrd="15" destOrd="0" presId="urn:microsoft.com/office/officeart/2005/8/layout/target3"/>
    <dgm:cxn modelId="{CEF959D1-3D69-4E9F-A51A-91BF6084D1AA}" type="presParOf" srcId="{333A1088-737F-45CB-B68E-254E46348037}" destId="{2BE915AB-18AA-4053-B92C-3BFC9ED204BB}" srcOrd="16" destOrd="0" presId="urn:microsoft.com/office/officeart/2005/8/layout/target3"/>
    <dgm:cxn modelId="{AC8BDC54-4A31-4F72-BC23-6DC11F0740DC}" type="presParOf" srcId="{333A1088-737F-45CB-B68E-254E46348037}" destId="{6BB5E863-4638-4E1D-BFDE-399D028AC4ED}" srcOrd="17" destOrd="0" presId="urn:microsoft.com/office/officeart/2005/8/layout/target3"/>
    <dgm:cxn modelId="{C3CAB9A8-7F83-45E2-A99A-12AACD53847A}" type="presParOf" srcId="{333A1088-737F-45CB-B68E-254E46348037}" destId="{5A5FFA88-C948-4069-8E93-59FA12366E83}" srcOrd="18" destOrd="0" presId="urn:microsoft.com/office/officeart/2005/8/layout/target3"/>
    <dgm:cxn modelId="{AB0B5B1C-A75D-41C1-9B89-41908382013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92288" cy="25922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80341" y="0"/>
          <a:ext cx="6476256" cy="25922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80341" y="0"/>
        <a:ext cx="6476256" cy="414766"/>
      </dsp:txXfrm>
    </dsp:sp>
    <dsp:sp modelId="{A52A0455-90FF-4808-ABD0-F02540D31D5A}">
      <dsp:nvSpPr>
        <dsp:cNvPr id="0" name=""/>
        <dsp:cNvSpPr/>
      </dsp:nvSpPr>
      <dsp:spPr>
        <a:xfrm>
          <a:off x="272190" y="414766"/>
          <a:ext cx="2047907" cy="20479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96144" y="414766"/>
          <a:ext cx="6476256" cy="2047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PhDr. Milan Simon</a:t>
          </a:r>
          <a:endParaRPr lang="cs-CZ" sz="2000" kern="1200" dirty="0"/>
        </a:p>
      </dsp:txBody>
      <dsp:txXfrm>
        <a:off x="1296144" y="414766"/>
        <a:ext cx="6476256" cy="414766"/>
      </dsp:txXfrm>
    </dsp:sp>
    <dsp:sp modelId="{313FC574-E1CD-4FB4-B054-0B805CE0447D}">
      <dsp:nvSpPr>
        <dsp:cNvPr id="0" name=""/>
        <dsp:cNvSpPr/>
      </dsp:nvSpPr>
      <dsp:spPr>
        <a:xfrm>
          <a:off x="544380" y="829532"/>
          <a:ext cx="1503527" cy="15035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96144" y="805941"/>
          <a:ext cx="6476256" cy="15035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NÁZEV:VY_32_INOVACE_3.2.7.3. S 11</a:t>
          </a:r>
          <a:endParaRPr lang="cs-CZ" sz="2000" kern="1200" dirty="0"/>
        </a:p>
      </dsp:txBody>
      <dsp:txXfrm>
        <a:off x="1296144" y="805941"/>
        <a:ext cx="6476256" cy="414766"/>
      </dsp:txXfrm>
    </dsp:sp>
    <dsp:sp modelId="{FFC9F71D-1B4F-4AD9-A4A6-86ADEFC8AF5C}">
      <dsp:nvSpPr>
        <dsp:cNvPr id="0" name=""/>
        <dsp:cNvSpPr/>
      </dsp:nvSpPr>
      <dsp:spPr>
        <a:xfrm>
          <a:off x="816570" y="1244298"/>
          <a:ext cx="959146" cy="9591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44" y="1206095"/>
          <a:ext cx="6476256" cy="9591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Dno oceánu</a:t>
          </a:r>
          <a:endParaRPr lang="cs-CZ" sz="2000" kern="1200" dirty="0"/>
        </a:p>
      </dsp:txBody>
      <dsp:txXfrm>
        <a:off x="1296144" y="1206095"/>
        <a:ext cx="6476256" cy="414766"/>
      </dsp:txXfrm>
    </dsp:sp>
    <dsp:sp modelId="{EE85B701-7295-41C0-BA7A-34D3756A2AE6}">
      <dsp:nvSpPr>
        <dsp:cNvPr id="0" name=""/>
        <dsp:cNvSpPr/>
      </dsp:nvSpPr>
      <dsp:spPr>
        <a:xfrm>
          <a:off x="1088760" y="1659064"/>
          <a:ext cx="414766" cy="4147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144" y="1645642"/>
          <a:ext cx="6476256" cy="4147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96144" y="1645642"/>
        <a:ext cx="6476256" cy="414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62F1E4-E38F-4C31-B404-DECEDD652BEB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DD55E2-4E4E-40D8-9BF6-BDFB606FD1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887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018CF6-271C-4E98-AD99-EA5872BA416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DC207-993E-41A5-A603-E941028B1F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4C450-73AD-40FA-8F27-50A3BBD88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332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DC207-993E-41A5-A603-E941028B1F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4C450-73AD-40FA-8F27-50A3BBD88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707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DC207-993E-41A5-A603-E941028B1F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4C450-73AD-40FA-8F27-50A3BBD88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54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DC207-993E-41A5-A603-E941028B1F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4C450-73AD-40FA-8F27-50A3BBD88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042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DC207-993E-41A5-A603-E941028B1F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4C450-73AD-40FA-8F27-50A3BBD88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1246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DC207-993E-41A5-A603-E941028B1F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4C450-73AD-40FA-8F27-50A3BBD88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559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DC207-993E-41A5-A603-E941028B1F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4C450-73AD-40FA-8F27-50A3BBD88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653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DC207-993E-41A5-A603-E941028B1F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4C450-73AD-40FA-8F27-50A3BBD88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075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DC207-993E-41A5-A603-E941028B1F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4C450-73AD-40FA-8F27-50A3BBD88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770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DC207-993E-41A5-A603-E941028B1F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4C450-73AD-40FA-8F27-50A3BBD88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718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DC207-993E-41A5-A603-E941028B1F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4C450-73AD-40FA-8F27-50A3BBD88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146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6DC207-993E-41A5-A603-E941028B1F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04C450-73AD-40FA-8F27-50A3BBD880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18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iroda.cz/clanky.php?detail=938" TargetMode="External"/><Relationship Id="rId2" Type="http://schemas.openxmlformats.org/officeDocument/2006/relationships/hyperlink" Target="http://cs.wikipedia.org/wiki/Tektonika_oce%C3%A1n%C5%A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bc.net.au/news/linkableblob/3915016/data/cameron-journeys-to-the-bottom-of-the-ocean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3901857"/>
              </p:ext>
            </p:extLst>
          </p:nvPr>
        </p:nvGraphicFramePr>
        <p:xfrm>
          <a:off x="539552" y="908720"/>
          <a:ext cx="777240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3750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59"/>
            <a:ext cx="8229600" cy="30963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Cíl prezentace:</a:t>
            </a:r>
          </a:p>
          <a:p>
            <a:pPr marL="0" indent="0">
              <a:buNone/>
            </a:pP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jsou seznámeni s profilem dna oceánů, podmínkami jeho vzniku a získají informace o průzkumu oceánského dna. Prezentace je doplněna komentářem a dalšími audiovizuálními programy.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5225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274638"/>
            <a:ext cx="2232248" cy="41805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Dno oceánů</a:t>
            </a:r>
            <a:endParaRPr lang="cs-CZ" sz="2800" b="1" i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Mořské dno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leží v hloubkách od 0 do více než 11 000 metrů pod hladinou. Na mnohých místech má plochý rozlehlý povrch, jinde zase výrazný reliéf vytvořený působením tektonické a vulkanické aktivity, takže se tam nacházejí mohutné horské pásma, vrchy, hluboké příkopy či plošiny. Za zmínku také stojí, že mořské dno je poměrně mladé - ani jedna z jeho částí není starší než 200 miliónů let, protože ho neustále přetvářejí tektonické procesy v zemské kůře. Tektoniku oceánů tvoří: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středooceánské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hřbety, hydrotermální sopouchy, ostrovy, příkopy.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645024"/>
            <a:ext cx="7477350" cy="208823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3390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332656"/>
            <a:ext cx="3960440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Nejhlubší místa oceánů</a:t>
            </a:r>
            <a:endParaRPr lang="cs-CZ" sz="2400" b="1" i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5388414"/>
              </p:ext>
            </p:extLst>
          </p:nvPr>
        </p:nvGraphicFramePr>
        <p:xfrm>
          <a:off x="467544" y="908720"/>
          <a:ext cx="8229600" cy="2376265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2743200"/>
                <a:gridCol w="2743200"/>
                <a:gridCol w="2743200"/>
              </a:tblGrid>
              <a:tr h="475253">
                <a:tc>
                  <a:txBody>
                    <a:bodyPr/>
                    <a:lstStyle/>
                    <a:p>
                      <a:r>
                        <a:rPr lang="cs-CZ" sz="2400" b="1" i="1" dirty="0">
                          <a:latin typeface="Times New Roman" pitchFamily="18" charset="0"/>
                          <a:cs typeface="Times New Roman" pitchFamily="18" charset="0"/>
                        </a:rPr>
                        <a:t>oceán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b="1" i="1" dirty="0">
                          <a:latin typeface="Times New Roman" pitchFamily="18" charset="0"/>
                          <a:cs typeface="Times New Roman" pitchFamily="18" charset="0"/>
                        </a:rPr>
                        <a:t>místo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b="1" i="1" dirty="0">
                          <a:latin typeface="Times New Roman" pitchFamily="18" charset="0"/>
                          <a:cs typeface="Times New Roman" pitchFamily="18" charset="0"/>
                        </a:rPr>
                        <a:t>hloubka (m)</a:t>
                      </a:r>
                    </a:p>
                  </a:txBody>
                  <a:tcPr anchor="ctr"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Tichý oceán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Marianský příkop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11 034</a:t>
                      </a:r>
                    </a:p>
                  </a:txBody>
                  <a:tcPr anchor="ctr"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Atlantský oceán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Portorický příkop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8 648</a:t>
                      </a:r>
                    </a:p>
                  </a:txBody>
                  <a:tcPr anchor="ctr"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Indický oceán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Jávský příkop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7 725</a:t>
                      </a:r>
                    </a:p>
                  </a:txBody>
                  <a:tcPr anchor="ctr"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Severní ledový oceán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err="1">
                          <a:latin typeface="Times New Roman" pitchFamily="18" charset="0"/>
                          <a:cs typeface="Times New Roman" pitchFamily="18" charset="0"/>
                        </a:rPr>
                        <a:t>Litkeho</a:t>
                      </a:r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 příkop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5 450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429000"/>
            <a:ext cx="6192688" cy="30243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96111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620688"/>
            <a:ext cx="3744416" cy="50405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i="1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Středooceánské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hřbety</a:t>
            </a:r>
            <a:endParaRPr lang="cs-CZ" sz="2400" b="1" i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3843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Ostrov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Hawaii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 vrcholem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9 150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 vysoké sopečné hory (o více než 200 m vyšší než Everest). Středem všech oceánů se táhnou rozeklaná pásma sopečných pohoří, dlouhá tisíce kilometrů (př. Island). Tato pásemná pohoří, nápadně členěná podélnými a příčnými zlomy, vznikají v místech, kde se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rozestupují oceánské litosférické desky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Žhavé magma, pronikající trhlinami na oceánské dno, v podobě pohoří pak přirůstá k okrajům oceánských desek, a tak vznikají tyto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středooceánské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hřbety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uprostřed oddělené žhnoucí trhlinou. Oceánské hřbety je vlastně systém podmořských pohoří, nacházející se ve všech oceánech a probíhající rovnoběžně s riftovými zónami. 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258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260648"/>
            <a:ext cx="5040560" cy="576064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Ponor do nejhlubšího místa na světě</a:t>
            </a:r>
            <a:endParaRPr lang="cs-CZ" sz="2400" b="1" i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25658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Hollywoodský režisér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James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Cameron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dokončil ve speciální ponorce jako první na světě sólový sestup do nejhlubšího místa na planetě.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Tvůrce filmu Titanik krátce prozkoumal nejnižší oblast dna Mariánského podmořského příkopu, téměř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11 kilometrů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 hladinou Tichého oceánu.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492896"/>
            <a:ext cx="6336704" cy="35283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63762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74638"/>
            <a:ext cx="5904656" cy="41805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Batyskaf před ponorem na dno Mariánského příkopu</a:t>
            </a: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371" y="908050"/>
            <a:ext cx="7823257" cy="52181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47924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360040"/>
          </a:xfrm>
        </p:spPr>
        <p:txBody>
          <a:bodyPr>
            <a:normAutofit fontScale="90000"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Pevninské </a:t>
            </a:r>
            <a:r>
              <a:rPr lang="cs-CZ" sz="2400" b="1" i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šelfy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které jsou součástí kontinentů, směrem od pobřeží pomalu klesají a při ústí řek jsou přerušovány kaňony, jimiž řeka vniká do moře a cestou zanechává usazeniny dovlečené z kontinentu. Kontinentální šelfy se táhnou obvykle do hloubky kolem 200 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Oceánské hřbety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vyrůstají tisíce metrů nad dno oceánů, přičemž v některých případech dosahují i nad hladinu a vytvářejí ostrovy, jako např. ostrov Jan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Mayen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v Severním ledovém oceánu či ostrov Island v Atlantiku. Charakteristickým znakem je tedy, že v jejich ose probíhají hluboká riftová údolí, která bývají zónami zemětřesení a vulkanické činnosti.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Tuhnoucí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čedičová láva vytváří vlastní oceánské hřbety, které jsou porušené množstvím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příčných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tektonických poruch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Opakem </a:t>
            </a:r>
            <a:r>
              <a:rPr lang="cs-CZ" sz="2000" b="1" i="1" dirty="0" err="1">
                <a:latin typeface="Times New Roman" pitchFamily="18" charset="0"/>
                <a:cs typeface="Times New Roman" pitchFamily="18" charset="0"/>
              </a:rPr>
              <a:t>středooceánských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 hřbetů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sz="2400" b="1" i="1" dirty="0">
                <a:solidFill>
                  <a:srgbClr val="19039D"/>
                </a:solidFill>
                <a:latin typeface="Times New Roman" pitchFamily="18" charset="0"/>
                <a:cs typeface="Times New Roman" pitchFamily="18" charset="0"/>
              </a:rPr>
              <a:t>hlubokomořské příkopy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lemující některé oceánské oblasti a pronikající hluboko do oceánské kůry. Posunující se oceánské desky se v těchto příkopech noří do hloubky podél okraje tzv. subdukční zóny, pod níž dochází k tavení hornin a jejich přeměně na magma. To stoupá k povrchu a většinou za doprovodu zemětřesení vznikají na dně oceánů nové podmořské sopky, které v podobě řetězců lemují hlubokomořské příkopy. Příkladem mohou být japonské ostrovy.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13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260648"/>
            <a:ext cx="1800200" cy="432048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4536504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 kterém oceánu je největší hloubka (název této části dna) 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 kterých místech vznikají pásemná pohoří (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středooceánské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hřbety) 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Uveďte konkrétní příklad oceánského hřbetu.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Uveďte konkrétní příklad hlubokomořského příkopu.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5053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Autofit/>
          </a:bodyPr>
          <a:lstStyle/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materiály :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effectLst/>
              </a:rPr>
              <a:t>Tektonika oceánů. </a:t>
            </a:r>
            <a:r>
              <a:rPr lang="cs-CZ" sz="1400" i="1" dirty="0" smtClean="0">
                <a:effectLst/>
              </a:rPr>
              <a:t>Http://cs.wikipedia.org/wiki/Tektonika_oce%C3%A1n%C5%AF</a:t>
            </a:r>
            <a:r>
              <a:rPr lang="cs-CZ" sz="1400" dirty="0" smtClean="0">
                <a:effectLst/>
              </a:rPr>
              <a:t> [online]. 2011, 15.02.2012 [cit. 2012-05-09]. Dostupné z: </a:t>
            </a:r>
            <a:r>
              <a:rPr lang="cs-CZ" sz="1400" dirty="0" smtClean="0">
                <a:effectLst/>
                <a:hlinkClick r:id="rId2"/>
              </a:rPr>
              <a:t>http://cs.wikipedia.org/wiki/Tektonika_oce%C3%A1n%C5%AF</a:t>
            </a:r>
            <a:endParaRPr lang="cs-CZ" sz="1400" dirty="0" smtClean="0">
              <a:effectLst/>
            </a:endParaRPr>
          </a:p>
          <a:p>
            <a:r>
              <a:rPr lang="it-IT" sz="1400" dirty="0" smtClean="0">
                <a:effectLst/>
              </a:rPr>
              <a:t>Litosféra. </a:t>
            </a:r>
            <a:r>
              <a:rPr lang="it-IT" sz="1400" i="1" dirty="0" smtClean="0">
                <a:effectLst/>
              </a:rPr>
              <a:t>Http://www.komenskeho66.cz/materialy/zemepis/obrazky/ocean.png</a:t>
            </a:r>
            <a:r>
              <a:rPr lang="it-IT" sz="1400" dirty="0" smtClean="0">
                <a:effectLst/>
              </a:rPr>
              <a:t> [online]. 2010 [cit. 2012-05-09]. Dostupné z: http://www.komenskeho66.cz/materialy/zemepis/obrazky/ocean.png </a:t>
            </a:r>
          </a:p>
          <a:p>
            <a:r>
              <a:rPr lang="cs-CZ" sz="1400" dirty="0" smtClean="0">
                <a:effectLst/>
              </a:rPr>
              <a:t> Tajemství oceánského dna. </a:t>
            </a:r>
            <a:r>
              <a:rPr lang="cs-CZ" sz="1400" i="1" dirty="0" smtClean="0">
                <a:effectLst/>
              </a:rPr>
              <a:t>Http://www.priroda.cz/clanky.php?detail=938</a:t>
            </a:r>
            <a:r>
              <a:rPr lang="cs-CZ" sz="1400" dirty="0" smtClean="0">
                <a:effectLst/>
              </a:rPr>
              <a:t> [online]. 2007, 09.03.2011 [cit. 2012-05-09]. Dostupné z: </a:t>
            </a:r>
            <a:r>
              <a:rPr lang="cs-CZ" sz="1400" dirty="0" smtClean="0">
                <a:effectLst/>
                <a:hlinkClick r:id="rId3"/>
              </a:rPr>
              <a:t>http://www.priroda.cz/clanky.php?detail=938</a:t>
            </a:r>
            <a:endParaRPr lang="cs-CZ" sz="1400" dirty="0" smtClean="0">
              <a:effectLst/>
            </a:endParaRPr>
          </a:p>
          <a:p>
            <a:r>
              <a:rPr lang="cs-CZ" sz="1400" i="1" dirty="0" smtClean="0">
                <a:effectLst/>
              </a:rPr>
              <a:t>Http://img.ihned.cz/attachment.php/930/37826930/iosu358BCF7IJLMOklQcdefqrST29ARm/0209TOR301_USA-DEEPSEA-CAMERON_0209_03.jpg</a:t>
            </a:r>
            <a:r>
              <a:rPr lang="cs-CZ" sz="1400" dirty="0" smtClean="0">
                <a:effectLst/>
              </a:rPr>
              <a:t> [online]. 2012 [cit. 2012-05-09]. Dostupné z: http://img.ihned.cz/attachment.php/930/37826930/iosu358BCF7IJLMOklQcdefqrST29ARm/0209TOR301_USA-DEEPSEA-CAMERON_0209_03.jpg </a:t>
            </a:r>
          </a:p>
          <a:p>
            <a:r>
              <a:rPr lang="cs-CZ" sz="1400" dirty="0" smtClean="0">
                <a:effectLst/>
              </a:rPr>
              <a:t>Ihned.cz. </a:t>
            </a:r>
            <a:r>
              <a:rPr lang="cs-CZ" sz="1400" i="1" dirty="0" smtClean="0">
                <a:effectLst/>
              </a:rPr>
              <a:t>Http://zpravy.ihned.cz/c1-55180210-video-mise-jamese-camerona-na-dno-marianskeho-prikopu</a:t>
            </a:r>
            <a:r>
              <a:rPr lang="cs-CZ" sz="1400" dirty="0" smtClean="0">
                <a:effectLst/>
              </a:rPr>
              <a:t> [online]. 2012 [cit. 2012-05-09]. Dostupné z: http://zpravy.ihned.cz/c1-55180210-video-mise-jamese-camerona-na-dno-marianskeho-prikopu </a:t>
            </a:r>
          </a:p>
          <a:p>
            <a:r>
              <a:rPr lang="cs-CZ" sz="1400" dirty="0" smtClean="0">
                <a:effectLst/>
              </a:rPr>
              <a:t> </a:t>
            </a:r>
            <a:r>
              <a:rPr lang="pl-PL" sz="1400" dirty="0"/>
              <a:t>ABC. </a:t>
            </a:r>
            <a:r>
              <a:rPr lang="pl-PL" sz="1400" i="1" dirty="0"/>
              <a:t>Http://www.abc.net.au/news/linkableblob/3915016/data/cameron-journeys-to-the-bottom-of-the-ocean-</a:t>
            </a:r>
            <a:r>
              <a:rPr lang="pl-PL" sz="1400" dirty="0"/>
              <a:t> [online]. 2012 [cit. 2012-05-09]. Dostupné z: </a:t>
            </a:r>
            <a:r>
              <a:rPr lang="pl-PL" sz="1400" dirty="0">
                <a:hlinkClick r:id="rId4"/>
              </a:rPr>
              <a:t>http://</a:t>
            </a:r>
            <a:r>
              <a:rPr lang="pl-PL" sz="1400" dirty="0" smtClean="0">
                <a:hlinkClick r:id="rId4"/>
              </a:rPr>
              <a:t>www.abc.net.au/news/linkableblob/3915016/data/cameron-journeys-to-the-bottom-of-the-ocean-</a:t>
            </a:r>
            <a:endParaRPr lang="pl-PL" sz="1400" dirty="0" smtClean="0"/>
          </a:p>
          <a:p>
            <a:r>
              <a:rPr lang="cs-CZ" sz="1400" dirty="0"/>
              <a:t>Dno oceánu. </a:t>
            </a:r>
            <a:r>
              <a:rPr lang="cs-CZ" sz="1400" i="1" dirty="0"/>
              <a:t>Http://adamjadhav.com/wp-content/uploads/2011/10/stingray.jpg</a:t>
            </a:r>
            <a:r>
              <a:rPr lang="cs-CZ" sz="1400" dirty="0"/>
              <a:t> [online]. 2008 [cit. 2012-05-12]. Dostupné z: http://adamjadhav.com/wp-content/uploads/2011/10/stingray.jpg </a:t>
            </a:r>
          </a:p>
          <a:p>
            <a:r>
              <a:rPr lang="pl-PL" sz="1400" dirty="0" smtClean="0"/>
              <a:t> </a:t>
            </a:r>
            <a:endParaRPr lang="pl-PL" sz="1400" dirty="0"/>
          </a:p>
          <a:p>
            <a:endParaRPr lang="cs-CZ" sz="1400" dirty="0" smtClean="0">
              <a:effectLst/>
            </a:endParaRPr>
          </a:p>
          <a:p>
            <a:endParaRPr lang="cs-CZ" sz="1400" dirty="0" smtClean="0">
              <a:effectLst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196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749</Words>
  <Application>Microsoft Office PowerPoint</Application>
  <PresentationFormat>Předvádění na obrazovce (4:3)</PresentationFormat>
  <Paragraphs>62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Dno oceánů</vt:lpstr>
      <vt:lpstr>Nejhlubší místa oceánů</vt:lpstr>
      <vt:lpstr>Středooceánské hřbety</vt:lpstr>
      <vt:lpstr>Ponor do nejhlubšího místa na světě</vt:lpstr>
      <vt:lpstr>Batyskaf před ponorem na dno Mariánského příkopu</vt:lpstr>
      <vt:lpstr>Prezentace aplikace PowerPoint</vt:lpstr>
      <vt:lpstr>Test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Milan Simon</cp:lastModifiedBy>
  <cp:revision>29</cp:revision>
  <dcterms:created xsi:type="dcterms:W3CDTF">2012-05-09T16:52:58Z</dcterms:created>
  <dcterms:modified xsi:type="dcterms:W3CDTF">2012-06-20T15:33:08Z</dcterms:modified>
</cp:coreProperties>
</file>