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3" r:id="rId2"/>
    <p:sldId id="268" r:id="rId3"/>
    <p:sldId id="258" r:id="rId4"/>
    <p:sldId id="259" r:id="rId5"/>
    <p:sldId id="261" r:id="rId6"/>
    <p:sldId id="262" r:id="rId7"/>
    <p:sldId id="264" r:id="rId8"/>
    <p:sldId id="266" r:id="rId9"/>
    <p:sldId id="26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Hydrosféra – vodní obal Země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ABD9B9-9B4B-4A57-85E5-3B147E1B6075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5C7271-A3ED-42DF-83D6-F5AAAA636F0E}" type="presOf" srcId="{D1B46980-6531-4606-95E6-44980827E919}" destId="{2BE915AB-18AA-4053-B92C-3BFC9ED204BB}" srcOrd="1" destOrd="0" presId="urn:microsoft.com/office/officeart/2005/8/layout/target3"/>
    <dgm:cxn modelId="{BD504468-6818-4803-9AE3-68C4E3908C2D}" type="presOf" srcId="{4C35D32F-0EAB-4CD7-82EE-45574DC2A586}" destId="{8BEBB6EC-1DAA-4CAC-8A25-BC0FCBD5DBD5}" srcOrd="0" destOrd="0" presId="urn:microsoft.com/office/officeart/2005/8/layout/target3"/>
    <dgm:cxn modelId="{CE2BEBFA-2E99-40BC-9AC1-21C9F63BF2AE}" type="presOf" srcId="{D1D4F407-5343-4D3F-B5B9-D407B03CAEB4}" destId="{D005CE8C-CC26-4C3E-AC11-E15060ECD759}" srcOrd="0" destOrd="0" presId="urn:microsoft.com/office/officeart/2005/8/layout/target3"/>
    <dgm:cxn modelId="{9045E214-2D84-409C-A8BA-4BB0C8243692}" type="presOf" srcId="{B651F6E3-6281-48DB-9319-2AEAFDAE7572}" destId="{619D679B-A015-4ECF-8348-D1034C574F40}" srcOrd="0" destOrd="0" presId="urn:microsoft.com/office/officeart/2005/8/layout/target3"/>
    <dgm:cxn modelId="{A424997D-F5A3-4958-96B6-BBA8C4C49E38}" type="presOf" srcId="{757F3AB3-0718-4624-B441-E567A8F0AB56}" destId="{333A1088-737F-45CB-B68E-254E46348037}" srcOrd="0" destOrd="0" presId="urn:microsoft.com/office/officeart/2005/8/layout/target3"/>
    <dgm:cxn modelId="{80D6409C-2532-4A01-A330-4295AB9D4E57}" type="presOf" srcId="{D8197B8C-B260-4A16-BDF4-0947B075E274}" destId="{25B08C86-7E15-44DC-BE7F-FFB55DD49D12}" srcOrd="0" destOrd="0" presId="urn:microsoft.com/office/officeart/2005/8/layout/target3"/>
    <dgm:cxn modelId="{62593560-C282-4FBE-A2EE-B3201099EC82}" type="presOf" srcId="{D8197B8C-B260-4A16-BDF4-0947B075E274}" destId="{5A5FFA88-C948-4069-8E93-59FA12366E83}" srcOrd="1" destOrd="0" presId="urn:microsoft.com/office/officeart/2005/8/layout/target3"/>
    <dgm:cxn modelId="{DBB79367-5340-4105-86C8-1E7AC8DF0167}" type="presOf" srcId="{D1B46980-6531-4606-95E6-44980827E919}" destId="{6140AFEC-043D-4C43-A2F9-D0F5331DF3A3}" srcOrd="0" destOrd="0" presId="urn:microsoft.com/office/officeart/2005/8/layout/target3"/>
    <dgm:cxn modelId="{7015CD8F-675C-471F-B101-DC8EF3CBC179}" type="presOf" srcId="{B651F6E3-6281-48DB-9319-2AEAFDAE7572}" destId="{6BB5E863-4638-4E1D-BFDE-399D028AC4ED}" srcOrd="1" destOrd="0" presId="urn:microsoft.com/office/officeart/2005/8/layout/target3"/>
    <dgm:cxn modelId="{589992A6-56E2-49A6-B919-812003B6B46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3D0B8A9-8A79-4D87-B524-6E24909A714F}" type="presParOf" srcId="{333A1088-737F-45CB-B68E-254E46348037}" destId="{F5ABB229-8D3B-4694-996A-96F23CF14429}" srcOrd="0" destOrd="0" presId="urn:microsoft.com/office/officeart/2005/8/layout/target3"/>
    <dgm:cxn modelId="{A36EB6A3-048C-4AB8-ABED-FA7D0DCDD833}" type="presParOf" srcId="{333A1088-737F-45CB-B68E-254E46348037}" destId="{F41139FD-01EE-4571-8B17-4FB00FC51163}" srcOrd="1" destOrd="0" presId="urn:microsoft.com/office/officeart/2005/8/layout/target3"/>
    <dgm:cxn modelId="{BD01D1B8-E240-4D78-9A1D-2EA920ECEA05}" type="presParOf" srcId="{333A1088-737F-45CB-B68E-254E46348037}" destId="{D005CE8C-CC26-4C3E-AC11-E15060ECD759}" srcOrd="2" destOrd="0" presId="urn:microsoft.com/office/officeart/2005/8/layout/target3"/>
    <dgm:cxn modelId="{9FE5EDA2-6E4E-4B6B-8B46-FAE5A8DFF907}" type="presParOf" srcId="{333A1088-737F-45CB-B68E-254E46348037}" destId="{2C702D82-9B77-49B7-9568-BB8EB47C3372}" srcOrd="3" destOrd="0" presId="urn:microsoft.com/office/officeart/2005/8/layout/target3"/>
    <dgm:cxn modelId="{45EAF69D-0F6F-4971-BC43-28D3DEBCE373}" type="presParOf" srcId="{333A1088-737F-45CB-B68E-254E46348037}" destId="{A52A0455-90FF-4808-ABD0-F02540D31D5A}" srcOrd="4" destOrd="0" presId="urn:microsoft.com/office/officeart/2005/8/layout/target3"/>
    <dgm:cxn modelId="{C62196D5-9036-4BD7-B7BD-F293D654F85C}" type="presParOf" srcId="{333A1088-737F-45CB-B68E-254E46348037}" destId="{6140AFEC-043D-4C43-A2F9-D0F5331DF3A3}" srcOrd="5" destOrd="0" presId="urn:microsoft.com/office/officeart/2005/8/layout/target3"/>
    <dgm:cxn modelId="{C385FF0B-CC00-442F-BC6A-93FC95AD7A69}" type="presParOf" srcId="{333A1088-737F-45CB-B68E-254E46348037}" destId="{9358AC05-5D7D-4327-9F80-1AD486AEA664}" srcOrd="6" destOrd="0" presId="urn:microsoft.com/office/officeart/2005/8/layout/target3"/>
    <dgm:cxn modelId="{2B042CAB-312B-48ED-B1AC-6C895BA262E9}" type="presParOf" srcId="{333A1088-737F-45CB-B68E-254E46348037}" destId="{313FC574-E1CD-4FB4-B054-0B805CE0447D}" srcOrd="7" destOrd="0" presId="urn:microsoft.com/office/officeart/2005/8/layout/target3"/>
    <dgm:cxn modelId="{4E5BBA40-7444-4696-BCEA-21CC54CDB6FE}" type="presParOf" srcId="{333A1088-737F-45CB-B68E-254E46348037}" destId="{619D679B-A015-4ECF-8348-D1034C574F40}" srcOrd="8" destOrd="0" presId="urn:microsoft.com/office/officeart/2005/8/layout/target3"/>
    <dgm:cxn modelId="{1EFC55DE-C002-4F58-8001-2A43CED65D5A}" type="presParOf" srcId="{333A1088-737F-45CB-B68E-254E46348037}" destId="{322283A8-4A27-4CDA-BAE3-F381106A9174}" srcOrd="9" destOrd="0" presId="urn:microsoft.com/office/officeart/2005/8/layout/target3"/>
    <dgm:cxn modelId="{413D887B-3A32-4A68-B7B7-0328D1D4ED3C}" type="presParOf" srcId="{333A1088-737F-45CB-B68E-254E46348037}" destId="{FFC9F71D-1B4F-4AD9-A4A6-86ADEFC8AF5C}" srcOrd="10" destOrd="0" presId="urn:microsoft.com/office/officeart/2005/8/layout/target3"/>
    <dgm:cxn modelId="{0153B55F-493C-4177-826D-E2BBC6CF1CCA}" type="presParOf" srcId="{333A1088-737F-45CB-B68E-254E46348037}" destId="{25B08C86-7E15-44DC-BE7F-FFB55DD49D12}" srcOrd="11" destOrd="0" presId="urn:microsoft.com/office/officeart/2005/8/layout/target3"/>
    <dgm:cxn modelId="{135CA4AC-1DE4-4ECE-8D5F-B615C81FDAD5}" type="presParOf" srcId="{333A1088-737F-45CB-B68E-254E46348037}" destId="{76644BE8-9D7C-4C09-B250-3D10AF48CBB7}" srcOrd="12" destOrd="0" presId="urn:microsoft.com/office/officeart/2005/8/layout/target3"/>
    <dgm:cxn modelId="{435C1D0B-E5A5-4462-A332-24EAA15C1538}" type="presParOf" srcId="{333A1088-737F-45CB-B68E-254E46348037}" destId="{EE85B701-7295-41C0-BA7A-34D3756A2AE6}" srcOrd="13" destOrd="0" presId="urn:microsoft.com/office/officeart/2005/8/layout/target3"/>
    <dgm:cxn modelId="{57E7DE1F-2C3B-4E91-A471-D8952AED9446}" type="presParOf" srcId="{333A1088-737F-45CB-B68E-254E46348037}" destId="{8BEBB6EC-1DAA-4CAC-8A25-BC0FCBD5DBD5}" srcOrd="14" destOrd="0" presId="urn:microsoft.com/office/officeart/2005/8/layout/target3"/>
    <dgm:cxn modelId="{DF477C42-0223-4051-8C54-C6A557FE9B3C}" type="presParOf" srcId="{333A1088-737F-45CB-B68E-254E46348037}" destId="{AED2198E-93D5-4001-81B4-73124B309672}" srcOrd="15" destOrd="0" presId="urn:microsoft.com/office/officeart/2005/8/layout/target3"/>
    <dgm:cxn modelId="{7334368F-1B63-4662-89B6-0584E7FA2040}" type="presParOf" srcId="{333A1088-737F-45CB-B68E-254E46348037}" destId="{2BE915AB-18AA-4053-B92C-3BFC9ED204BB}" srcOrd="16" destOrd="0" presId="urn:microsoft.com/office/officeart/2005/8/layout/target3"/>
    <dgm:cxn modelId="{56D2FA8B-2CBA-438D-B1C8-5BB45A76A5DE}" type="presParOf" srcId="{333A1088-737F-45CB-B68E-254E46348037}" destId="{6BB5E863-4638-4E1D-BFDE-399D028AC4ED}" srcOrd="17" destOrd="0" presId="urn:microsoft.com/office/officeart/2005/8/layout/target3"/>
    <dgm:cxn modelId="{9F3B0331-6F6E-48BA-AE46-524980CFC6B4}" type="presParOf" srcId="{333A1088-737F-45CB-B68E-254E46348037}" destId="{5A5FFA88-C948-4069-8E93-59FA12366E83}" srcOrd="18" destOrd="0" presId="urn:microsoft.com/office/officeart/2005/8/layout/target3"/>
    <dgm:cxn modelId="{D464096F-0F56-4BA4-A0EC-BF3E58399CC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15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Hydrosféra – vodní obal Země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9691A2-A573-4281-8B40-6208B4830A90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D2FCCE-3BDA-4FCA-8CDA-CB4B938FB0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110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9536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339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2178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544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34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404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7713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645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5830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5473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6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FA31B-A0FF-4221-B280-03A821C56D56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EEB298-B42D-4421-9AF2-066ADA431D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860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ce%C3%A1n" TargetMode="External"/><Relationship Id="rId3" Type="http://schemas.openxmlformats.org/officeDocument/2006/relationships/hyperlink" Target="http://cs.wikipedia.org/wiki/Povrchov%C3%A1_voda" TargetMode="External"/><Relationship Id="rId7" Type="http://schemas.openxmlformats.org/officeDocument/2006/relationships/hyperlink" Target="http://cs.wikipedia.org/wiki/Organismus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tmosf%C3%A9ra" TargetMode="External"/><Relationship Id="rId5" Type="http://schemas.openxmlformats.org/officeDocument/2006/relationships/hyperlink" Target="http://cs.wikipedia.org/wiki/Voda" TargetMode="External"/><Relationship Id="rId4" Type="http://schemas.openxmlformats.org/officeDocument/2006/relationships/hyperlink" Target="http://cs.wikipedia.org/w/index.php?title=Podpovrchov%C3%A1_voda&amp;action=edit&amp;redlink=1" TargetMode="External"/><Relationship Id="rId9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olob%C4%9Bh_vody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tmosf%C3%A9ra" TargetMode="External"/><Relationship Id="rId3" Type="http://schemas.openxmlformats.org/officeDocument/2006/relationships/hyperlink" Target="http://cs.wikipedia.org/wiki/Jezero" TargetMode="External"/><Relationship Id="rId7" Type="http://schemas.openxmlformats.org/officeDocument/2006/relationships/hyperlink" Target="http://cs.wikipedia.org/wiki/Permafrost" TargetMode="External"/><Relationship Id="rId2" Type="http://schemas.openxmlformats.org/officeDocument/2006/relationships/hyperlink" Target="http://cs.wikipedia.org/wiki/Oce%C3%A1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ed" TargetMode="External"/><Relationship Id="rId11" Type="http://schemas.openxmlformats.org/officeDocument/2006/relationships/hyperlink" Target="http://cs.wikipedia.org/wiki/Sn%C4%9Bhov%C3%A1_vlo%C4%8Dka" TargetMode="External"/><Relationship Id="rId5" Type="http://schemas.openxmlformats.org/officeDocument/2006/relationships/hyperlink" Target="http://cs.wikipedia.org/w/index.php?title=Slani%C5%A1t%C4%9B&amp;action=edit&amp;redlink=1" TargetMode="External"/><Relationship Id="rId10" Type="http://schemas.openxmlformats.org/officeDocument/2006/relationships/hyperlink" Target="http://cs.wikipedia.org/w/index.php?title=Vodn%C3%AD_kapka&amp;action=edit&amp;redlink=1" TargetMode="External"/><Relationship Id="rId4" Type="http://schemas.openxmlformats.org/officeDocument/2006/relationships/hyperlink" Target="http://cs.wikipedia.org/wiki/Ba%C5%BEina" TargetMode="External"/><Relationship Id="rId9" Type="http://schemas.openxmlformats.org/officeDocument/2006/relationships/hyperlink" Target="http://cs.wikipedia.org/wiki/Vodn%C3%AD_p%C3%A1ra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Mari%C3%A1nsk%C3%BD_p%C5%99%C3%ADkop" TargetMode="External"/><Relationship Id="rId3" Type="http://schemas.openxmlformats.org/officeDocument/2006/relationships/hyperlink" Target="http://cs.wikipedia.org/wiki/Tich%C3%BD_oce%C3%A1n" TargetMode="External"/><Relationship Id="rId7" Type="http://schemas.openxmlformats.org/officeDocument/2006/relationships/hyperlink" Target="http://cs.wikipedia.org/wiki/Severn%C3%AD_ledov%C3%BD_oce%C3%A1n" TargetMode="External"/><Relationship Id="rId2" Type="http://schemas.openxmlformats.org/officeDocument/2006/relationships/hyperlink" Target="http://cs.wikipedia.org/wiki/Sv%C4%9Btov%C3%BD_oce%C3%A1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Ji%C5%BEn%C3%AD_oce%C3%A1n" TargetMode="External"/><Relationship Id="rId5" Type="http://schemas.openxmlformats.org/officeDocument/2006/relationships/hyperlink" Target="http://cs.wikipedia.org/wiki/Indick%C3%BD_oce%C3%A1n" TargetMode="External"/><Relationship Id="rId4" Type="http://schemas.openxmlformats.org/officeDocument/2006/relationships/hyperlink" Target="http://cs.wikipedia.org/wiki/Atlantsk%C3%BD_oce%C3%A1n" TargetMode="External"/><Relationship Id="rId9" Type="http://schemas.openxmlformats.org/officeDocument/2006/relationships/hyperlink" Target="http://cs.wikipedia.org/wiki/Zemsk%C3%A1_k%C5%AFr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cs.wikipedia.org/wiki/Biosf%C3%A9r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astronomia.zcu.cz/planety/zeme/1945-hydrosfer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2575451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2899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7"/>
            <a:ext cx="8229600" cy="2880321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 významem vody na Zemi, jejím rozložením na povrchu i pod povrchem Země, s cirkulací vody v přírodě a rozlohou světových oceánů na severní a jižní polokouli. Prezentace je doplněna o další audiovizuální programy.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05556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188640"/>
            <a:ext cx="2736304" cy="432048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Hydrosféra</a:t>
            </a:r>
            <a:endParaRPr lang="cs-CZ" sz="24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Hydrosféra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(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vodní obal Země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 představuje soubor všeho vodstva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Země"/>
              </a:rPr>
              <a:t>Země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– tj.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Povrchová voda"/>
              </a:rPr>
              <a:t>povrchové vody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Podpovrchová voda (stránka neexistuje)"/>
              </a:rPr>
              <a:t>podpovrchové vody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tooltip="Voda"/>
              </a:rPr>
              <a:t>vody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obsažené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Atmosféra"/>
              </a:rPr>
              <a:t>atmosféře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vody v živých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Organismus"/>
              </a:rPr>
              <a:t>organismech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Celkové zásoby vody na Zemi činí asi 1 385 989 600 km³, z toho sladká voda představuje 2,53 %. Ve světovém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8" tooltip="Oceán"/>
              </a:rPr>
              <a:t>oceánu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je obsaženo asi 96,54 % slané vody a 2,5% sladké vody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636912"/>
            <a:ext cx="3744416" cy="36724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1113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algn="l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Na planetě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2" tooltip="Země"/>
              </a:rPr>
              <a:t>Zemi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 neustále probíhá přesun vody mezi jednotlivými položkami zmíněnými v úvodu – tzv.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3" tooltip="Koloběh vody"/>
              </a:rPr>
              <a:t>koloběh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3" tooltip="Koloběh vody"/>
              </a:rPr>
              <a:t>vody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resp. 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3" tooltip="Koloběh vody"/>
              </a:rPr>
              <a:t>hydrologický cyklus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).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412776"/>
            <a:ext cx="7200900" cy="50101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9140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188640"/>
            <a:ext cx="3600400" cy="50405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Hydrosféra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– vodní obal Země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4461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Voda povrchová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soustředěna převážně ve světovém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tooltip="Oceán"/>
              </a:rPr>
              <a:t>oceánu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 mořích, dále však také ve vodních tocích, v přírodních vodních nádržích jako 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tooltip="Jezero"/>
              </a:rPr>
              <a:t>jezerech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tooltip="Bažina"/>
              </a:rPr>
              <a:t>bažinách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tooltip="Slaniště (stránka neexistuje)"/>
              </a:rPr>
              <a:t>slatiništích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atd., v umělých vodních nádržích (přehrady, rybníky), ve formě sněhu a ledu.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Voda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podpovrchová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je obsažena v půdních pórech, průlinách, ve formě podzemního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tooltip="Led"/>
              </a:rPr>
              <a:t>ledu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v 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tooltip="Permafrost"/>
              </a:rPr>
              <a:t>permafrostu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Voda v 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8" tooltip="Atmosféra"/>
              </a:rPr>
              <a:t>atmosféře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 se vyskytuje ve skupenství plynném 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tooltip="Vodní pára"/>
              </a:rPr>
              <a:t>vodní páry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ve skupenství kapalném 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tooltip="Vodní kapka (stránka neexistuje)"/>
              </a:rPr>
              <a:t>vodní kapky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), ale i ve skupenství pevném (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tooltip="Sněhová vločka"/>
              </a:rPr>
              <a:t>sněhová vločka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) a na závěr voda v živých organismech je bezpodmínečnou součástí rostlinných a živočišných těl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Zemský </a:t>
            </a:r>
            <a:r>
              <a:rPr lang="cs-CZ" sz="2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povrch pokrývá asi 71 % vody. Většina vody není z důvodu vysokého obsahu soli pitná. 3 % zahrnují vodu čistou, tedy pitnou. Velká část pitné vody je ukryta pod zemským povrchem nebo ve formě ledu v polárních oblastech a vysoko v horách. Vrstva, v níž je alespoň po dva roky teplota pod bodem mrazu, a tedy voda ve formě ledu, se nazývá </a:t>
            </a:r>
            <a:r>
              <a:rPr lang="cs-CZ" sz="20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kryosféra</a:t>
            </a:r>
            <a:r>
              <a:rPr lang="cs-CZ" sz="2000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sz="2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5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764705"/>
            <a:ext cx="8229600" cy="518457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Většinu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vody obsahují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oceány a moře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tvoří souvislou vodní plochu, již známe spíš pod názvem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2" action="ppaction://hlinkfile" tooltip="Světový oceán"/>
              </a:rPr>
              <a:t>Světový oceán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Země a připadá na něj 361,3 mil. km², což je 71 % a na souše pak zbývá jenom 149 mil. km² (celková rozloha Země je 510,3 mil. km²).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Světový </a:t>
            </a:r>
            <a:r>
              <a:rPr lang="cs-CZ" sz="20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oceán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 tvořen pěti oceány. Jsou jimi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3" action="ppaction://hlinkfile" tooltip="Tichý oceán"/>
              </a:rPr>
              <a:t>Tichý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(občas nazývaný Pacifik),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4" action="ppaction://hlinkfile" tooltip="Atlantský oceán"/>
              </a:rPr>
              <a:t>Atlantský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5" action="ppaction://hlinkfile" tooltip="Indický oceán"/>
              </a:rPr>
              <a:t>Indický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6" action="ppaction://hlinkfile" tooltip="Jižní oceán"/>
              </a:rPr>
              <a:t>Jižní neboli Antarktický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a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7" action="ppaction://hlinkfile" tooltip="Severní ledový oceán"/>
              </a:rPr>
              <a:t>Severní ledový oceán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Největší je </a:t>
            </a:r>
            <a:r>
              <a:rPr lang="cs-CZ" sz="2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Tichý oceán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který zabírá 178,7 mil. 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(35 % zemského povrchu) a můžeme v něm navštívit nejhlubší místo Země </a:t>
            </a:r>
            <a:r>
              <a:rPr lang="cs-CZ" sz="2000" b="1" i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  <a:hlinkClick r:id="rId8" action="ppaction://hlinkfile" tooltip="Mariánský příkop"/>
              </a:rPr>
              <a:t>Mariánský příkop</a:t>
            </a:r>
            <a:r>
              <a:rPr lang="cs-CZ" sz="2000" b="1" i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(průrva v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action="ppaction://hlinkfile" tooltip="Zemská kůra"/>
              </a:rPr>
              <a:t>zemské kůře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o hloubce 11 034 metrů). Druhým největším je Atlantský oceán s celkovou plochou 91,6 mil. 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(18 %), třetí pak Indický oceán 76,2 mil. 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(14,9 %) čtvrtý je Jižní oceán se svými 32 248 000 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nakonec Severní ledový se svými 14 350 000 km</a:t>
            </a:r>
            <a:r>
              <a:rPr lang="cs-CZ" sz="20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159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Autofit/>
          </a:bodyPr>
          <a:lstStyle/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7666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Jelikož oceán zabírá obrovské území naší planety, dochází k tomu, že zachytává i nejvíce </a:t>
            </a:r>
            <a:r>
              <a:rPr lang="cs-CZ" sz="2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slunečního světla a tepla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(asi 85 %), čímž se stává obrovským regulátorem teploty naší planety, což pak zabraňuje náhlým výkyvům teplot, což blahodárně působí na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  <a:hlinkClick r:id="rId2" action="ppaction://hlinkfile" tooltip="Biosféra"/>
              </a:rPr>
              <a:t>biosféru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celkově na život na Zemi.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066560"/>
            <a:ext cx="4752528" cy="41764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8315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548680"/>
            <a:ext cx="3528392" cy="57606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Podíl vody na Zemi</a:t>
            </a:r>
            <a:endParaRPr lang="cs-CZ" sz="2400" b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33685534"/>
              </p:ext>
            </p:extLst>
          </p:nvPr>
        </p:nvGraphicFramePr>
        <p:xfrm>
          <a:off x="457200" y="1268760"/>
          <a:ext cx="8229600" cy="4680518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743200"/>
                <a:gridCol w="2743200"/>
                <a:gridCol w="2743200"/>
              </a:tblGrid>
              <a:tr h="761945">
                <a:tc>
                  <a:txBody>
                    <a:bodyPr/>
                    <a:lstStyle/>
                    <a:p>
                      <a: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  <a:t>Forma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  <a:t>množství</a:t>
                      </a:r>
                      <a:b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  <a:t>(mil. km</a:t>
                      </a:r>
                      <a:r>
                        <a:rPr lang="cs-CZ" sz="2000" b="1" i="1" baseline="30000" dirty="0"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  <a:t>procent</a:t>
                      </a:r>
                      <a:b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2000" b="1" i="1" dirty="0">
                          <a:latin typeface="Times New Roman" pitchFamily="18" charset="0"/>
                          <a:cs typeface="Times New Roman" pitchFamily="18" charset="0"/>
                        </a:rPr>
                        <a:t>z celku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Moře a oceány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1 370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97,25 %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Ledovce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29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2,05 %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Spodní voda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0,68 %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Jezera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0,125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0,01 %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Půdní vlhkost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0,065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0,005%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V atmosféře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0,018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0,001%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Řeky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0,0017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latin typeface="Times New Roman" pitchFamily="18" charset="0"/>
                          <a:cs typeface="Times New Roman" pitchFamily="18" charset="0"/>
                        </a:rPr>
                        <a:t>0,0001 %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Biosféra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0,0006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latin typeface="Times New Roman" pitchFamily="18" charset="0"/>
                          <a:cs typeface="Times New Roman" pitchFamily="18" charset="0"/>
                        </a:rPr>
                        <a:t>0,000004 %</a:t>
                      </a:r>
                    </a:p>
                  </a:txBody>
                  <a:tcPr anchor="ctr"/>
                </a:tc>
              </a:tr>
              <a:tr h="43539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Celkem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latin typeface="Times New Roman" pitchFamily="18" charset="0"/>
                          <a:cs typeface="Times New Roman" pitchFamily="18" charset="0"/>
                        </a:rPr>
                        <a:t>1 409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latin typeface="Times New Roman" pitchFamily="18" charset="0"/>
                          <a:cs typeface="Times New Roman" pitchFamily="18" charset="0"/>
                        </a:rPr>
                        <a:t>100 %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5856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404664"/>
            <a:ext cx="1872208" cy="504056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432048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Kde je soustředěna povrchová voda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Kolik vody v procentech připadá na plochu naší Země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Světový oceán je tvořen pěti oceány, jsou to ………….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kterém oceánu je nejhlubší místo Země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Kolik procent z celkového množství vody na Zemi připadá na řeky ?</a:t>
            </a: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3050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Autofit/>
          </a:bodyPr>
          <a:lstStyle/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 smtClean="0">
                <a:effectLst/>
              </a:rPr>
              <a:t>Hydrosféra. </a:t>
            </a:r>
            <a:r>
              <a:rPr lang="cs-CZ" sz="1400" i="1" dirty="0" smtClean="0">
                <a:effectLst/>
              </a:rPr>
              <a:t>Http://cs.wikipedia.org/wiki/Hydrosf%C3%A9ra</a:t>
            </a:r>
            <a:r>
              <a:rPr lang="cs-CZ" sz="1400" dirty="0" smtClean="0">
                <a:effectLst/>
              </a:rPr>
              <a:t> [online]. 2011, 14.04.2012 [cit. 2012-05-13]. Dostupné z: http://cs.wikipedia.org/wiki/Hydrosf%C3%A9ra </a:t>
            </a:r>
          </a:p>
          <a:p>
            <a:r>
              <a:rPr lang="cs-CZ" sz="1400" dirty="0" smtClean="0">
                <a:effectLst/>
              </a:rPr>
              <a:t>Hydrosféra. </a:t>
            </a:r>
            <a:r>
              <a:rPr lang="cs-CZ" sz="1400" i="1" dirty="0" smtClean="0">
                <a:effectLst/>
              </a:rPr>
              <a:t>Http://nd01.jxs.cz/045/135/b2a54b7e42_36407330_o2.jpg</a:t>
            </a:r>
            <a:r>
              <a:rPr lang="cs-CZ" sz="1400" dirty="0" smtClean="0">
                <a:effectLst/>
              </a:rPr>
              <a:t> [online]. 2010 [cit. 2012-05-13]. Dostupné z: http://nd01.jxs.cz/045/135/b2a54b7e42_36407330_o2.jpg </a:t>
            </a:r>
          </a:p>
          <a:p>
            <a:r>
              <a:rPr lang="cs-CZ" sz="1400" dirty="0" smtClean="0">
                <a:effectLst/>
              </a:rPr>
              <a:t>Hydrosféra. </a:t>
            </a:r>
            <a:r>
              <a:rPr lang="cs-CZ" sz="1400" i="1" dirty="0" smtClean="0">
                <a:effectLst/>
              </a:rPr>
              <a:t>Http://mfweb.wz.cz/astronomie/images/166.gif</a:t>
            </a:r>
            <a:r>
              <a:rPr lang="cs-CZ" sz="1400" dirty="0" smtClean="0">
                <a:effectLst/>
              </a:rPr>
              <a:t> [online]. 2011 [cit. 2012-05-13]. Dostupné z: http://mfweb.wz.cz/astronomie/images/166.gif </a:t>
            </a:r>
          </a:p>
          <a:p>
            <a:r>
              <a:rPr lang="cs-CZ" sz="1400" dirty="0" err="1"/>
              <a:t>Astronomia</a:t>
            </a:r>
            <a:r>
              <a:rPr lang="cs-CZ" sz="1400" dirty="0"/>
              <a:t> - planety. </a:t>
            </a:r>
            <a:r>
              <a:rPr lang="cs-CZ" sz="1400" i="1" dirty="0"/>
              <a:t>Http://astronomia.zcu.cz/planety/zeme/1945-hydrosfera</a:t>
            </a:r>
            <a:r>
              <a:rPr lang="cs-CZ" sz="1400" dirty="0"/>
              <a:t> [online]. 2010 [cit. 2012-05-13].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astronomia.zcu.cz/planety/zeme/1945-hydrosfera</a:t>
            </a:r>
            <a:endParaRPr lang="cs-CZ" sz="1400" dirty="0" smtClean="0"/>
          </a:p>
          <a:p>
            <a:r>
              <a:rPr lang="cs-CZ" sz="1400" dirty="0"/>
              <a:t>Severní ledový oceán. </a:t>
            </a:r>
            <a:r>
              <a:rPr lang="cs-CZ" sz="1400" i="1" dirty="0"/>
              <a:t>Http://gnosis9.net/gallery/200809241608_severni-ledovy-ocen.jpg</a:t>
            </a:r>
            <a:r>
              <a:rPr lang="cs-CZ" sz="1400" dirty="0"/>
              <a:t> [online]. 2010 [cit. 2012-05-13]. Dostupné z: http://gnosis9.net/gallery/200809241608_severni-ledovy-ocen.jpg </a:t>
            </a:r>
          </a:p>
          <a:p>
            <a:r>
              <a:rPr lang="cs-CZ" sz="1400" dirty="0" smtClean="0"/>
              <a:t> </a:t>
            </a:r>
            <a:r>
              <a:rPr lang="cs-CZ" sz="1400" dirty="0"/>
              <a:t>Voda. </a:t>
            </a:r>
            <a:r>
              <a:rPr lang="cs-CZ" sz="1400" i="1" dirty="0"/>
              <a:t>Http://cs.wikipedia.org/wiki/Voda</a:t>
            </a:r>
            <a:r>
              <a:rPr lang="cs-CZ" sz="1400" dirty="0"/>
              <a:t> [online]. 2010, 03.05.2012 [cit. 2012-05-13]. </a:t>
            </a:r>
            <a:r>
              <a:rPr lang="cs-CZ" sz="1400"/>
              <a:t>Dostupné z: http://cs.wikipedia.org/wiki/Voda </a:t>
            </a:r>
          </a:p>
          <a:p>
            <a:endParaRPr lang="cs-CZ" sz="1400" dirty="0"/>
          </a:p>
          <a:p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822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372</Words>
  <Application>Microsoft Office PowerPoint</Application>
  <PresentationFormat>Předvádění na obrazovce (4:3)</PresentationFormat>
  <Paragraphs>77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Hydrosféra</vt:lpstr>
      <vt:lpstr>Na planetě Zemi neustále probíhá přesun vody mezi jednotlivými položkami zmíněnými v úvodu – tzv. koloběh vody (resp. hydrologický cyklus).</vt:lpstr>
      <vt:lpstr>Hydrosféra – vodní obal Země</vt:lpstr>
      <vt:lpstr>Prezentace aplikace PowerPoint</vt:lpstr>
      <vt:lpstr>Prezentace aplikace PowerPoint</vt:lpstr>
      <vt:lpstr>Podíl vody na Zemi</vt:lpstr>
      <vt:lpstr>Test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23</cp:revision>
  <dcterms:created xsi:type="dcterms:W3CDTF">2012-05-13T12:08:54Z</dcterms:created>
  <dcterms:modified xsi:type="dcterms:W3CDTF">2012-06-20T15:39:40Z</dcterms:modified>
</cp:coreProperties>
</file>