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57" r:id="rId3"/>
    <p:sldId id="258" r:id="rId4"/>
    <p:sldId id="260" r:id="rId5"/>
    <p:sldId id="262" r:id="rId6"/>
    <p:sldId id="263" r:id="rId7"/>
    <p:sldId id="259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85E1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7E8E0F-5960-4948-A1A2-E6A9323499F5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5E8547-0451-40D6-BE43-DC5B8005CA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26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5E8547-0451-40D6-BE43-DC5B8005CAD4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76373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55F4263B-BD62-4817-BF87-ADB48350CFC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4BE2464-9DED-4C11-9A5E-FD9CD0C72B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4263B-BD62-4817-BF87-ADB48350CFC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4BE2464-9DED-4C11-9A5E-FD9CD0C72B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4263B-BD62-4817-BF87-ADB48350CFC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34BE2464-9DED-4C11-9A5E-FD9CD0C72B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55F4263B-BD62-4817-BF87-ADB48350CFC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34BE2464-9DED-4C11-9A5E-FD9CD0C72B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55F4263B-BD62-4817-BF87-ADB48350CFC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34BE2464-9DED-4C11-9A5E-FD9CD0C72B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4263B-BD62-4817-BF87-ADB48350CFC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4BE2464-9DED-4C11-9A5E-FD9CD0C72B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4263B-BD62-4817-BF87-ADB48350CFC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4BE2464-9DED-4C11-9A5E-FD9CD0C72B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4263B-BD62-4817-BF87-ADB48350CFC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4BE2464-9DED-4C11-9A5E-FD9CD0C72B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55F4263B-BD62-4817-BF87-ADB48350CFC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34BE2464-9DED-4C11-9A5E-FD9CD0C72B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4263B-BD62-4817-BF87-ADB48350CFC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E2464-9DED-4C11-9A5E-FD9CD0C72B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55F4263B-BD62-4817-BF87-ADB48350CFC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34BE2464-9DED-4C11-9A5E-FD9CD0C72B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5F4263B-BD62-4817-BF87-ADB48350CFC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4BE2464-9DED-4C11-9A5E-FD9CD0C72B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5.wav"/><Relationship Id="rId13" Type="http://schemas.microsoft.com/office/2007/relationships/media" Target="../media/media9.wav"/><Relationship Id="rId18" Type="http://schemas.openxmlformats.org/officeDocument/2006/relationships/image" Target="../media/image7.wmf"/><Relationship Id="rId26" Type="http://schemas.openxmlformats.org/officeDocument/2006/relationships/image" Target="../media/image15.png"/><Relationship Id="rId3" Type="http://schemas.microsoft.com/office/2007/relationships/media" Target="../media/media2.wav"/><Relationship Id="rId21" Type="http://schemas.openxmlformats.org/officeDocument/2006/relationships/image" Target="../media/image10.wmf"/><Relationship Id="rId7" Type="http://schemas.microsoft.com/office/2007/relationships/media" Target="../media/media5.wav"/><Relationship Id="rId12" Type="http://schemas.microsoft.com/office/2007/relationships/media" Target="../media/media8.wav"/><Relationship Id="rId17" Type="http://schemas.openxmlformats.org/officeDocument/2006/relationships/image" Target="../media/image6.wmf"/><Relationship Id="rId25" Type="http://schemas.openxmlformats.org/officeDocument/2006/relationships/image" Target="../media/image14.wmf"/><Relationship Id="rId2" Type="http://schemas.microsoft.com/office/2007/relationships/media" Target="../media/media1.wav"/><Relationship Id="rId16" Type="http://schemas.openxmlformats.org/officeDocument/2006/relationships/image" Target="../media/image5.wmf"/><Relationship Id="rId20" Type="http://schemas.openxmlformats.org/officeDocument/2006/relationships/image" Target="../media/image9.wmf"/><Relationship Id="rId1" Type="http://schemas.openxmlformats.org/officeDocument/2006/relationships/audio" Target="NULL" TargetMode="External"/><Relationship Id="rId6" Type="http://schemas.microsoft.com/office/2007/relationships/media" Target="../media/media4.mp3"/><Relationship Id="rId11" Type="http://schemas.microsoft.com/office/2007/relationships/media" Target="../media/media7.wav"/><Relationship Id="rId24" Type="http://schemas.openxmlformats.org/officeDocument/2006/relationships/image" Target="../media/image13.wmf"/><Relationship Id="rId5" Type="http://schemas.openxmlformats.org/officeDocument/2006/relationships/audio" Target="../media/media3.wav"/><Relationship Id="rId15" Type="http://schemas.openxmlformats.org/officeDocument/2006/relationships/slideLayout" Target="../slideLayouts/slideLayout2.xml"/><Relationship Id="rId23" Type="http://schemas.openxmlformats.org/officeDocument/2006/relationships/image" Target="../media/image12.wmf"/><Relationship Id="rId28" Type="http://schemas.openxmlformats.org/officeDocument/2006/relationships/image" Target="../media/image17.png"/><Relationship Id="rId10" Type="http://schemas.openxmlformats.org/officeDocument/2006/relationships/audio" Target="../media/media6.wav"/><Relationship Id="rId19" Type="http://schemas.openxmlformats.org/officeDocument/2006/relationships/image" Target="../media/image8.wmf"/><Relationship Id="rId4" Type="http://schemas.microsoft.com/office/2007/relationships/media" Target="../media/media3.wav"/><Relationship Id="rId9" Type="http://schemas.microsoft.com/office/2007/relationships/media" Target="../media/media6.wav"/><Relationship Id="rId14" Type="http://schemas.microsoft.com/office/2007/relationships/media" Target="../media/media10.mp3"/><Relationship Id="rId22" Type="http://schemas.openxmlformats.org/officeDocument/2006/relationships/image" Target="../media/image11.wmf"/><Relationship Id="rId27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7" Type="http://schemas.openxmlformats.org/officeDocument/2006/relationships/image" Target="../media/image21.wmf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20.wmf"/><Relationship Id="rId4" Type="http://schemas.openxmlformats.org/officeDocument/2006/relationships/image" Target="../media/image19.wmf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media" Target="../media/media4.mp3"/><Relationship Id="rId13" Type="http://schemas.microsoft.com/office/2007/relationships/media" Target="../media/media9.wav"/><Relationship Id="rId18" Type="http://schemas.openxmlformats.org/officeDocument/2006/relationships/image" Target="../media/image15.png"/><Relationship Id="rId3" Type="http://schemas.microsoft.com/office/2007/relationships/media" Target="../media/media2.wav"/><Relationship Id="rId7" Type="http://schemas.openxmlformats.org/officeDocument/2006/relationships/audio" Target="../media/media5.wav"/><Relationship Id="rId12" Type="http://schemas.microsoft.com/office/2007/relationships/media" Target="../media/media8.wav"/><Relationship Id="rId17" Type="http://schemas.openxmlformats.org/officeDocument/2006/relationships/slideLayout" Target="../slideLayouts/slideLayout6.xml"/><Relationship Id="rId2" Type="http://schemas.microsoft.com/office/2007/relationships/media" Target="../media/media1.wav"/><Relationship Id="rId16" Type="http://schemas.openxmlformats.org/officeDocument/2006/relationships/audio" Target="../media/media10.mp3"/><Relationship Id="rId20" Type="http://schemas.openxmlformats.org/officeDocument/2006/relationships/image" Target="../media/image17.png"/><Relationship Id="rId1" Type="http://schemas.openxmlformats.org/officeDocument/2006/relationships/audio" Target="NULL" TargetMode="External"/><Relationship Id="rId6" Type="http://schemas.microsoft.com/office/2007/relationships/media" Target="../media/media5.wav"/><Relationship Id="rId11" Type="http://schemas.microsoft.com/office/2007/relationships/media" Target="../media/media7.wav"/><Relationship Id="rId5" Type="http://schemas.openxmlformats.org/officeDocument/2006/relationships/audio" Target="../media/media3.wav"/><Relationship Id="rId15" Type="http://schemas.microsoft.com/office/2007/relationships/media" Target="../media/media10.mp3"/><Relationship Id="rId10" Type="http://schemas.openxmlformats.org/officeDocument/2006/relationships/audio" Target="../media/media6.wav"/><Relationship Id="rId19" Type="http://schemas.openxmlformats.org/officeDocument/2006/relationships/image" Target="../media/image16.png"/><Relationship Id="rId4" Type="http://schemas.microsoft.com/office/2007/relationships/media" Target="../media/media3.wav"/><Relationship Id="rId9" Type="http://schemas.microsoft.com/office/2007/relationships/media" Target="../media/media6.wav"/><Relationship Id="rId14" Type="http://schemas.openxmlformats.org/officeDocument/2006/relationships/audio" Target="../media/media9.wav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11" Type="http://schemas.openxmlformats.org/officeDocument/2006/relationships/image" Target="../media/image31.jpeg"/><Relationship Id="rId5" Type="http://schemas.openxmlformats.org/officeDocument/2006/relationships/image" Target="../media/image25.jpeg"/><Relationship Id="rId10" Type="http://schemas.openxmlformats.org/officeDocument/2006/relationships/image" Target="../media/image30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mSchoyVzH8c&amp;feature=fvwre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learnenglishkids.britishcouncil.org/en/language-games/find-the-pairs/farm-animals" TargetMode="External"/><Relationship Id="rId4" Type="http://schemas.openxmlformats.org/officeDocument/2006/relationships/hyperlink" Target="http://www.youtube.com/watch?v=u-CuUnVsSOQ&amp;feature=relate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600" dirty="0" err="1" smtClean="0"/>
              <a:t>Farm</a:t>
            </a:r>
            <a:r>
              <a:rPr lang="cs-CZ" sz="6600" dirty="0" smtClean="0"/>
              <a:t>  </a:t>
            </a:r>
            <a:r>
              <a:rPr lang="cs-CZ" sz="6600" dirty="0" err="1" smtClean="0"/>
              <a:t>animals</a:t>
            </a:r>
            <a:endParaRPr lang="cs-CZ" sz="6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7" name="Picture 3" descr="C:\Users\Martina\AppData\Local\Microsoft\Windows\Temporary Internet Files\Content.IE5\8GN0SNH5\MC90035505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425247"/>
            <a:ext cx="7653962" cy="19398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b="1" smtClean="0">
                <a:solidFill>
                  <a:schemeClr val="tx1"/>
                </a:solidFill>
              </a:rPr>
              <a:t>VY_22_INOVACE_AJK.</a:t>
            </a:r>
            <a:r>
              <a:rPr lang="cs-CZ" sz="2800" b="1" dirty="0" smtClean="0">
                <a:solidFill>
                  <a:schemeClr val="tx1"/>
                </a:solidFill>
              </a:rPr>
              <a:t>19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/>
            <a:r>
              <a:rPr lang="cs-CZ" sz="2400" dirty="0" smtClean="0"/>
              <a:t>Autor: Martina </a:t>
            </a:r>
            <a:r>
              <a:rPr lang="cs-CZ" sz="2400" dirty="0" err="1" smtClean="0"/>
              <a:t>Majtánová</a:t>
            </a:r>
            <a:r>
              <a:rPr lang="cs-CZ" sz="2400" dirty="0" smtClean="0"/>
              <a:t> </a:t>
            </a:r>
          </a:p>
          <a:p>
            <a:pPr lvl="0"/>
            <a:r>
              <a:rPr lang="cs-CZ" sz="2400" dirty="0" smtClean="0"/>
              <a:t>Datum vytvoření: únor 2012</a:t>
            </a:r>
          </a:p>
          <a:p>
            <a:pPr lvl="0"/>
            <a:r>
              <a:rPr lang="cs-CZ" sz="2400" dirty="0" smtClean="0"/>
              <a:t>Ročník: I.stupeň (3.-4.ročník) </a:t>
            </a:r>
          </a:p>
          <a:p>
            <a:pPr lvl="0"/>
            <a:r>
              <a:rPr lang="cs-CZ" sz="2400" dirty="0" smtClean="0"/>
              <a:t>Vzdělávací oblast: Jazyk a jazyková komunikace</a:t>
            </a:r>
          </a:p>
          <a:p>
            <a:pPr lvl="0"/>
            <a:r>
              <a:rPr lang="cs-CZ" sz="2400" dirty="0" smtClean="0"/>
              <a:t>Vzdělávací obor: Anglický jazyk</a:t>
            </a:r>
          </a:p>
          <a:p>
            <a:pPr lvl="0"/>
            <a:r>
              <a:rPr lang="cs-CZ" sz="2400" dirty="0" smtClean="0"/>
              <a:t>Tematický okruh: Rozvoj komunikačních dovedností</a:t>
            </a:r>
          </a:p>
          <a:p>
            <a:pPr lvl="0"/>
            <a:r>
              <a:rPr lang="cs-CZ" sz="2400" dirty="0" smtClean="0"/>
              <a:t>Téma: Domácí zvířata</a:t>
            </a:r>
          </a:p>
          <a:p>
            <a:endParaRPr lang="cs-CZ" dirty="0"/>
          </a:p>
        </p:txBody>
      </p:sp>
      <p:pic>
        <p:nvPicPr>
          <p:cNvPr id="4" name="Picture 28" descr="http://www.zssvat.cz/wp-content/uploads/2010/10/logo-eu-2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5229200"/>
            <a:ext cx="5688632" cy="10801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>
                <a:solidFill>
                  <a:schemeClr val="accent4">
                    <a:lumMod val="75000"/>
                  </a:schemeClr>
                </a:solidFill>
              </a:rPr>
              <a:t>What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´s </a:t>
            </a:r>
            <a:r>
              <a:rPr lang="cs-CZ" dirty="0" err="1" smtClean="0">
                <a:solidFill>
                  <a:schemeClr val="accent4">
                    <a:lumMod val="75000"/>
                  </a:schemeClr>
                </a:solidFill>
              </a:rPr>
              <a:t>this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?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2050" name="Picture 2" descr="C:\Users\Martina\AppData\Local\Microsoft\Windows\Temporary Internet Files\Content.IE5\SEQ1TQF2\MC900331609[1].wmf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39552" y="1772816"/>
            <a:ext cx="1526797" cy="1368152"/>
          </a:xfrm>
          <a:prstGeom prst="rect">
            <a:avLst/>
          </a:prstGeom>
          <a:noFill/>
        </p:spPr>
      </p:pic>
      <p:pic>
        <p:nvPicPr>
          <p:cNvPr id="2055" name="Picture 7" descr="C:\Users\Martina\AppData\Local\Microsoft\Windows\Temporary Internet Files\Content.IE5\BW4LMQ1Y\MC900324474[1].wmf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1763688" y="3284984"/>
            <a:ext cx="1806854" cy="1487729"/>
          </a:xfrm>
          <a:prstGeom prst="rect">
            <a:avLst/>
          </a:prstGeom>
          <a:noFill/>
        </p:spPr>
      </p:pic>
      <p:pic>
        <p:nvPicPr>
          <p:cNvPr id="2056" name="Picture 8" descr="C:\Users\Martina\AppData\Local\Microsoft\Windows\Temporary Internet Files\Content.IE5\SEQ1TQF2\MC900335354[1].wmf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395536" y="4725144"/>
            <a:ext cx="1828800" cy="1829714"/>
          </a:xfrm>
          <a:prstGeom prst="rect">
            <a:avLst/>
          </a:prstGeom>
          <a:noFill/>
        </p:spPr>
      </p:pic>
      <p:pic>
        <p:nvPicPr>
          <p:cNvPr id="2057" name="Picture 9" descr="C:\Users\Martina\AppData\Local\Microsoft\Windows\Temporary Internet Files\Content.IE5\8GN0SNH5\MC900356123[1].wmf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5292080" y="1772816"/>
            <a:ext cx="1815084" cy="1012241"/>
          </a:xfrm>
          <a:prstGeom prst="rect">
            <a:avLst/>
          </a:prstGeom>
          <a:noFill/>
        </p:spPr>
      </p:pic>
      <p:pic>
        <p:nvPicPr>
          <p:cNvPr id="2058" name="Picture 10" descr="C:\Users\Martina\AppData\Local\Microsoft\Windows\Temporary Internet Files\Content.IE5\NM0CHSAD\MC900209022[1].wmf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7698125" y="2564904"/>
            <a:ext cx="1445875" cy="1539853"/>
          </a:xfrm>
          <a:prstGeom prst="rect">
            <a:avLst/>
          </a:prstGeom>
          <a:noFill/>
        </p:spPr>
      </p:pic>
      <p:pic>
        <p:nvPicPr>
          <p:cNvPr id="2061" name="Picture 13" descr="C:\Users\Martina\AppData\Local\Microsoft\Windows\Temporary Internet Files\Content.IE5\BW4LMQ1Y\MC900428345[1].wmf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6804248" y="3861048"/>
            <a:ext cx="936104" cy="1390044"/>
          </a:xfrm>
          <a:prstGeom prst="rect">
            <a:avLst/>
          </a:prstGeom>
          <a:noFill/>
        </p:spPr>
      </p:pic>
      <p:pic>
        <p:nvPicPr>
          <p:cNvPr id="2064" name="Picture 16" descr="C:\Users\Martina\AppData\Local\Microsoft\Windows\Temporary Internet Files\Content.IE5\BW4LMQ1Y\MC900319096[1].wmf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5868144" y="5373216"/>
            <a:ext cx="1476075" cy="1308473"/>
          </a:xfrm>
          <a:prstGeom prst="rect">
            <a:avLst/>
          </a:prstGeom>
          <a:noFill/>
        </p:spPr>
      </p:pic>
      <p:sp>
        <p:nvSpPr>
          <p:cNvPr id="20" name="Obdélník 19"/>
          <p:cNvSpPr/>
          <p:nvPr/>
        </p:nvSpPr>
        <p:spPr>
          <a:xfrm>
            <a:off x="1763688" y="1700808"/>
            <a:ext cx="1512168" cy="43204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chemeClr val="tx1"/>
                </a:solidFill>
              </a:rPr>
              <a:t>It</a:t>
            </a:r>
            <a:r>
              <a:rPr lang="cs-CZ" sz="2000" b="1" dirty="0" smtClean="0">
                <a:solidFill>
                  <a:schemeClr val="tx1"/>
                </a:solidFill>
              </a:rPr>
              <a:t>´s a hen.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251520" y="3789040"/>
            <a:ext cx="1512168" cy="43204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chemeClr val="tx1"/>
                </a:solidFill>
              </a:rPr>
              <a:t>It</a:t>
            </a:r>
            <a:r>
              <a:rPr lang="cs-CZ" sz="2000" b="1" dirty="0" smtClean="0">
                <a:solidFill>
                  <a:schemeClr val="tx1"/>
                </a:solidFill>
              </a:rPr>
              <a:t>´s a </a:t>
            </a:r>
            <a:r>
              <a:rPr lang="cs-CZ" sz="2000" b="1" dirty="0" err="1" smtClean="0">
                <a:solidFill>
                  <a:schemeClr val="tx1"/>
                </a:solidFill>
              </a:rPr>
              <a:t>goat</a:t>
            </a:r>
            <a:r>
              <a:rPr lang="cs-CZ" sz="2000" b="1" dirty="0" smtClean="0">
                <a:solidFill>
                  <a:schemeClr val="tx1"/>
                </a:solidFill>
              </a:rPr>
              <a:t>.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7380312" y="5445224"/>
            <a:ext cx="1495400" cy="43204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chemeClr val="tx1"/>
                </a:solidFill>
              </a:rPr>
              <a:t>It</a:t>
            </a:r>
            <a:r>
              <a:rPr lang="cs-CZ" sz="2000" b="1" dirty="0" smtClean="0">
                <a:solidFill>
                  <a:schemeClr val="tx1"/>
                </a:solidFill>
              </a:rPr>
              <a:t>´s a </a:t>
            </a:r>
            <a:r>
              <a:rPr lang="cs-CZ" sz="2000" b="1" dirty="0" err="1" smtClean="0">
                <a:solidFill>
                  <a:schemeClr val="tx1"/>
                </a:solidFill>
              </a:rPr>
              <a:t>sheep</a:t>
            </a:r>
            <a:r>
              <a:rPr lang="cs-CZ" sz="2000" b="1" dirty="0" smtClean="0">
                <a:solidFill>
                  <a:schemeClr val="tx1"/>
                </a:solidFill>
              </a:rPr>
              <a:t>.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5292080" y="4437112"/>
            <a:ext cx="1512168" cy="43204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chemeClr val="tx1"/>
                </a:solidFill>
              </a:rPr>
              <a:t>It</a:t>
            </a:r>
            <a:r>
              <a:rPr lang="cs-CZ" sz="2000" b="1" dirty="0" smtClean="0">
                <a:solidFill>
                  <a:schemeClr val="tx1"/>
                </a:solidFill>
              </a:rPr>
              <a:t>´s a </a:t>
            </a:r>
            <a:r>
              <a:rPr lang="cs-CZ" sz="2000" b="1" dirty="0" err="1" smtClean="0">
                <a:solidFill>
                  <a:schemeClr val="tx1"/>
                </a:solidFill>
              </a:rPr>
              <a:t>duck</a:t>
            </a:r>
            <a:r>
              <a:rPr lang="cs-CZ" sz="2000" b="1" dirty="0" smtClean="0">
                <a:solidFill>
                  <a:schemeClr val="tx1"/>
                </a:solidFill>
              </a:rPr>
              <a:t>.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6228184" y="2924944"/>
            <a:ext cx="1512168" cy="43204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chemeClr val="tx1"/>
                </a:solidFill>
              </a:rPr>
              <a:t>It</a:t>
            </a:r>
            <a:r>
              <a:rPr lang="cs-CZ" sz="2000" b="1" dirty="0" smtClean="0">
                <a:solidFill>
                  <a:schemeClr val="tx1"/>
                </a:solidFill>
              </a:rPr>
              <a:t>´s a </a:t>
            </a:r>
            <a:r>
              <a:rPr lang="cs-CZ" sz="2000" b="1" dirty="0" err="1" smtClean="0">
                <a:solidFill>
                  <a:schemeClr val="tx1"/>
                </a:solidFill>
              </a:rPr>
              <a:t>goose</a:t>
            </a:r>
            <a:r>
              <a:rPr lang="cs-CZ" sz="2000" b="1" dirty="0" smtClean="0">
                <a:solidFill>
                  <a:schemeClr val="tx1"/>
                </a:solidFill>
              </a:rPr>
              <a:t>.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7164288" y="1916832"/>
            <a:ext cx="1512168" cy="43204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chemeClr val="tx1"/>
                </a:solidFill>
              </a:rPr>
              <a:t>It</a:t>
            </a:r>
            <a:r>
              <a:rPr lang="cs-CZ" sz="2000" b="1" dirty="0" smtClean="0">
                <a:solidFill>
                  <a:schemeClr val="tx1"/>
                </a:solidFill>
              </a:rPr>
              <a:t>´s a </a:t>
            </a:r>
            <a:r>
              <a:rPr lang="cs-CZ" sz="2000" b="1" dirty="0" err="1" smtClean="0">
                <a:solidFill>
                  <a:schemeClr val="tx1"/>
                </a:solidFill>
              </a:rPr>
              <a:t>pig</a:t>
            </a:r>
            <a:r>
              <a:rPr lang="cs-CZ" sz="2000" b="1" dirty="0" smtClean="0">
                <a:solidFill>
                  <a:schemeClr val="tx1"/>
                </a:solidFill>
              </a:rPr>
              <a:t>.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1835696" y="5661248"/>
            <a:ext cx="1512168" cy="43204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chemeClr val="tx1"/>
                </a:solidFill>
              </a:rPr>
              <a:t>It</a:t>
            </a:r>
            <a:r>
              <a:rPr lang="cs-CZ" sz="2000" b="1" dirty="0" smtClean="0">
                <a:solidFill>
                  <a:schemeClr val="tx1"/>
                </a:solidFill>
              </a:rPr>
              <a:t>´s a </a:t>
            </a:r>
            <a:r>
              <a:rPr lang="cs-CZ" sz="2000" b="1" dirty="0" err="1" smtClean="0">
                <a:solidFill>
                  <a:schemeClr val="tx1"/>
                </a:solidFill>
              </a:rPr>
              <a:t>cow</a:t>
            </a:r>
            <a:r>
              <a:rPr lang="cs-CZ" sz="2000" b="1" dirty="0" smtClean="0">
                <a:solidFill>
                  <a:schemeClr val="tx1"/>
                </a:solidFill>
              </a:rPr>
              <a:t>.</a:t>
            </a:r>
            <a:endParaRPr lang="cs-CZ" sz="2000" b="1" dirty="0">
              <a:solidFill>
                <a:schemeClr val="tx1"/>
              </a:solidFill>
            </a:endParaRPr>
          </a:p>
        </p:txBody>
      </p:sp>
      <p:pic>
        <p:nvPicPr>
          <p:cNvPr id="2065" name="Picture 17" descr="C:\Users\Martina\AppData\Local\Microsoft\Windows\Temporary Internet Files\Content.IE5\NM0CHSAD\MC900318938[1].wmf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3419872" y="4797152"/>
            <a:ext cx="1615745" cy="1829714"/>
          </a:xfrm>
          <a:prstGeom prst="rect">
            <a:avLst/>
          </a:prstGeom>
          <a:noFill/>
        </p:spPr>
      </p:pic>
      <p:sp>
        <p:nvSpPr>
          <p:cNvPr id="28" name="Obdélník 27"/>
          <p:cNvSpPr/>
          <p:nvPr/>
        </p:nvSpPr>
        <p:spPr>
          <a:xfrm>
            <a:off x="3995936" y="6093296"/>
            <a:ext cx="1512168" cy="43204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chemeClr val="tx1"/>
                </a:solidFill>
              </a:rPr>
              <a:t>It</a:t>
            </a:r>
            <a:r>
              <a:rPr lang="cs-CZ" sz="2000" b="1" dirty="0" smtClean="0">
                <a:solidFill>
                  <a:schemeClr val="tx1"/>
                </a:solidFill>
              </a:rPr>
              <a:t>´s a </a:t>
            </a:r>
            <a:r>
              <a:rPr lang="cs-CZ" sz="2000" b="1" dirty="0" err="1" smtClean="0">
                <a:solidFill>
                  <a:schemeClr val="tx1"/>
                </a:solidFill>
              </a:rPr>
              <a:t>horse</a:t>
            </a:r>
            <a:r>
              <a:rPr lang="cs-CZ" sz="2000" b="1" dirty="0" smtClean="0">
                <a:solidFill>
                  <a:schemeClr val="tx1"/>
                </a:solidFill>
              </a:rPr>
              <a:t>.</a:t>
            </a:r>
            <a:endParaRPr lang="cs-CZ" sz="2000" b="1" dirty="0">
              <a:solidFill>
                <a:schemeClr val="tx1"/>
              </a:solidFill>
            </a:endParaRPr>
          </a:p>
        </p:txBody>
      </p:sp>
      <p:pic>
        <p:nvPicPr>
          <p:cNvPr id="2066" name="Picture 18" descr="C:\Users\Martina\AppData\Local\Microsoft\Windows\Temporary Internet Files\Content.IE5\BW4LMQ1Y\MC900404613[1].wmf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1907704" y="2348880"/>
            <a:ext cx="935038" cy="819150"/>
          </a:xfrm>
          <a:prstGeom prst="rect">
            <a:avLst/>
          </a:prstGeom>
          <a:noFill/>
        </p:spPr>
      </p:pic>
      <p:sp>
        <p:nvSpPr>
          <p:cNvPr id="30" name="Obdélník 29"/>
          <p:cNvSpPr/>
          <p:nvPr/>
        </p:nvSpPr>
        <p:spPr>
          <a:xfrm>
            <a:off x="2915816" y="2204864"/>
            <a:ext cx="1512168" cy="43204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chemeClr val="tx1"/>
                </a:solidFill>
              </a:rPr>
              <a:t>It</a:t>
            </a:r>
            <a:r>
              <a:rPr lang="cs-CZ" sz="2000" b="1" dirty="0" smtClean="0">
                <a:solidFill>
                  <a:schemeClr val="tx1"/>
                </a:solidFill>
              </a:rPr>
              <a:t>´s a </a:t>
            </a:r>
            <a:r>
              <a:rPr lang="cs-CZ" sz="2000" b="1" dirty="0" err="1" smtClean="0">
                <a:solidFill>
                  <a:schemeClr val="tx1"/>
                </a:solidFill>
              </a:rPr>
              <a:t>chick</a:t>
            </a:r>
            <a:r>
              <a:rPr lang="cs-CZ" sz="2000" b="1" dirty="0" smtClean="0">
                <a:solidFill>
                  <a:schemeClr val="tx1"/>
                </a:solidFill>
              </a:rPr>
              <a:t>.</a:t>
            </a:r>
            <a:endParaRPr lang="cs-CZ" sz="2000" b="1" dirty="0">
              <a:solidFill>
                <a:schemeClr val="tx1"/>
              </a:solidFill>
            </a:endParaRPr>
          </a:p>
        </p:txBody>
      </p:sp>
      <p:pic>
        <p:nvPicPr>
          <p:cNvPr id="2067" name="Picture 19" descr="C:\Users\Martina\AppData\Local\Microsoft\Windows\Temporary Internet Files\Content.IE5\BW4LMQ1Y\MC900441411[1].wmf"/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3131840" y="2780928"/>
            <a:ext cx="1331640" cy="1331640"/>
          </a:xfrm>
          <a:prstGeom prst="rect">
            <a:avLst/>
          </a:prstGeom>
          <a:noFill/>
        </p:spPr>
      </p:pic>
      <p:sp>
        <p:nvSpPr>
          <p:cNvPr id="32" name="Obdélník 31"/>
          <p:cNvSpPr/>
          <p:nvPr/>
        </p:nvSpPr>
        <p:spPr>
          <a:xfrm>
            <a:off x="4355976" y="3429000"/>
            <a:ext cx="1512168" cy="43204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chemeClr val="tx1"/>
                </a:solidFill>
              </a:rPr>
              <a:t>It</a:t>
            </a:r>
            <a:r>
              <a:rPr lang="cs-CZ" sz="2000" b="1" dirty="0" smtClean="0">
                <a:solidFill>
                  <a:schemeClr val="tx1"/>
                </a:solidFill>
              </a:rPr>
              <a:t>´s a </a:t>
            </a:r>
            <a:r>
              <a:rPr lang="cs-CZ" sz="2000" b="1" dirty="0" err="1" smtClean="0">
                <a:solidFill>
                  <a:schemeClr val="tx1"/>
                </a:solidFill>
              </a:rPr>
              <a:t>cock</a:t>
            </a:r>
            <a:r>
              <a:rPr lang="cs-CZ" sz="2000" b="1" dirty="0" smtClean="0">
                <a:solidFill>
                  <a:schemeClr val="tx1"/>
                </a:solidFill>
              </a:rPr>
              <a:t>.</a:t>
            </a:r>
            <a:endParaRPr lang="cs-CZ" sz="2000" b="1" dirty="0">
              <a:solidFill>
                <a:schemeClr val="tx1"/>
              </a:solidFill>
            </a:endParaRPr>
          </a:p>
        </p:txBody>
      </p:sp>
      <p:pic>
        <p:nvPicPr>
          <p:cNvPr id="3" name="18074__acclivity__berberfarmyard2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67613.4058"/>
                </p14:media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251520" y="2585572"/>
            <a:ext cx="398970" cy="398970"/>
          </a:xfrm>
          <a:prstGeom prst="rect">
            <a:avLst/>
          </a:prstGeom>
        </p:spPr>
      </p:pic>
      <p:pic>
        <p:nvPicPr>
          <p:cNvPr id="4" name="43380__agfx__chicks-very-young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end="82168.49430000001"/>
                </p14:media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2727412" y="2643839"/>
            <a:ext cx="376808" cy="376808"/>
          </a:xfrm>
          <a:prstGeom prst="rect">
            <a:avLst/>
          </a:prstGeom>
        </p:spPr>
      </p:pic>
      <p:pic>
        <p:nvPicPr>
          <p:cNvPr id="5" name="76796__robinhood76__01161-boar-oink-3.wav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5034905" y="2348880"/>
            <a:ext cx="409575" cy="409575"/>
          </a:xfrm>
          <a:prstGeom prst="rect">
            <a:avLst/>
          </a:prstGeom>
        </p:spPr>
      </p:pic>
      <p:pic>
        <p:nvPicPr>
          <p:cNvPr id="6" name="52069__sanus-excipio__ste-010-canada-geese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6">
                  <p14:trim st="8911.1128" end="66169.7546"/>
                </p14:media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7498640" y="3388715"/>
            <a:ext cx="398970" cy="448816"/>
          </a:xfrm>
          <a:prstGeom prst="rect">
            <a:avLst/>
          </a:prstGeom>
        </p:spPr>
      </p:pic>
      <p:pic>
        <p:nvPicPr>
          <p:cNvPr id="7" name="19082__acclivity__rooster1.wav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3419872" y="2839170"/>
            <a:ext cx="376808" cy="376808"/>
          </a:xfrm>
          <a:prstGeom prst="rect">
            <a:avLst/>
          </a:prstGeom>
        </p:spPr>
      </p:pic>
      <p:pic>
        <p:nvPicPr>
          <p:cNvPr id="8" name="57794__reinsamba__1202-goat.wav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2385120" y="3572241"/>
            <a:ext cx="413320" cy="413320"/>
          </a:xfrm>
          <a:prstGeom prst="rect">
            <a:avLst/>
          </a:prstGeom>
        </p:spPr>
      </p:pic>
      <p:pic>
        <p:nvPicPr>
          <p:cNvPr id="9" name="31835__dobroide__20070303-duck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1">
                  <p14:trim end="20627.1289"/>
                </p14:media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7679197" y="4500736"/>
            <a:ext cx="448815" cy="448815"/>
          </a:xfrm>
          <a:prstGeom prst="rect">
            <a:avLst/>
          </a:prstGeom>
        </p:spPr>
      </p:pic>
      <p:pic>
        <p:nvPicPr>
          <p:cNvPr id="10" name="16568__acclivity__twocows (1)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2">
                  <p14:trim end="3887.0295"/>
                </p14:media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188876" y="6086369"/>
            <a:ext cx="413320" cy="413320"/>
          </a:xfrm>
          <a:prstGeom prst="rect">
            <a:avLst/>
          </a:prstGeom>
        </p:spPr>
      </p:pic>
      <p:pic>
        <p:nvPicPr>
          <p:cNvPr id="11" name="18229__dobroide__20060419-horse-neigh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3">
                  <p14:trim end="4068.6919"/>
                </p14:media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5017216" y="5298689"/>
            <a:ext cx="413320" cy="413320"/>
          </a:xfrm>
          <a:prstGeom prst="rect">
            <a:avLst/>
          </a:prstGeom>
        </p:spPr>
      </p:pic>
      <p:pic>
        <p:nvPicPr>
          <p:cNvPr id="12" name="39947__acclivity__sheepandlambs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4">
                  <p14:trim st="4777.79" end="122629.9369"/>
                </p14:media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7265877" y="6093296"/>
            <a:ext cx="413320" cy="413320"/>
          </a:xfrm>
          <a:prstGeom prst="rect">
            <a:avLst/>
          </a:prstGeom>
        </p:spPr>
      </p:pic>
      <p:sp>
        <p:nvSpPr>
          <p:cNvPr id="13" name="TextovéPole 12"/>
          <p:cNvSpPr txBox="1"/>
          <p:nvPr/>
        </p:nvSpPr>
        <p:spPr>
          <a:xfrm>
            <a:off x="562308" y="1763524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553216" y="2132856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153353" y="1588150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8676456" y="2600391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427984" y="3019383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432604" y="3346453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6.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2757" y="4772713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7.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6441648" y="4036422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8.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3760943" y="4949551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9.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6361563" y="5271870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7" dur="113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3" dur="633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9" dur="244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5" dur="436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1" dur="197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7" dur="74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8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3" dur="596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9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9" dur="924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1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5" dur="652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10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1" dur="605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1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8" grpId="0" animBg="1"/>
      <p:bldP spid="30" grpId="0" animBg="1"/>
      <p:bldP spid="3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bg2">
                    <a:lumMod val="50000"/>
                  </a:schemeClr>
                </a:solidFill>
              </a:rPr>
              <a:t>What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bg2">
                    <a:lumMod val="50000"/>
                  </a:schemeClr>
                </a:solidFill>
              </a:rPr>
              <a:t>farm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bg2">
                    <a:lumMod val="50000"/>
                  </a:schemeClr>
                </a:solidFill>
              </a:rPr>
              <a:t>animals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bg2">
                    <a:lumMod val="50000"/>
                  </a:schemeClr>
                </a:solidFill>
              </a:rPr>
              <a:t>can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bg2">
                    <a:lumMod val="50000"/>
                  </a:schemeClr>
                </a:solidFill>
              </a:rPr>
              <a:t>you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bg2">
                    <a:lumMod val="50000"/>
                  </a:schemeClr>
                </a:solidFill>
              </a:rPr>
              <a:t>see</a:t>
            </a: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?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" name="Picture 5" descr="C:\Users\Martina\AppData\Local\Microsoft\Windows\Temporary Internet Files\Content.IE5\8GN0SNH5\MC900231001[1].wmf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12775"/>
            <a:ext cx="7236296" cy="5532789"/>
          </a:xfrm>
          <a:prstGeom prst="rect">
            <a:avLst/>
          </a:prstGeom>
          <a:noFill/>
        </p:spPr>
      </p:pic>
      <p:pic>
        <p:nvPicPr>
          <p:cNvPr id="3074" name="Picture 2" descr="C:\Users\Martina\AppData\Local\Microsoft\Windows\Temporary Internet Files\Content.IE5\BW4LMQ1Y\MC90044141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3284984"/>
            <a:ext cx="767209" cy="767209"/>
          </a:xfrm>
          <a:prstGeom prst="rect">
            <a:avLst/>
          </a:prstGeom>
          <a:noFill/>
        </p:spPr>
      </p:pic>
      <p:pic>
        <p:nvPicPr>
          <p:cNvPr id="3075" name="Picture 3" descr="C:\Users\Martina\AppData\Local\Microsoft\Windows\Temporary Internet Files\Content.IE5\SEQ1TQF2\MC90044139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3789040"/>
            <a:ext cx="760859" cy="564638"/>
          </a:xfrm>
          <a:prstGeom prst="rect">
            <a:avLst/>
          </a:prstGeom>
          <a:noFill/>
        </p:spPr>
      </p:pic>
      <p:pic>
        <p:nvPicPr>
          <p:cNvPr id="3076" name="Picture 4" descr="C:\Users\Martina\AppData\Local\Microsoft\Windows\Temporary Internet Files\Content.IE5\8GN0SNH5\MC900235199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5229200"/>
            <a:ext cx="1663027" cy="1346735"/>
          </a:xfrm>
          <a:prstGeom prst="rect">
            <a:avLst/>
          </a:prstGeom>
          <a:noFill/>
        </p:spPr>
      </p:pic>
      <p:pic>
        <p:nvPicPr>
          <p:cNvPr id="3077" name="Picture 5" descr="C:\Users\Martina\AppData\Local\Microsoft\Windows\Temporary Internet Files\Content.IE5\NM0CHSAD\MC90032447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8104" y="4365104"/>
            <a:ext cx="1080120" cy="889351"/>
          </a:xfrm>
          <a:prstGeom prst="rect">
            <a:avLst/>
          </a:prstGeom>
          <a:noFill/>
        </p:spPr>
      </p:pic>
      <p:pic>
        <p:nvPicPr>
          <p:cNvPr id="3079" name="Picture 7" descr="C:\Users\Martina\AppData\Local\Microsoft\Windows\Temporary Internet Files\Content.IE5\SEQ1TQF2\MC900142219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5652" y="3356993"/>
            <a:ext cx="969503" cy="7920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6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farm</a:t>
            </a:r>
            <a:r>
              <a:rPr lang="cs-CZ" dirty="0" smtClean="0"/>
              <a:t> animal </a:t>
            </a: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hear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3" name="18074__acclivity__berberfarmyard2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68931.773"/>
                </p14:media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7236296" y="2511071"/>
            <a:ext cx="398970" cy="398970"/>
          </a:xfrm>
          <a:prstGeom prst="rect">
            <a:avLst/>
          </a:prstGeom>
        </p:spPr>
      </p:pic>
      <p:pic>
        <p:nvPicPr>
          <p:cNvPr id="4" name="43380__agfx__chicks-very-young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end="80689.8839"/>
                </p14:media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2727412" y="2643839"/>
            <a:ext cx="376808" cy="376808"/>
          </a:xfrm>
          <a:prstGeom prst="rect">
            <a:avLst/>
          </a:prstGeom>
        </p:spPr>
      </p:pic>
      <p:pic>
        <p:nvPicPr>
          <p:cNvPr id="5" name="76796__robinhood76__01161-boar-oink-3.wav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3851920" y="5517232"/>
            <a:ext cx="409575" cy="409575"/>
          </a:xfrm>
          <a:prstGeom prst="rect">
            <a:avLst/>
          </a:prstGeom>
        </p:spPr>
      </p:pic>
      <p:pic>
        <p:nvPicPr>
          <p:cNvPr id="6" name="19082__acclivity__rooster1.wav">
            <a:hlinkClick r:id="" action="ppaction://media"/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691680" y="3429000"/>
            <a:ext cx="376808" cy="408531"/>
          </a:xfrm>
          <a:prstGeom prst="rect">
            <a:avLst/>
          </a:prstGeom>
        </p:spPr>
      </p:pic>
      <p:pic>
        <p:nvPicPr>
          <p:cNvPr id="7" name="52069__sanus-excipio__ste-010-canada-geese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8">
                  <p14:trim end="66928.1474"/>
                </p14:media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7498640" y="3388715"/>
            <a:ext cx="398970" cy="448816"/>
          </a:xfrm>
          <a:prstGeom prst="rect">
            <a:avLst/>
          </a:prstGeom>
        </p:spPr>
      </p:pic>
      <p:pic>
        <p:nvPicPr>
          <p:cNvPr id="8" name="57794__reinsamba__1202-goat.wav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2502139" y="3873736"/>
            <a:ext cx="413320" cy="413320"/>
          </a:xfrm>
          <a:prstGeom prst="rect">
            <a:avLst/>
          </a:prstGeom>
        </p:spPr>
      </p:pic>
      <p:pic>
        <p:nvPicPr>
          <p:cNvPr id="9" name="31835__dobroide__20070303-duck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1">
                  <p14:trim end="21896.4909"/>
                </p14:media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7679197" y="4500736"/>
            <a:ext cx="448815" cy="448815"/>
          </a:xfrm>
          <a:prstGeom prst="rect">
            <a:avLst/>
          </a:prstGeom>
        </p:spPr>
      </p:pic>
      <p:pic>
        <p:nvPicPr>
          <p:cNvPr id="10" name="16568__acclivity__twocows (1)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2">
                  <p14:trim end="4702.0519"/>
                </p14:media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2130651" y="5229795"/>
            <a:ext cx="413320" cy="413320"/>
          </a:xfrm>
          <a:prstGeom prst="rect">
            <a:avLst/>
          </a:prstGeom>
        </p:spPr>
      </p:pic>
      <p:pic>
        <p:nvPicPr>
          <p:cNvPr id="11" name="18229__dobroide__20060419-horse-neigh.wav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278360" y="2316564"/>
            <a:ext cx="413320" cy="413320"/>
          </a:xfrm>
          <a:prstGeom prst="rect">
            <a:avLst/>
          </a:prstGeom>
        </p:spPr>
      </p:pic>
      <p:pic>
        <p:nvPicPr>
          <p:cNvPr id="12" name="39947__acclivity__sheepandlambs.mp3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3853331" y="3706924"/>
            <a:ext cx="413320" cy="413320"/>
          </a:xfrm>
          <a:prstGeom prst="rect">
            <a:avLst/>
          </a:prstGeom>
        </p:spPr>
      </p:pic>
      <p:sp>
        <p:nvSpPr>
          <p:cNvPr id="13" name="TextovéPole 12"/>
          <p:cNvSpPr txBox="1"/>
          <p:nvPr/>
        </p:nvSpPr>
        <p:spPr>
          <a:xfrm>
            <a:off x="934316" y="2326405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1.</a:t>
            </a:r>
            <a:endParaRPr lang="cs-CZ" b="1" dirty="0"/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564912" y="2328102"/>
            <a:ext cx="369404" cy="290763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2390892" y="2651315"/>
            <a:ext cx="365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2.</a:t>
            </a:r>
            <a:endParaRPr lang="cs-CZ" b="1" dirty="0"/>
          </a:p>
        </p:txBody>
      </p:sp>
      <p:sp>
        <p:nvSpPr>
          <p:cNvPr id="16" name="Tlačítko akce: Dopředu nebo Další 15">
            <a:hlinkClick r:id="" action="ppaction://hlinkshowjump?jump=nextslide" highlightClick="1"/>
          </p:cNvPr>
          <p:cNvSpPr/>
          <p:nvPr/>
        </p:nvSpPr>
        <p:spPr>
          <a:xfrm>
            <a:off x="2032986" y="2710556"/>
            <a:ext cx="369404" cy="290763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6855388" y="2545218"/>
            <a:ext cx="365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3.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302117" y="3448599"/>
            <a:ext cx="365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4.</a:t>
            </a:r>
            <a:endParaRPr lang="cs-CZ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154408" y="3913584"/>
            <a:ext cx="365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5.</a:t>
            </a:r>
            <a:endParaRPr lang="cs-CZ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486114" y="3706924"/>
            <a:ext cx="365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6.</a:t>
            </a:r>
            <a:endParaRPr lang="cs-CZ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069975" y="3464809"/>
            <a:ext cx="365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7.</a:t>
            </a:r>
            <a:endParaRPr lang="cs-CZ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691680" y="5228258"/>
            <a:ext cx="365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8.</a:t>
            </a:r>
            <a:endParaRPr lang="cs-CZ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486114" y="5537353"/>
            <a:ext cx="365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9</a:t>
            </a:r>
            <a:r>
              <a:rPr lang="cs-CZ" b="1" dirty="0" smtClean="0"/>
              <a:t>.</a:t>
            </a:r>
            <a:endParaRPr lang="cs-CZ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7221194" y="4500736"/>
            <a:ext cx="487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10.</a:t>
            </a:r>
            <a:endParaRPr lang="cs-CZ" b="1" dirty="0"/>
          </a:p>
        </p:txBody>
      </p:sp>
      <p:sp>
        <p:nvSpPr>
          <p:cNvPr id="25" name="Tlačítko akce: Dopředu nebo Další 24">
            <a:hlinkClick r:id="" action="ppaction://hlinkshowjump?jump=nextslide" highlightClick="1"/>
          </p:cNvPr>
          <p:cNvSpPr/>
          <p:nvPr/>
        </p:nvSpPr>
        <p:spPr>
          <a:xfrm>
            <a:off x="6922531" y="4540020"/>
            <a:ext cx="369404" cy="290763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lačítko akce: Dopředu nebo Další 25">
            <a:hlinkClick r:id="" action="ppaction://hlinkshowjump?jump=nextslide" highlightClick="1"/>
          </p:cNvPr>
          <p:cNvSpPr/>
          <p:nvPr/>
        </p:nvSpPr>
        <p:spPr>
          <a:xfrm>
            <a:off x="3161107" y="3746208"/>
            <a:ext cx="369404" cy="290763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Tlačítko akce: Dopředu nebo Další 26">
            <a:hlinkClick r:id="" action="ppaction://hlinkshowjump?jump=nextslide" highlightClick="1"/>
          </p:cNvPr>
          <p:cNvSpPr/>
          <p:nvPr/>
        </p:nvSpPr>
        <p:spPr>
          <a:xfrm>
            <a:off x="1000540" y="3486142"/>
            <a:ext cx="369404" cy="290763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lačítko akce: Dopředu nebo Další 27">
            <a:hlinkClick r:id="" action="ppaction://hlinkshowjump?jump=nextslide" highlightClick="1"/>
          </p:cNvPr>
          <p:cNvSpPr/>
          <p:nvPr/>
        </p:nvSpPr>
        <p:spPr>
          <a:xfrm>
            <a:off x="1848284" y="3952868"/>
            <a:ext cx="369404" cy="290763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lačítko akce: Dopředu nebo Další 28">
            <a:hlinkClick r:id="" action="ppaction://hlinkshowjump?jump=nextslide" highlightClick="1"/>
          </p:cNvPr>
          <p:cNvSpPr/>
          <p:nvPr/>
        </p:nvSpPr>
        <p:spPr>
          <a:xfrm>
            <a:off x="6700571" y="3486143"/>
            <a:ext cx="369404" cy="290763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Tlačítko akce: Dopředu nebo Další 29">
            <a:hlinkClick r:id="" action="ppaction://hlinkshowjump?jump=nextslide" highlightClick="1"/>
          </p:cNvPr>
          <p:cNvSpPr/>
          <p:nvPr/>
        </p:nvSpPr>
        <p:spPr>
          <a:xfrm>
            <a:off x="6485984" y="2597254"/>
            <a:ext cx="369404" cy="290763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lačítko akce: Dopředu nebo Další 30">
            <a:hlinkClick r:id="" action="ppaction://hlinkshowjump?jump=nextslide" highlightClick="1"/>
          </p:cNvPr>
          <p:cNvSpPr/>
          <p:nvPr/>
        </p:nvSpPr>
        <p:spPr>
          <a:xfrm>
            <a:off x="3161107" y="5597590"/>
            <a:ext cx="369404" cy="290763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Tlačítko akce: Dopředu nebo Další 31">
            <a:hlinkClick r:id="" action="ppaction://hlinkshowjump?jump=nextslide" highlightClick="1"/>
          </p:cNvPr>
          <p:cNvSpPr/>
          <p:nvPr/>
        </p:nvSpPr>
        <p:spPr>
          <a:xfrm>
            <a:off x="1298519" y="5267542"/>
            <a:ext cx="369404" cy="290763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8319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8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781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44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97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251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74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469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843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1058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133459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260648"/>
            <a:ext cx="8298504" cy="5835352"/>
          </a:xfrm>
          <a:solidFill>
            <a:srgbClr val="7030A0">
              <a:alpha val="43000"/>
            </a:srgbClr>
          </a:solidFill>
        </p:spPr>
        <p:txBody>
          <a:bodyPr>
            <a:normAutofit/>
          </a:bodyPr>
          <a:lstStyle/>
          <a:p>
            <a:r>
              <a:rPr lang="cs-CZ" dirty="0" smtClean="0"/>
              <a:t>1. </a:t>
            </a:r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it‘s</a:t>
            </a:r>
            <a:r>
              <a:rPr lang="cs-CZ" dirty="0" smtClean="0"/>
              <a:t> a </a:t>
            </a:r>
            <a:r>
              <a:rPr lang="cs-CZ" dirty="0" err="1" smtClean="0"/>
              <a:t>horse</a:t>
            </a:r>
            <a:r>
              <a:rPr lang="cs-CZ" dirty="0" smtClean="0"/>
              <a:t>.</a:t>
            </a:r>
          </a:p>
          <a:p>
            <a:r>
              <a:rPr lang="cs-CZ" dirty="0" smtClean="0"/>
              <a:t>2. </a:t>
            </a:r>
            <a:r>
              <a:rPr lang="cs-CZ" dirty="0" err="1" smtClean="0"/>
              <a:t>Well</a:t>
            </a:r>
            <a:r>
              <a:rPr lang="cs-CZ" dirty="0" smtClean="0"/>
              <a:t> done, </a:t>
            </a:r>
            <a:r>
              <a:rPr lang="cs-CZ" dirty="0" err="1" smtClean="0"/>
              <a:t>it‘s</a:t>
            </a:r>
            <a:r>
              <a:rPr lang="cs-CZ" dirty="0" smtClean="0"/>
              <a:t> a </a:t>
            </a:r>
            <a:r>
              <a:rPr lang="cs-CZ" dirty="0" err="1" smtClean="0"/>
              <a:t>chicken</a:t>
            </a:r>
            <a:r>
              <a:rPr lang="cs-CZ" dirty="0" smtClean="0"/>
              <a:t>.</a:t>
            </a:r>
          </a:p>
          <a:p>
            <a:r>
              <a:rPr lang="cs-CZ" dirty="0" smtClean="0"/>
              <a:t>3. OK. </a:t>
            </a:r>
            <a:r>
              <a:rPr lang="cs-CZ" dirty="0" err="1" smtClean="0"/>
              <a:t>It‘s</a:t>
            </a:r>
            <a:r>
              <a:rPr lang="cs-CZ" dirty="0" smtClean="0"/>
              <a:t> a hen.</a:t>
            </a:r>
          </a:p>
          <a:p>
            <a:r>
              <a:rPr lang="cs-CZ" dirty="0" smtClean="0"/>
              <a:t>4. Very </a:t>
            </a:r>
            <a:r>
              <a:rPr lang="cs-CZ" dirty="0" err="1" smtClean="0"/>
              <a:t>good</a:t>
            </a:r>
            <a:r>
              <a:rPr lang="cs-CZ" dirty="0" smtClean="0"/>
              <a:t>, </a:t>
            </a:r>
            <a:r>
              <a:rPr lang="cs-CZ" dirty="0" err="1" smtClean="0"/>
              <a:t>it‘s</a:t>
            </a:r>
            <a:r>
              <a:rPr lang="cs-CZ" dirty="0" smtClean="0"/>
              <a:t> a </a:t>
            </a:r>
            <a:r>
              <a:rPr lang="cs-CZ" dirty="0" err="1" smtClean="0"/>
              <a:t>cock</a:t>
            </a:r>
            <a:r>
              <a:rPr lang="cs-CZ" dirty="0" smtClean="0"/>
              <a:t>.</a:t>
            </a:r>
          </a:p>
          <a:p>
            <a:r>
              <a:rPr lang="cs-CZ" dirty="0" smtClean="0"/>
              <a:t>5. </a:t>
            </a:r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it‘s</a:t>
            </a:r>
            <a:r>
              <a:rPr lang="cs-CZ" dirty="0" smtClean="0"/>
              <a:t> a </a:t>
            </a:r>
            <a:r>
              <a:rPr lang="cs-CZ" dirty="0" err="1" smtClean="0"/>
              <a:t>goat</a:t>
            </a:r>
            <a:r>
              <a:rPr lang="cs-CZ" dirty="0" smtClean="0"/>
              <a:t>.</a:t>
            </a:r>
          </a:p>
          <a:p>
            <a:r>
              <a:rPr lang="cs-CZ" dirty="0" smtClean="0"/>
              <a:t>6. </a:t>
            </a:r>
            <a:r>
              <a:rPr lang="cs-CZ" dirty="0" err="1" smtClean="0"/>
              <a:t>Excellent</a:t>
            </a:r>
            <a:r>
              <a:rPr lang="cs-CZ" dirty="0" smtClean="0"/>
              <a:t>. </a:t>
            </a:r>
            <a:r>
              <a:rPr lang="cs-CZ" dirty="0" err="1" smtClean="0"/>
              <a:t>It‘s</a:t>
            </a:r>
            <a:r>
              <a:rPr lang="cs-CZ" dirty="0" smtClean="0"/>
              <a:t> a </a:t>
            </a:r>
            <a:r>
              <a:rPr lang="cs-CZ" dirty="0" err="1" smtClean="0"/>
              <a:t>sheep</a:t>
            </a:r>
            <a:r>
              <a:rPr lang="cs-CZ" dirty="0" smtClean="0"/>
              <a:t>.</a:t>
            </a:r>
          </a:p>
          <a:p>
            <a:r>
              <a:rPr lang="cs-CZ" dirty="0" smtClean="0"/>
              <a:t>7. </a:t>
            </a:r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it‘s</a:t>
            </a:r>
            <a:r>
              <a:rPr lang="cs-CZ" dirty="0" smtClean="0"/>
              <a:t> a </a:t>
            </a:r>
            <a:r>
              <a:rPr lang="cs-CZ" dirty="0" err="1" smtClean="0"/>
              <a:t>goose</a:t>
            </a:r>
            <a:r>
              <a:rPr lang="cs-CZ" dirty="0" smtClean="0"/>
              <a:t>.</a:t>
            </a:r>
          </a:p>
          <a:p>
            <a:r>
              <a:rPr lang="cs-CZ" dirty="0" smtClean="0"/>
              <a:t>8. </a:t>
            </a:r>
            <a:r>
              <a:rPr lang="cs-CZ" dirty="0" err="1" smtClean="0"/>
              <a:t>Well</a:t>
            </a:r>
            <a:r>
              <a:rPr lang="cs-CZ" dirty="0" smtClean="0"/>
              <a:t> done, </a:t>
            </a:r>
            <a:r>
              <a:rPr lang="cs-CZ" dirty="0" err="1" smtClean="0"/>
              <a:t>it‘s</a:t>
            </a:r>
            <a:r>
              <a:rPr lang="cs-CZ" dirty="0" smtClean="0"/>
              <a:t> a </a:t>
            </a:r>
            <a:r>
              <a:rPr lang="cs-CZ" dirty="0" err="1" smtClean="0"/>
              <a:t>cow</a:t>
            </a:r>
            <a:r>
              <a:rPr lang="cs-CZ" dirty="0" smtClean="0"/>
              <a:t>.</a:t>
            </a:r>
          </a:p>
          <a:p>
            <a:r>
              <a:rPr lang="cs-CZ" dirty="0" smtClean="0"/>
              <a:t>9. OK, </a:t>
            </a:r>
            <a:r>
              <a:rPr lang="cs-CZ" dirty="0" err="1" smtClean="0"/>
              <a:t>it‘s</a:t>
            </a:r>
            <a:r>
              <a:rPr lang="cs-CZ" dirty="0" smtClean="0"/>
              <a:t> a </a:t>
            </a:r>
            <a:r>
              <a:rPr lang="cs-CZ" dirty="0" err="1" smtClean="0"/>
              <a:t>pig</a:t>
            </a:r>
            <a:r>
              <a:rPr lang="cs-CZ" dirty="0" smtClean="0"/>
              <a:t>.</a:t>
            </a:r>
          </a:p>
          <a:p>
            <a:r>
              <a:rPr lang="cs-CZ" dirty="0" smtClean="0"/>
              <a:t>10. </a:t>
            </a:r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it‘s</a:t>
            </a:r>
            <a:r>
              <a:rPr lang="cs-CZ" dirty="0" smtClean="0"/>
              <a:t> a </a:t>
            </a:r>
            <a:r>
              <a:rPr lang="cs-CZ" dirty="0" err="1" smtClean="0"/>
              <a:t>duck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Tlačítko akce: Zpět nebo Předchozí 4">
            <a:hlinkClick r:id="" action="ppaction://hlinkshowjump?jump=previousslide" highlightClick="1"/>
          </p:cNvPr>
          <p:cNvSpPr/>
          <p:nvPr/>
        </p:nvSpPr>
        <p:spPr>
          <a:xfrm>
            <a:off x="6516216" y="3356992"/>
            <a:ext cx="1042416" cy="1042416"/>
          </a:xfrm>
          <a:prstGeom prst="actionButtonBackPrevious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250116" y="302180"/>
            <a:ext cx="238578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250116" y="846815"/>
            <a:ext cx="3753932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1250116" y="1340339"/>
            <a:ext cx="238578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1264504" y="1916832"/>
            <a:ext cx="3307495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1250116" y="2492896"/>
            <a:ext cx="238578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264505" y="2950096"/>
            <a:ext cx="3307494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281095" y="3501008"/>
            <a:ext cx="238578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1250116" y="4077072"/>
            <a:ext cx="3177868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1231682" y="4559361"/>
            <a:ext cx="238578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1384082" y="5041650"/>
            <a:ext cx="238578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9800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6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artina\AppData\Local\Microsoft\Windows\Temporary Internet Files\Content.IE5\SEQ1TQF2\MP90043179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04664"/>
            <a:ext cx="1979712" cy="131465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 descr="C:\Users\Martina\AppData\Local\Microsoft\Windows\Temporary Internet Files\Content.IE5\NM0CHSAD\MP90040649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404664"/>
            <a:ext cx="1963408" cy="130075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0" name="Picture 4" descr="C:\Users\Martina\AppData\Local\Microsoft\Windows\Temporary Internet Files\Content.IE5\SEQ1TQF2\MP90018049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476672"/>
            <a:ext cx="1938457" cy="12729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1" name="Picture 5" descr="C:\Users\Martina\AppData\Local\Microsoft\Windows\Temporary Internet Files\Content.IE5\8GN0SNH5\MP900262828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476672"/>
            <a:ext cx="2152836" cy="14352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2" name="Picture 6" descr="C:\Users\Martina\AppData\Local\Microsoft\Windows\Temporary Internet Files\Content.IE5\NM0CHSAD\MP900180650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4653136"/>
            <a:ext cx="1200677" cy="19008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4" name="Picture 8" descr="C:\Users\Martina\AppData\Local\Microsoft\Windows\Temporary Internet Files\Content.IE5\NM0CHSAD\MP900178447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63688" y="5157192"/>
            <a:ext cx="1828800" cy="12192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5" name="Picture 9" descr="C:\Users\Martina\AppData\Local\Microsoft\Windows\Temporary Internet Files\Content.IE5\BW4LMQ1Y\MP900262725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07904" y="4869160"/>
            <a:ext cx="1153627" cy="175679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6" name="Picture 10" descr="C:\Users\Martina\AppData\Local\Microsoft\Windows\Temporary Internet Files\Content.IE5\SEQ1TQF2\MP900406520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76057" y="5085185"/>
            <a:ext cx="1836922" cy="12241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7" name="Picture 11" descr="C:\Users\Martina\AppData\Local\Microsoft\Windows\Temporary Internet Files\Content.IE5\8GN0SNH5\MP900182547[1]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948264" y="5085184"/>
            <a:ext cx="1828800" cy="12192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9" name="Picture 13" descr="C:\Users\Martina\AppData\Local\Microsoft\Windows\Temporary Internet Files\Content.IE5\NM0CHSAD\MP900423092[1]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812360" y="3284984"/>
            <a:ext cx="1131104" cy="17008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6cípá hvězda 14"/>
          <p:cNvSpPr/>
          <p:nvPr/>
        </p:nvSpPr>
        <p:spPr>
          <a:xfrm>
            <a:off x="1547664" y="2780928"/>
            <a:ext cx="1440160" cy="1130424"/>
          </a:xfrm>
          <a:prstGeom prst="star6">
            <a:avLst/>
          </a:prstGeom>
          <a:solidFill>
            <a:srgbClr val="85E19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a </a:t>
            </a:r>
            <a:r>
              <a:rPr lang="cs-CZ" sz="2000" b="1" dirty="0" err="1" smtClean="0">
                <a:solidFill>
                  <a:schemeClr val="tx1"/>
                </a:solidFill>
              </a:rPr>
              <a:t>duck</a:t>
            </a:r>
            <a:r>
              <a:rPr lang="cs-CZ" sz="2000" b="1" dirty="0" smtClean="0">
                <a:solidFill>
                  <a:schemeClr val="tx1"/>
                </a:solidFill>
              </a:rPr>
              <a:t> 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7" name="6cípá hvězda 16"/>
          <p:cNvSpPr/>
          <p:nvPr/>
        </p:nvSpPr>
        <p:spPr>
          <a:xfrm>
            <a:off x="611560" y="3573016"/>
            <a:ext cx="1296144" cy="1058416"/>
          </a:xfrm>
          <a:prstGeom prst="star6">
            <a:avLst/>
          </a:prstGeom>
          <a:solidFill>
            <a:srgbClr val="85E19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solidFill>
                  <a:schemeClr val="tx1"/>
                </a:solidFill>
              </a:rPr>
              <a:t>a</a:t>
            </a:r>
            <a:r>
              <a:rPr lang="cs-CZ" sz="2000" b="1" dirty="0" smtClean="0">
                <a:solidFill>
                  <a:schemeClr val="tx1"/>
                </a:solidFill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</a:rPr>
              <a:t>cow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8" name="6cípá hvězda 17"/>
          <p:cNvSpPr/>
          <p:nvPr/>
        </p:nvSpPr>
        <p:spPr>
          <a:xfrm>
            <a:off x="827584" y="1844824"/>
            <a:ext cx="1224136" cy="1058416"/>
          </a:xfrm>
          <a:prstGeom prst="star6">
            <a:avLst/>
          </a:prstGeom>
          <a:solidFill>
            <a:srgbClr val="85E19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solidFill>
                  <a:schemeClr val="tx1"/>
                </a:solidFill>
              </a:rPr>
              <a:t>a</a:t>
            </a:r>
            <a:r>
              <a:rPr lang="cs-CZ" sz="2000" b="1" dirty="0" smtClean="0">
                <a:solidFill>
                  <a:schemeClr val="tx1"/>
                </a:solidFill>
              </a:rPr>
              <a:t> hen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9" name="6cípá hvězda 18"/>
          <p:cNvSpPr/>
          <p:nvPr/>
        </p:nvSpPr>
        <p:spPr>
          <a:xfrm>
            <a:off x="2987824" y="3140968"/>
            <a:ext cx="1584176" cy="1152128"/>
          </a:xfrm>
          <a:prstGeom prst="star6">
            <a:avLst/>
          </a:prstGeom>
          <a:solidFill>
            <a:srgbClr val="85E19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a </a:t>
            </a:r>
            <a:r>
              <a:rPr lang="cs-CZ" sz="2000" b="1" dirty="0" err="1" smtClean="0">
                <a:solidFill>
                  <a:schemeClr val="tx1"/>
                </a:solidFill>
              </a:rPr>
              <a:t>horse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0" name="6cípá hvězda 19"/>
          <p:cNvSpPr/>
          <p:nvPr/>
        </p:nvSpPr>
        <p:spPr>
          <a:xfrm>
            <a:off x="3059832" y="1844824"/>
            <a:ext cx="1418456" cy="1130424"/>
          </a:xfrm>
          <a:prstGeom prst="star6">
            <a:avLst/>
          </a:prstGeom>
          <a:solidFill>
            <a:srgbClr val="85E19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a </a:t>
            </a:r>
            <a:r>
              <a:rPr lang="cs-CZ" sz="2000" b="1" dirty="0" err="1" smtClean="0">
                <a:solidFill>
                  <a:schemeClr val="tx1"/>
                </a:solidFill>
              </a:rPr>
              <a:t>chick</a:t>
            </a:r>
            <a:r>
              <a:rPr lang="cs-CZ" sz="2000" b="1" dirty="0" smtClean="0">
                <a:solidFill>
                  <a:schemeClr val="tx1"/>
                </a:solidFill>
              </a:rPr>
              <a:t> 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21" name="6cípá hvězda 20"/>
          <p:cNvSpPr/>
          <p:nvPr/>
        </p:nvSpPr>
        <p:spPr>
          <a:xfrm>
            <a:off x="4139952" y="3933056"/>
            <a:ext cx="1368152" cy="1080120"/>
          </a:xfrm>
          <a:prstGeom prst="star6">
            <a:avLst/>
          </a:prstGeom>
          <a:solidFill>
            <a:srgbClr val="85E19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solidFill>
                  <a:schemeClr val="tx1"/>
                </a:solidFill>
              </a:rPr>
              <a:t>a</a:t>
            </a:r>
            <a:r>
              <a:rPr lang="cs-CZ" sz="2000" b="1" dirty="0" smtClean="0">
                <a:solidFill>
                  <a:schemeClr val="tx1"/>
                </a:solidFill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</a:rPr>
              <a:t>pig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22" name="6cípá hvězda 21"/>
          <p:cNvSpPr/>
          <p:nvPr/>
        </p:nvSpPr>
        <p:spPr>
          <a:xfrm>
            <a:off x="4860032" y="1772816"/>
            <a:ext cx="1512168" cy="1224136"/>
          </a:xfrm>
          <a:prstGeom prst="star6">
            <a:avLst/>
          </a:prstGeom>
          <a:solidFill>
            <a:srgbClr val="85E19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solidFill>
                  <a:schemeClr val="tx1"/>
                </a:solidFill>
              </a:rPr>
              <a:t>a</a:t>
            </a:r>
            <a:r>
              <a:rPr lang="cs-CZ" sz="2000" b="1" dirty="0" smtClean="0">
                <a:solidFill>
                  <a:schemeClr val="tx1"/>
                </a:solidFill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</a:rPr>
              <a:t>sheep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23" name="6cípá hvězda 22"/>
          <p:cNvSpPr/>
          <p:nvPr/>
        </p:nvSpPr>
        <p:spPr>
          <a:xfrm>
            <a:off x="5508104" y="2852936"/>
            <a:ext cx="1296144" cy="1080120"/>
          </a:xfrm>
          <a:prstGeom prst="star6">
            <a:avLst/>
          </a:prstGeom>
          <a:solidFill>
            <a:srgbClr val="85E19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solidFill>
                  <a:schemeClr val="tx1"/>
                </a:solidFill>
              </a:rPr>
              <a:t>a</a:t>
            </a:r>
            <a:r>
              <a:rPr lang="cs-CZ" sz="2000" b="1" dirty="0" smtClean="0">
                <a:solidFill>
                  <a:schemeClr val="tx1"/>
                </a:solidFill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</a:rPr>
              <a:t>goat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24" name="6cípá hvězda 23"/>
          <p:cNvSpPr/>
          <p:nvPr/>
        </p:nvSpPr>
        <p:spPr>
          <a:xfrm>
            <a:off x="7092280" y="1916832"/>
            <a:ext cx="1368152" cy="1224136"/>
          </a:xfrm>
          <a:prstGeom prst="star6">
            <a:avLst/>
          </a:prstGeom>
          <a:solidFill>
            <a:srgbClr val="85E19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solidFill>
                  <a:schemeClr val="tx1"/>
                </a:solidFill>
              </a:rPr>
              <a:t>a</a:t>
            </a:r>
            <a:r>
              <a:rPr lang="cs-CZ" sz="2000" b="1" dirty="0" smtClean="0">
                <a:solidFill>
                  <a:schemeClr val="tx1"/>
                </a:solidFill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</a:rPr>
              <a:t>cock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25" name="6cípá hvězda 24"/>
          <p:cNvSpPr/>
          <p:nvPr/>
        </p:nvSpPr>
        <p:spPr>
          <a:xfrm>
            <a:off x="5868144" y="3933056"/>
            <a:ext cx="1656184" cy="1152128"/>
          </a:xfrm>
          <a:prstGeom prst="star6">
            <a:avLst/>
          </a:prstGeom>
          <a:solidFill>
            <a:srgbClr val="85E19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solidFill>
                  <a:schemeClr val="tx1"/>
                </a:solidFill>
              </a:rPr>
              <a:t>a</a:t>
            </a:r>
            <a:r>
              <a:rPr lang="cs-CZ" sz="2000" b="1" dirty="0" smtClean="0">
                <a:solidFill>
                  <a:schemeClr val="tx1"/>
                </a:solidFill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</a:rPr>
              <a:t>goose</a:t>
            </a:r>
            <a:endParaRPr lang="cs-CZ" sz="2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b="1" dirty="0" smtClean="0"/>
              <a:t>Anotace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sz="2600" dirty="0" smtClean="0"/>
              <a:t>Prezentace slouží k výuce nové slovní zásoby.</a:t>
            </a:r>
          </a:p>
          <a:p>
            <a:endParaRPr lang="cs-CZ" dirty="0" smtClean="0"/>
          </a:p>
          <a:p>
            <a:r>
              <a:rPr lang="cs-CZ" sz="2000" dirty="0" smtClean="0"/>
              <a:t>Cíl: žák pojmenuje domácí zvířata na farmě, říká, jaké zvíře vidí a slyší, upevní si psanou podobu slov, přiřadí nápis ke zvířeti (</a:t>
            </a:r>
            <a:r>
              <a:rPr lang="cs-CZ" sz="2000" dirty="0" err="1" smtClean="0"/>
              <a:t>slide</a:t>
            </a:r>
            <a:r>
              <a:rPr lang="cs-CZ" sz="2000" dirty="0" smtClean="0"/>
              <a:t> 7 ponechat v režimu </a:t>
            </a:r>
            <a:r>
              <a:rPr lang="cs-CZ" sz="2000" dirty="0" smtClean="0"/>
              <a:t>vytváření nebo </a:t>
            </a:r>
            <a:r>
              <a:rPr lang="cs-CZ" sz="2000" smtClean="0"/>
              <a:t>použít tužku)</a:t>
            </a:r>
            <a:endParaRPr lang="cs-CZ" sz="2000" dirty="0" smtClean="0"/>
          </a:p>
          <a:p>
            <a:r>
              <a:rPr lang="cs-CZ" sz="2000" dirty="0" smtClean="0"/>
              <a:t>Vhodné doplnit písničkou </a:t>
            </a:r>
            <a:r>
              <a:rPr lang="cs-CZ" sz="2000" dirty="0" err="1" smtClean="0"/>
              <a:t>Old</a:t>
            </a:r>
            <a:r>
              <a:rPr lang="cs-CZ" sz="2000" dirty="0" smtClean="0"/>
              <a:t> </a:t>
            </a:r>
            <a:r>
              <a:rPr lang="cs-CZ" sz="2000" dirty="0" err="1" smtClean="0"/>
              <a:t>Mc</a:t>
            </a:r>
            <a:r>
              <a:rPr lang="cs-CZ" sz="2000" dirty="0"/>
              <a:t> Donald </a:t>
            </a:r>
            <a:r>
              <a:rPr lang="cs-CZ" sz="2000" dirty="0">
                <a:hlinkClick r:id="rId3"/>
              </a:rPr>
              <a:t>http://</a:t>
            </a:r>
            <a:r>
              <a:rPr lang="cs-CZ" sz="2000" dirty="0" smtClean="0">
                <a:hlinkClick r:id="rId3"/>
              </a:rPr>
              <a:t>www.youtube.com/watch?v=mSchoyVzH8c&amp;feature=fvwrel</a:t>
            </a:r>
            <a:endParaRPr lang="cs-CZ" sz="2000" dirty="0" smtClean="0"/>
          </a:p>
          <a:p>
            <a:r>
              <a:rPr lang="cs-CZ" sz="2000" dirty="0" smtClean="0"/>
              <a:t>Další </a:t>
            </a:r>
            <a:r>
              <a:rPr lang="cs-CZ" sz="2000" dirty="0"/>
              <a:t>užitečné odkazy: 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>
                <a:hlinkClick r:id="rId4"/>
              </a:rPr>
              <a:t>http</a:t>
            </a:r>
            <a:r>
              <a:rPr lang="cs-CZ" sz="2000" dirty="0">
                <a:hlinkClick r:id="rId4"/>
              </a:rPr>
              <a:t>://</a:t>
            </a:r>
            <a:r>
              <a:rPr lang="cs-CZ" sz="2000" dirty="0" smtClean="0">
                <a:hlinkClick r:id="rId4"/>
              </a:rPr>
              <a:t>www.youtube.com/watch?v=u-CuUnVsSOQ&amp;feature=related</a:t>
            </a:r>
            <a:r>
              <a:rPr lang="cs-CZ" sz="2000" dirty="0" smtClean="0"/>
              <a:t> = hádání zvířat na farmě</a:t>
            </a:r>
          </a:p>
          <a:p>
            <a:pPr marL="0" indent="0">
              <a:buNone/>
            </a:pPr>
            <a:r>
              <a:rPr lang="cs-CZ" sz="2000" dirty="0">
                <a:hlinkClick r:id="rId5"/>
              </a:rPr>
              <a:t>http://</a:t>
            </a:r>
            <a:r>
              <a:rPr lang="cs-CZ" sz="2000" dirty="0" smtClean="0">
                <a:hlinkClick r:id="rId5"/>
              </a:rPr>
              <a:t>learnenglishkids.britishcouncil.org/en/language-games/find-the-pairs/farm-animals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= pexeso </a:t>
            </a:r>
          </a:p>
          <a:p>
            <a:pPr marL="0" indent="0" algn="ctr">
              <a:buNone/>
            </a:pPr>
            <a:r>
              <a:rPr lang="cs-CZ" sz="2800" dirty="0" smtClean="0"/>
              <a:t>Reference</a:t>
            </a:r>
          </a:p>
          <a:p>
            <a:r>
              <a:rPr lang="cs-CZ" sz="2000" dirty="0" smtClean="0"/>
              <a:t> [cit. 2012-02-25]. Obrázky dostupné pod licencí Microsoft Office 2010 na Office.com</a:t>
            </a:r>
          </a:p>
          <a:p>
            <a:pPr marL="0" indent="0">
              <a:buNone/>
            </a:pPr>
            <a:r>
              <a:rPr lang="cs-CZ" sz="2000" dirty="0" smtClean="0"/>
              <a:t>      </a:t>
            </a:r>
            <a:r>
              <a:rPr lang="cs-CZ" sz="2000" dirty="0"/>
              <a:t>[cit. 2012-02-25]. Zvuky dostupné pod licencí </a:t>
            </a:r>
            <a:r>
              <a:rPr lang="cs-CZ" sz="2000" dirty="0" err="1"/>
              <a:t>Creative</a:t>
            </a:r>
            <a:r>
              <a:rPr lang="cs-CZ" sz="2000" dirty="0"/>
              <a:t> </a:t>
            </a:r>
            <a:r>
              <a:rPr lang="cs-CZ" sz="2000" dirty="0" err="1"/>
              <a:t>Commons</a:t>
            </a:r>
            <a:r>
              <a:rPr lang="cs-CZ" sz="2000" dirty="0"/>
              <a:t> na 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http</a:t>
            </a:r>
            <a:r>
              <a:rPr lang="cs-CZ" sz="2000" dirty="0"/>
              <a:t>://www.freesound.org</a:t>
            </a:r>
            <a:endParaRPr lang="cs-CZ" sz="20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199</TotalTime>
  <Words>350</Words>
  <Application>Microsoft Office PowerPoint</Application>
  <PresentationFormat>Předvádění na obrazovce (4:3)</PresentationFormat>
  <Paragraphs>77</Paragraphs>
  <Slides>8</Slides>
  <Notes>1</Notes>
  <HiddenSlides>0</HiddenSlides>
  <MMClips>20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Medián</vt:lpstr>
      <vt:lpstr>Farm  animals</vt:lpstr>
      <vt:lpstr>VY_22_INOVACE_AJK.19</vt:lpstr>
      <vt:lpstr>What´s this?</vt:lpstr>
      <vt:lpstr>What farm animals can you see?</vt:lpstr>
      <vt:lpstr>What farm animal can you hear?</vt:lpstr>
      <vt:lpstr>Prezentace aplikace PowerPoint</vt:lpstr>
      <vt:lpstr>Prezentace aplikace PowerPoint</vt:lpstr>
      <vt:lpstr>Anotace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Farm  animals</dc:title>
  <dc:creator>Martina</dc:creator>
  <cp:lastModifiedBy>Martina</cp:lastModifiedBy>
  <cp:revision>20</cp:revision>
  <dcterms:created xsi:type="dcterms:W3CDTF">2012-02-25T17:50:37Z</dcterms:created>
  <dcterms:modified xsi:type="dcterms:W3CDTF">2012-06-20T17:16:02Z</dcterms:modified>
</cp:coreProperties>
</file>