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5" r:id="rId2"/>
    <p:sldId id="257" r:id="rId3"/>
    <p:sldId id="258" r:id="rId4"/>
    <p:sldId id="259" r:id="rId5"/>
    <p:sldId id="260" r:id="rId6"/>
    <p:sldId id="266" r:id="rId7"/>
    <p:sldId id="269" r:id="rId8"/>
    <p:sldId id="267" r:id="rId9"/>
    <p:sldId id="261" r:id="rId10"/>
    <p:sldId id="270" r:id="rId11"/>
    <p:sldId id="271" r:id="rId12"/>
    <p:sldId id="272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CC"/>
    <a:srgbClr val="0000FF"/>
    <a:srgbClr val="33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13" autoAdjust="0"/>
    <p:restoredTop sz="94660"/>
  </p:normalViewPr>
  <p:slideViewPr>
    <p:cSldViewPr>
      <p:cViewPr varScale="1">
        <p:scale>
          <a:sx n="104" d="100"/>
          <a:sy n="104" d="100"/>
        </p:scale>
        <p:origin x="-16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NÁZEV:VY_32_INOVACE_3.2.7.3. S 17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PhDr. Milan Simon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Ledovce – vznik a výskyt (1. část)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3983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323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876CF2C-0F90-4255-9574-57CD0EC76766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CC4D349-F91D-41C0-9505-7EBDE4A9EB21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7C59155-4C06-4C8A-8C53-46E9936E3691}" type="presOf" srcId="{D1B46980-6531-4606-95E6-44980827E919}" destId="{6140AFEC-043D-4C43-A2F9-D0F5331DF3A3}" srcOrd="0" destOrd="0" presId="urn:microsoft.com/office/officeart/2005/8/layout/target3"/>
    <dgm:cxn modelId="{AC00217B-00B8-4F9A-A1DF-E8835DB3FB43}" type="presOf" srcId="{D1D4F407-5343-4D3F-B5B9-D407B03CAEB4}" destId="{D005CE8C-CC26-4C3E-AC11-E15060ECD759}" srcOrd="0" destOrd="0" presId="urn:microsoft.com/office/officeart/2005/8/layout/target3"/>
    <dgm:cxn modelId="{98AB230E-8A19-469F-B9E5-3F050E402337}" type="presOf" srcId="{B651F6E3-6281-48DB-9319-2AEAFDAE7572}" destId="{6BB5E863-4638-4E1D-BFDE-399D028AC4ED}" srcOrd="1" destOrd="0" presId="urn:microsoft.com/office/officeart/2005/8/layout/target3"/>
    <dgm:cxn modelId="{4696E90B-9553-4C71-A2DF-5F2CDA166BC9}" type="presOf" srcId="{D8197B8C-B260-4A16-BDF4-0947B075E274}" destId="{5A5FFA88-C948-4069-8E93-59FA12366E83}" srcOrd="1" destOrd="0" presId="urn:microsoft.com/office/officeart/2005/8/layout/target3"/>
    <dgm:cxn modelId="{380F0092-1550-42E3-A7A9-7A55150EC586}" type="presOf" srcId="{4C35D32F-0EAB-4CD7-82EE-45574DC2A586}" destId="{890E4F0B-2866-4A3F-A3C7-2A14B1797930}" srcOrd="1" destOrd="0" presId="urn:microsoft.com/office/officeart/2005/8/layout/target3"/>
    <dgm:cxn modelId="{BC4F8E9D-4273-43D0-97D4-DA3A5B251F65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F9F6D73-1A54-468E-9FFC-F06D89136349}" type="presOf" srcId="{B651F6E3-6281-48DB-9319-2AEAFDAE7572}" destId="{619D679B-A015-4ECF-8348-D1034C574F40}" srcOrd="0" destOrd="0" presId="urn:microsoft.com/office/officeart/2005/8/layout/target3"/>
    <dgm:cxn modelId="{25403DCA-BC74-4217-BBBA-59428518C917}" type="presOf" srcId="{D1D4F407-5343-4D3F-B5B9-D407B03CAEB4}" destId="{AED2198E-93D5-4001-81B4-73124B309672}" srcOrd="1" destOrd="0" presId="urn:microsoft.com/office/officeart/2005/8/layout/target3"/>
    <dgm:cxn modelId="{B0902E93-10D2-474D-8C38-B078FB4A317F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FB90FE-5A62-4A23-B392-FC6F0355684E}" type="presParOf" srcId="{333A1088-737F-45CB-B68E-254E46348037}" destId="{F5ABB229-8D3B-4694-996A-96F23CF14429}" srcOrd="0" destOrd="0" presId="urn:microsoft.com/office/officeart/2005/8/layout/target3"/>
    <dgm:cxn modelId="{9B8243C2-B2A8-42F7-8A66-DFB452E0F3FB}" type="presParOf" srcId="{333A1088-737F-45CB-B68E-254E46348037}" destId="{F41139FD-01EE-4571-8B17-4FB00FC51163}" srcOrd="1" destOrd="0" presId="urn:microsoft.com/office/officeart/2005/8/layout/target3"/>
    <dgm:cxn modelId="{6E28CCF8-2248-4FC8-8A74-C18832090D18}" type="presParOf" srcId="{333A1088-737F-45CB-B68E-254E46348037}" destId="{D005CE8C-CC26-4C3E-AC11-E15060ECD759}" srcOrd="2" destOrd="0" presId="urn:microsoft.com/office/officeart/2005/8/layout/target3"/>
    <dgm:cxn modelId="{62BF0DF9-AECF-45B5-8B41-968A0CF44EEA}" type="presParOf" srcId="{333A1088-737F-45CB-B68E-254E46348037}" destId="{2C702D82-9B77-49B7-9568-BB8EB47C3372}" srcOrd="3" destOrd="0" presId="urn:microsoft.com/office/officeart/2005/8/layout/target3"/>
    <dgm:cxn modelId="{59EECB2D-18D7-42EE-AF48-139FE987E614}" type="presParOf" srcId="{333A1088-737F-45CB-B68E-254E46348037}" destId="{A52A0455-90FF-4808-ABD0-F02540D31D5A}" srcOrd="4" destOrd="0" presId="urn:microsoft.com/office/officeart/2005/8/layout/target3"/>
    <dgm:cxn modelId="{8C4DF9ED-A4FC-4FF6-B188-3E9D8F9B8F76}" type="presParOf" srcId="{333A1088-737F-45CB-B68E-254E46348037}" destId="{6140AFEC-043D-4C43-A2F9-D0F5331DF3A3}" srcOrd="5" destOrd="0" presId="urn:microsoft.com/office/officeart/2005/8/layout/target3"/>
    <dgm:cxn modelId="{44782626-45C6-473B-AC3B-3DFD05443F44}" type="presParOf" srcId="{333A1088-737F-45CB-B68E-254E46348037}" destId="{9358AC05-5D7D-4327-9F80-1AD486AEA664}" srcOrd="6" destOrd="0" presId="urn:microsoft.com/office/officeart/2005/8/layout/target3"/>
    <dgm:cxn modelId="{77FF4BBB-98E2-4FCA-9837-EECDF76789EA}" type="presParOf" srcId="{333A1088-737F-45CB-B68E-254E46348037}" destId="{313FC574-E1CD-4FB4-B054-0B805CE0447D}" srcOrd="7" destOrd="0" presId="urn:microsoft.com/office/officeart/2005/8/layout/target3"/>
    <dgm:cxn modelId="{851CB974-A051-49AA-84BF-125B3DF710EB}" type="presParOf" srcId="{333A1088-737F-45CB-B68E-254E46348037}" destId="{619D679B-A015-4ECF-8348-D1034C574F40}" srcOrd="8" destOrd="0" presId="urn:microsoft.com/office/officeart/2005/8/layout/target3"/>
    <dgm:cxn modelId="{D7B2B2FC-90C9-41C8-B614-42B3796F2301}" type="presParOf" srcId="{333A1088-737F-45CB-B68E-254E46348037}" destId="{322283A8-4A27-4CDA-BAE3-F381106A9174}" srcOrd="9" destOrd="0" presId="urn:microsoft.com/office/officeart/2005/8/layout/target3"/>
    <dgm:cxn modelId="{BFC9B41C-188A-4669-B0AF-DB52BC5AAC9B}" type="presParOf" srcId="{333A1088-737F-45CB-B68E-254E46348037}" destId="{FFC9F71D-1B4F-4AD9-A4A6-86ADEFC8AF5C}" srcOrd="10" destOrd="0" presId="urn:microsoft.com/office/officeart/2005/8/layout/target3"/>
    <dgm:cxn modelId="{D8A701D1-B174-473E-A977-230A7C8A142C}" type="presParOf" srcId="{333A1088-737F-45CB-B68E-254E46348037}" destId="{25B08C86-7E15-44DC-BE7F-FFB55DD49D12}" srcOrd="11" destOrd="0" presId="urn:microsoft.com/office/officeart/2005/8/layout/target3"/>
    <dgm:cxn modelId="{FB6524A4-A026-44C4-A7AC-2BE5A89A963C}" type="presParOf" srcId="{333A1088-737F-45CB-B68E-254E46348037}" destId="{76644BE8-9D7C-4C09-B250-3D10AF48CBB7}" srcOrd="12" destOrd="0" presId="urn:microsoft.com/office/officeart/2005/8/layout/target3"/>
    <dgm:cxn modelId="{6CCA2B2C-9C98-463B-8081-DAB357A84EC8}" type="presParOf" srcId="{333A1088-737F-45CB-B68E-254E46348037}" destId="{EE85B701-7295-41C0-BA7A-34D3756A2AE6}" srcOrd="13" destOrd="0" presId="urn:microsoft.com/office/officeart/2005/8/layout/target3"/>
    <dgm:cxn modelId="{5F59757B-C0BD-4448-8A46-FACD65A09137}" type="presParOf" srcId="{333A1088-737F-45CB-B68E-254E46348037}" destId="{8BEBB6EC-1DAA-4CAC-8A25-BC0FCBD5DBD5}" srcOrd="14" destOrd="0" presId="urn:microsoft.com/office/officeart/2005/8/layout/target3"/>
    <dgm:cxn modelId="{C26A44F8-118E-4253-B4FE-F0687352878F}" type="presParOf" srcId="{333A1088-737F-45CB-B68E-254E46348037}" destId="{AED2198E-93D5-4001-81B4-73124B309672}" srcOrd="15" destOrd="0" presId="urn:microsoft.com/office/officeart/2005/8/layout/target3"/>
    <dgm:cxn modelId="{B18F2235-0BD1-4994-B8FC-E3BD6E3ACD9C}" type="presParOf" srcId="{333A1088-737F-45CB-B68E-254E46348037}" destId="{2BE915AB-18AA-4053-B92C-3BFC9ED204BB}" srcOrd="16" destOrd="0" presId="urn:microsoft.com/office/officeart/2005/8/layout/target3"/>
    <dgm:cxn modelId="{0C92C863-A01E-492C-ABB2-6E507F59F1B4}" type="presParOf" srcId="{333A1088-737F-45CB-B68E-254E46348037}" destId="{6BB5E863-4638-4E1D-BFDE-399D028AC4ED}" srcOrd="17" destOrd="0" presId="urn:microsoft.com/office/officeart/2005/8/layout/target3"/>
    <dgm:cxn modelId="{09F72282-1B7A-4862-B5B1-C2CEFDDDA326}" type="presParOf" srcId="{333A1088-737F-45CB-B68E-254E46348037}" destId="{5A5FFA88-C948-4069-8E93-59FA12366E83}" srcOrd="18" destOrd="0" presId="urn:microsoft.com/office/officeart/2005/8/layout/target3"/>
    <dgm:cxn modelId="{3C74BFD9-5CC0-45C0-A8E4-B4582E0EFD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92288" cy="259228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80341" y="0"/>
          <a:ext cx="6476256" cy="25922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80341" y="0"/>
        <a:ext cx="6476256" cy="414766"/>
      </dsp:txXfrm>
    </dsp:sp>
    <dsp:sp modelId="{A52A0455-90FF-4808-ABD0-F02540D31D5A}">
      <dsp:nvSpPr>
        <dsp:cNvPr id="0" name=""/>
        <dsp:cNvSpPr/>
      </dsp:nvSpPr>
      <dsp:spPr>
        <a:xfrm>
          <a:off x="272190" y="414766"/>
          <a:ext cx="2047907" cy="204790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96144" y="414766"/>
          <a:ext cx="6476256" cy="20479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PhDr. Milan Simon</a:t>
          </a:r>
          <a:endParaRPr lang="cs-CZ" sz="2000" kern="1200" dirty="0"/>
        </a:p>
      </dsp:txBody>
      <dsp:txXfrm>
        <a:off x="1296144" y="414766"/>
        <a:ext cx="6476256" cy="414766"/>
      </dsp:txXfrm>
    </dsp:sp>
    <dsp:sp modelId="{313FC574-E1CD-4FB4-B054-0B805CE0447D}">
      <dsp:nvSpPr>
        <dsp:cNvPr id="0" name=""/>
        <dsp:cNvSpPr/>
      </dsp:nvSpPr>
      <dsp:spPr>
        <a:xfrm>
          <a:off x="544380" y="829532"/>
          <a:ext cx="1503527" cy="15035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96144" y="805941"/>
          <a:ext cx="6476256" cy="15035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NÁZEV:VY_32_INOVACE_3.2.7.3. S 17</a:t>
          </a:r>
          <a:endParaRPr lang="cs-CZ" sz="2000" kern="1200" dirty="0"/>
        </a:p>
      </dsp:txBody>
      <dsp:txXfrm>
        <a:off x="1296144" y="805941"/>
        <a:ext cx="6476256" cy="414766"/>
      </dsp:txXfrm>
    </dsp:sp>
    <dsp:sp modelId="{FFC9F71D-1B4F-4AD9-A4A6-86ADEFC8AF5C}">
      <dsp:nvSpPr>
        <dsp:cNvPr id="0" name=""/>
        <dsp:cNvSpPr/>
      </dsp:nvSpPr>
      <dsp:spPr>
        <a:xfrm>
          <a:off x="816570" y="1244298"/>
          <a:ext cx="959146" cy="9591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96144" y="1206095"/>
          <a:ext cx="6476256" cy="9591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Ledovce – vznik a výskyt (1. část)</a:t>
          </a:r>
          <a:endParaRPr lang="cs-CZ" sz="2000" kern="1200" dirty="0"/>
        </a:p>
      </dsp:txBody>
      <dsp:txXfrm>
        <a:off x="1296144" y="1206095"/>
        <a:ext cx="6476256" cy="414766"/>
      </dsp:txXfrm>
    </dsp:sp>
    <dsp:sp modelId="{EE85B701-7295-41C0-BA7A-34D3756A2AE6}">
      <dsp:nvSpPr>
        <dsp:cNvPr id="0" name=""/>
        <dsp:cNvSpPr/>
      </dsp:nvSpPr>
      <dsp:spPr>
        <a:xfrm>
          <a:off x="1088760" y="1659064"/>
          <a:ext cx="414766" cy="4147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96144" y="1645642"/>
          <a:ext cx="6476256" cy="4147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96144" y="1645642"/>
        <a:ext cx="6476256" cy="4147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2B4207-00DF-49B3-86FE-773D10A1724F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5A91DE-E711-4ED6-961E-88A13E226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882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4018CF6-271C-4E98-AD99-EA5872BA416E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830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6011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138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5557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840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0231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6521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4059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0697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84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194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009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Firn" TargetMode="External"/><Relationship Id="rId13" Type="http://schemas.openxmlformats.org/officeDocument/2006/relationships/hyperlink" Target="http://cs.wikipedia.org/wiki/Zem%C4%9B" TargetMode="External"/><Relationship Id="rId3" Type="http://schemas.openxmlformats.org/officeDocument/2006/relationships/hyperlink" Target="http://cs.wikipedia.org/wiki/Kryosf%C3%A9ra" TargetMode="External"/><Relationship Id="rId7" Type="http://schemas.openxmlformats.org/officeDocument/2006/relationships/hyperlink" Target="http://cs.wikipedia.org/wiki/Sn%C3%ADh" TargetMode="External"/><Relationship Id="rId12" Type="http://schemas.openxmlformats.org/officeDocument/2006/relationships/hyperlink" Target="http://cs.wikipedia.org/wiki/Reli%C3%A9f_(geografie)" TargetMode="External"/><Relationship Id="rId2" Type="http://schemas.openxmlformats.org/officeDocument/2006/relationships/hyperlink" Target="http://cs.wikipedia.org/wiki/Le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/index.php?title=Geokryologie&amp;action=edit&amp;redlink=1" TargetMode="External"/><Relationship Id="rId11" Type="http://schemas.openxmlformats.org/officeDocument/2006/relationships/hyperlink" Target="http://cs.wikipedia.org/w/index.php?title=Regelace&amp;action=edit&amp;redlink=1" TargetMode="External"/><Relationship Id="rId5" Type="http://schemas.openxmlformats.org/officeDocument/2006/relationships/hyperlink" Target="http://cs.wikipedia.org/wiki/Glaciologie" TargetMode="External"/><Relationship Id="rId15" Type="http://schemas.openxmlformats.org/officeDocument/2006/relationships/hyperlink" Target="http://cs.wikipedia.org/wiki/Austr%C3%A1lie" TargetMode="External"/><Relationship Id="rId10" Type="http://schemas.openxmlformats.org/officeDocument/2006/relationships/hyperlink" Target="http://cs.wikipedia.org/wiki/Teplota" TargetMode="External"/><Relationship Id="rId4" Type="http://schemas.openxmlformats.org/officeDocument/2006/relationships/hyperlink" Target="http://cs.wikipedia.org/wiki/Hydrosf%C3%A9ra" TargetMode="External"/><Relationship Id="rId9" Type="http://schemas.openxmlformats.org/officeDocument/2006/relationships/hyperlink" Target="http://cs.wikipedia.org/wiki/Tlak" TargetMode="External"/><Relationship Id="rId14" Type="http://schemas.openxmlformats.org/officeDocument/2006/relationships/hyperlink" Target="http://cs.wikipedia.org/wiki/Kontinent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Gr%C3%B3nsko" TargetMode="External"/><Relationship Id="rId2" Type="http://schemas.openxmlformats.org/officeDocument/2006/relationships/hyperlink" Target="http://cs.wikipedia.org/wiki/Antarktid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Evropa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yreneje" TargetMode="External"/><Relationship Id="rId2" Type="http://schemas.openxmlformats.org/officeDocument/2006/relationships/hyperlink" Target="http://cs.wikipedia.org/wiki/Kar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Alpy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Svart_Isen&amp;action=edit&amp;redlink=1" TargetMode="External"/><Relationship Id="rId3" Type="http://schemas.openxmlformats.org/officeDocument/2006/relationships/hyperlink" Target="http://cs.wikipedia.org/wiki/Bernsk%C3%A9_Alpy" TargetMode="External"/><Relationship Id="rId7" Type="http://schemas.openxmlformats.org/officeDocument/2006/relationships/hyperlink" Target="http://cs.wikipedia.org/wiki/Jostedalsbreen" TargetMode="External"/><Relationship Id="rId2" Type="http://schemas.openxmlformats.org/officeDocument/2006/relationships/hyperlink" Target="http://cs.wikipedia.org/w/index.php?title=Aletschsk%C3%BD_ledovec&amp;action=edit&amp;redlink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/index.php?title=Folgefonn&amp;action=edit&amp;redlink=1" TargetMode="External"/><Relationship Id="rId5" Type="http://schemas.openxmlformats.org/officeDocument/2006/relationships/hyperlink" Target="http://cs.wikipedia.org/wiki/Alja%C5%A1ka" TargetMode="External"/><Relationship Id="rId4" Type="http://schemas.openxmlformats.org/officeDocument/2006/relationships/hyperlink" Target="http://cs.wikipedia.org/w/index.php?title=Malaspinsk%C3%BD_ledovec&amp;action=edit&amp;redlink=1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ctapety.cz/images/wallpapers/Iceberg_1680%20x%201050%20widescreen-779346.jpeg" TargetMode="External"/><Relationship Id="rId7" Type="http://schemas.openxmlformats.org/officeDocument/2006/relationships/hyperlink" Target="http://gnosis9.net/img/gronsko010v.jpg" TargetMode="External"/><Relationship Id="rId2" Type="http://schemas.openxmlformats.org/officeDocument/2006/relationships/hyperlink" Target="http://cs.wikipedia.org/wiki/Ledove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c/c0/Zillertal_2.jpg" TargetMode="External"/><Relationship Id="rId5" Type="http://schemas.openxmlformats.org/officeDocument/2006/relationships/hyperlink" Target="http://xctravels.com/assets/img/desktop/adventures/49/49_p3.jpg" TargetMode="External"/><Relationship Id="rId4" Type="http://schemas.openxmlformats.org/officeDocument/2006/relationships/hyperlink" Target="http://geologie.vsb.cz/geologie/kapitoly/8_EXOGENN%C3%2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46799609"/>
              </p:ext>
            </p:extLst>
          </p:nvPr>
        </p:nvGraphicFramePr>
        <p:xfrm>
          <a:off x="539552" y="908720"/>
          <a:ext cx="7772400" cy="2592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738563" y="2565400"/>
            <a:ext cx="2405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14340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6706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/>
          </a:bodyPr>
          <a:lstStyle/>
          <a:p>
            <a:endParaRPr lang="cs-CZ" sz="105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59"/>
            <a:ext cx="8229600" cy="3312369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Cíl prezentace: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Žáci se seznámí se vznikem a výskytem ledovců na kontinentech, poznají jejich typy a příčiny tání ledovců. Prezentace je doplněna o další audiovizuální programy.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2982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332656"/>
            <a:ext cx="3672408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i="1" dirty="0" smtClean="0">
                <a:solidFill>
                  <a:srgbClr val="0099CC"/>
                </a:solidFill>
                <a:latin typeface="Times New Roman" pitchFamily="18" charset="0"/>
                <a:cs typeface="Times New Roman" pitchFamily="18" charset="0"/>
              </a:rPr>
              <a:t>Ledovec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vznik a výskyt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1"/>
            <a:ext cx="8229600" cy="453650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b="1" i="1" dirty="0" smtClean="0">
              <a:solidFill>
                <a:srgbClr val="0099CC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b="1" i="1" dirty="0" smtClean="0">
                <a:solidFill>
                  <a:srgbClr val="0099CC"/>
                </a:solidFill>
                <a:latin typeface="Times New Roman" pitchFamily="18" charset="0"/>
                <a:cs typeface="Times New Roman" pitchFamily="18" charset="0"/>
              </a:rPr>
              <a:t>Ledovec</a:t>
            </a:r>
            <a:r>
              <a:rPr lang="cs-CZ" sz="2400" dirty="0" smtClean="0">
                <a:solidFill>
                  <a:srgbClr val="0099CC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 nehomogenní přírodní těleso tvořené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 action="ppaction://hlinkfile" tooltip="Led"/>
              </a:rPr>
              <a:t>ledem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Ledovce, které jsou částí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  <a:hlinkClick r:id="rId3" action="ppaction://hlinkfile" tooltip="Kryosféra"/>
              </a:rPr>
              <a:t>kryosféry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 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  <a:hlinkClick r:id="rId4" action="ppaction://hlinkfile" tooltip="Hydrosféra"/>
              </a:rPr>
              <a:t>hydrosféry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mají jazykovitý nebo bochníkovitý tvar. Jejich studiem se zabývá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  <a:hlinkClick r:id="rId5" action="ppaction://hlinkfile" tooltip="Glaciologie"/>
              </a:rPr>
              <a:t>glaciologie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 jistou částí také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6" action="ppaction://hlinkfile" tooltip="Geokryologie (stránka neexistuje)"/>
              </a:rPr>
              <a:t>geokryologie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Vznikají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hromaděním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  <a:hlinkClick r:id="rId7" action="ppaction://hlinkfile" tooltip="Sníh"/>
              </a:rPr>
              <a:t>sněhu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který se pod vlivem okolí mění na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  <a:hlinkClick r:id="rId8" action="ppaction://hlinkfile" tooltip="Firn"/>
              </a:rPr>
              <a:t>firn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z firnu na firnový led a z 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firnového ledu na led ledovcový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Proces přeměny sněhu ve firn je nazýván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firnovatění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To je způsobeno především táním a znovu zamrzáním pod vlivem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  <a:hlinkClick r:id="rId9" action="ppaction://hlinkfile" tooltip="Tlak"/>
              </a:rPr>
              <a:t>tlaku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vyšších vrstev, ale dochází k němu i se změnami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 action="ppaction://hlinkfile" tooltip="Teplota"/>
              </a:rPr>
              <a:t>teploty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Tento zdánlivě jednoduchý proces tání a mrznutí se odborně nazývá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1" action="ppaction://hlinkfile" tooltip="Regelace (stránka neexistuje)"/>
              </a:rPr>
              <a:t>regelace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Tato vlastnost činí z ledovce plastické těleso schopné vyplňovat a modelovat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2" action="ppaction://hlinkfile" tooltip="Reliéf (geografie)"/>
              </a:rPr>
              <a:t>reliéf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3" action="ppaction://hlinkfile" tooltip="Země"/>
              </a:rPr>
              <a:t>Země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Ledovce se vyskytují na všech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4" action="ppaction://hlinkfile" tooltip="Kontinent"/>
              </a:rPr>
              <a:t>kontinentech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 výjimkou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5" action="ppaction://hlinkfile" tooltip="Austrálie"/>
              </a:rPr>
              <a:t>Austrálie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9038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91880" y="332656"/>
            <a:ext cx="2160240" cy="504056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Typy ledovců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9"/>
            <a:ext cx="8229600" cy="417646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i="1" dirty="0" smtClean="0">
              <a:solidFill>
                <a:srgbClr val="0099CC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i="1" dirty="0" smtClean="0">
                <a:solidFill>
                  <a:srgbClr val="0099CC"/>
                </a:solidFill>
                <a:latin typeface="Times New Roman" pitchFamily="18" charset="0"/>
                <a:cs typeface="Times New Roman" pitchFamily="18" charset="0"/>
              </a:rPr>
              <a:t>Pevninský ledovec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(kontinentální, štítový,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inlandsis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 je typem mohutného ledovce velkých rozměrů, vznikající na relativně plochém terénu a tvořících velké klenby. V současnosti se pevninské ledovce nacházejí pouze v 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 action="ppaction://hlinkfile" tooltip="Antarktida"/>
              </a:rPr>
              <a:t>Antarktidě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v 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 action="ppaction://hlinkfile" tooltip="Grónsko"/>
              </a:rPr>
              <a:t>Grónsku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ale během pleistocénu pokrýval pevninský ledovec velkou část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 action="ppaction://hlinkfile" tooltip="Evropa"/>
              </a:rPr>
              <a:t>Evropy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Horské ledovce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lze dělit do několika typů: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údolní ledovec, dendritický ledovec, karový ledovec, </a:t>
            </a:r>
            <a:r>
              <a:rPr lang="cs-CZ" sz="2000" b="1" i="1" dirty="0" err="1" smtClean="0">
                <a:latin typeface="Times New Roman" pitchFamily="18" charset="0"/>
                <a:cs typeface="Times New Roman" pitchFamily="18" charset="0"/>
              </a:rPr>
              <a:t>malaspinský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(úpatní, </a:t>
            </a:r>
            <a:r>
              <a:rPr lang="cs-CZ" sz="2000" b="1" i="1" dirty="0" err="1" smtClean="0">
                <a:latin typeface="Times New Roman" pitchFamily="18" charset="0"/>
                <a:cs typeface="Times New Roman" pitchFamily="18" charset="0"/>
              </a:rPr>
              <a:t>piedmontní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) ledovec, norský typ ledovce.</a:t>
            </a: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2592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274638"/>
            <a:ext cx="5112568" cy="41805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Příklad pevninského ledovce – arktický ledovec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873919"/>
            <a:ext cx="8229600" cy="51435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67813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188640"/>
            <a:ext cx="4608512" cy="504056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Typy horských ledovců - 1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7260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endParaRPr lang="cs-CZ" sz="1800" b="1" i="1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i="1" dirty="0" smtClean="0">
                <a:effectLst/>
                <a:latin typeface="Times New Roman" pitchFamily="18" charset="0"/>
                <a:cs typeface="Times New Roman" pitchFamily="18" charset="0"/>
              </a:rPr>
              <a:t>karový ledovec 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vyplňuje vysoko položené deprese – 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  <a:hlinkClick r:id="rId2" action="ppaction://hlinkfile" tooltip="Kar"/>
              </a:rPr>
              <a:t>kary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, karové terasy (vyživovací oblasti) – na údolních svazích a schází mu typický ledovcový jazyk, jeho tvar je odvislý především od tvaru karu a šířka obvykle převládá nad délkou. Ledovce tohoto typu se vyskytují především v 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  <a:hlinkClick r:id="rId3" action="ppaction://hlinkfile" tooltip="Pyreneje"/>
              </a:rPr>
              <a:t>Pyrenejích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 a v 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  <a:hlinkClick r:id="rId4" action="ppaction://hlinkfile" tooltip="Alpy"/>
              </a:rPr>
              <a:t>Alpách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endParaRPr lang="cs-CZ" sz="2000" b="1" i="1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i="1" dirty="0" smtClean="0">
                <a:effectLst/>
                <a:latin typeface="Times New Roman" pitchFamily="18" charset="0"/>
                <a:cs typeface="Times New Roman" pitchFamily="18" charset="0"/>
              </a:rPr>
              <a:t>svahový ledovec</a:t>
            </a:r>
            <a:r>
              <a:rPr lang="cs-CZ" sz="2400" i="1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(visutý), podobně jako karový ledovec, vyplňuje deprese na údolních svazích, ale má alespoň krátký splaz, který zůstává zavěšen na svahu. Ledovce tohoto typu se vyskytují také především v 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  <a:hlinkClick r:id="rId3" action="ppaction://hlinkfile" tooltip="Pyreneje"/>
              </a:rPr>
              <a:t>Pyrenejích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 a v 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  <a:hlinkClick r:id="rId4" action="ppaction://hlinkfile" tooltip="Alpy"/>
              </a:rPr>
              <a:t>Alpách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. Někteří </a:t>
            </a:r>
          </a:p>
          <a:p>
            <a:endParaRPr lang="cs-CZ" sz="2000" b="1" i="1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i="1" dirty="0" smtClean="0">
                <a:effectLst/>
                <a:latin typeface="Times New Roman" pitchFamily="18" charset="0"/>
                <a:cs typeface="Times New Roman" pitchFamily="18" charset="0"/>
              </a:rPr>
              <a:t>údolní ledovec</a:t>
            </a:r>
            <a:r>
              <a:rPr lang="cs-CZ" sz="2400" i="1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vyplňuje vyšší části horských údolí, má dobře vyvinutou vyživovací oblast i ledovcový jazyk. Tento typ ledovce je nazýván také jako </a:t>
            </a:r>
            <a:r>
              <a:rPr lang="cs-CZ" sz="2000" b="1" dirty="0" smtClean="0">
                <a:effectLst/>
                <a:latin typeface="Times New Roman" pitchFamily="18" charset="0"/>
                <a:cs typeface="Times New Roman" pitchFamily="18" charset="0"/>
              </a:rPr>
              <a:t>alpský typ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, podle svého hojného zastoupení v 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  <a:hlinkClick r:id="rId4" action="ppaction://hlinkfile" tooltip="Alpy"/>
              </a:rPr>
              <a:t>Alpách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39877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332656"/>
            <a:ext cx="4176464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Příklad alpského ledovce -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Zillertal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981075"/>
            <a:ext cx="7416824" cy="51450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91308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Typy horských ledovců -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 fontScale="92500" lnSpcReduction="20000"/>
          </a:bodyPr>
          <a:lstStyle/>
          <a:p>
            <a:r>
              <a:rPr lang="cs-CZ" sz="2600" b="1" i="1" dirty="0" smtClean="0">
                <a:effectLst/>
                <a:latin typeface="Times New Roman" pitchFamily="18" charset="0"/>
                <a:cs typeface="Times New Roman" pitchFamily="18" charset="0"/>
              </a:rPr>
              <a:t>dendritický ledovec</a:t>
            </a:r>
            <a:r>
              <a:rPr lang="cs-CZ" sz="2600" i="1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effectLst/>
                <a:latin typeface="Times New Roman" pitchFamily="18" charset="0"/>
                <a:cs typeface="Times New Roman" pitchFamily="18" charset="0"/>
              </a:rPr>
              <a:t>má více vyživovacích oblastí po obou stranách údolí, z obou údolních svahů splývají ledovcové jazyky, jež se spojují s hlavním ledovcem, tento typ je zastoupen zvláště ve vysokých asijských pohořích. V Evropě se tomuto typu blíží </a:t>
            </a:r>
            <a:r>
              <a:rPr lang="cs-CZ" sz="2200" b="1" dirty="0" err="1" smtClean="0">
                <a:effectLst/>
                <a:latin typeface="Times New Roman" pitchFamily="18" charset="0"/>
                <a:cs typeface="Times New Roman" pitchFamily="18" charset="0"/>
                <a:hlinkClick r:id="rId2" action="ppaction://hlinkfile" tooltip="Aletschský ledovec (stránka neexistuje)"/>
              </a:rPr>
              <a:t>Aletschský</a:t>
            </a:r>
            <a:r>
              <a:rPr lang="cs-CZ" sz="2200" b="1" dirty="0" smtClean="0">
                <a:effectLst/>
                <a:latin typeface="Times New Roman" pitchFamily="18" charset="0"/>
                <a:cs typeface="Times New Roman" pitchFamily="18" charset="0"/>
                <a:hlinkClick r:id="rId2" action="ppaction://hlinkfile" tooltip="Aletschský ledovec (stránka neexistuje)"/>
              </a:rPr>
              <a:t> ledovec</a:t>
            </a:r>
            <a:r>
              <a:rPr lang="cs-CZ" sz="2200" b="1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effectLst/>
                <a:latin typeface="Times New Roman" pitchFamily="18" charset="0"/>
                <a:cs typeface="Times New Roman" pitchFamily="18" charset="0"/>
              </a:rPr>
              <a:t>v </a:t>
            </a:r>
            <a:r>
              <a:rPr lang="cs-CZ" sz="2200" dirty="0" smtClean="0">
                <a:effectLst/>
                <a:latin typeface="Times New Roman" pitchFamily="18" charset="0"/>
                <a:cs typeface="Times New Roman" pitchFamily="18" charset="0"/>
                <a:hlinkClick r:id="rId3" action="ppaction://hlinkfile" tooltip="Bernské Alpy"/>
              </a:rPr>
              <a:t>Bernských Alpách</a:t>
            </a:r>
            <a:r>
              <a:rPr lang="cs-CZ" sz="2200" dirty="0" smtClean="0">
                <a:effectLst/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600" b="1" i="1" dirty="0" err="1" smtClean="0">
                <a:effectLst/>
                <a:latin typeface="Times New Roman" pitchFamily="18" charset="0"/>
                <a:cs typeface="Times New Roman" pitchFamily="18" charset="0"/>
              </a:rPr>
              <a:t>malaspinský</a:t>
            </a:r>
            <a:r>
              <a:rPr lang="cs-CZ" sz="2600" b="1" i="1" dirty="0" smtClean="0">
                <a:effectLst/>
                <a:latin typeface="Times New Roman" pitchFamily="18" charset="0"/>
                <a:cs typeface="Times New Roman" pitchFamily="18" charset="0"/>
              </a:rPr>
              <a:t> typ</a:t>
            </a:r>
            <a:r>
              <a:rPr lang="cs-CZ" sz="2600" i="1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effectLst/>
                <a:latin typeface="Times New Roman" pitchFamily="18" charset="0"/>
                <a:cs typeface="Times New Roman" pitchFamily="18" charset="0"/>
              </a:rPr>
              <a:t>(podhorský, úpatní, </a:t>
            </a:r>
            <a:r>
              <a:rPr lang="cs-CZ" sz="2200" dirty="0" err="1" smtClean="0">
                <a:effectLst/>
                <a:latin typeface="Times New Roman" pitchFamily="18" charset="0"/>
                <a:cs typeface="Times New Roman" pitchFamily="18" charset="0"/>
              </a:rPr>
              <a:t>piedmontní</a:t>
            </a:r>
            <a:r>
              <a:rPr lang="cs-CZ" sz="2200" dirty="0" smtClean="0">
                <a:effectLst/>
                <a:latin typeface="Times New Roman" pitchFamily="18" charset="0"/>
                <a:cs typeface="Times New Roman" pitchFamily="18" charset="0"/>
              </a:rPr>
              <a:t>) ledovce se nachází v oblastech silného vývoje dendritických ledovců, které často přestupují přes sedla a rozvodní hřbety do sousedních údolí. Ledovce ze sousedních údolí se při výchozu z hor spojují v mohutný jednotný ledovcový krunýř, </a:t>
            </a:r>
            <a:r>
              <a:rPr lang="cs-CZ" sz="2200" dirty="0" err="1" smtClean="0">
                <a:effectLst/>
                <a:latin typeface="Times New Roman" pitchFamily="18" charset="0"/>
                <a:cs typeface="Times New Roman" pitchFamily="18" charset="0"/>
              </a:rPr>
              <a:t>malaspinský</a:t>
            </a:r>
            <a:r>
              <a:rPr lang="cs-CZ" sz="2200" dirty="0" smtClean="0">
                <a:effectLst/>
                <a:latin typeface="Times New Roman" pitchFamily="18" charset="0"/>
                <a:cs typeface="Times New Roman" pitchFamily="18" charset="0"/>
              </a:rPr>
              <a:t> typ ledovce je pojmenován podle typové lokality </a:t>
            </a:r>
            <a:r>
              <a:rPr lang="cs-CZ" sz="2200" b="1" dirty="0" err="1" smtClean="0">
                <a:effectLst/>
                <a:latin typeface="Times New Roman" pitchFamily="18" charset="0"/>
                <a:cs typeface="Times New Roman" pitchFamily="18" charset="0"/>
                <a:hlinkClick r:id="rId4" action="ppaction://hlinkfile" tooltip="Malaspinský ledovec (stránka neexistuje)"/>
              </a:rPr>
              <a:t>Malaspinský</a:t>
            </a:r>
            <a:r>
              <a:rPr lang="cs-CZ" sz="2200" dirty="0" smtClean="0">
                <a:effectLst/>
                <a:latin typeface="Times New Roman" pitchFamily="18" charset="0"/>
                <a:cs typeface="Times New Roman" pitchFamily="18" charset="0"/>
                <a:hlinkClick r:id="rId4" action="ppaction://hlinkfile" tooltip="Malaspinský ledovec (stránka neexistuje)"/>
              </a:rPr>
              <a:t> </a:t>
            </a:r>
            <a:r>
              <a:rPr lang="cs-CZ" sz="2200" b="1" dirty="0" smtClean="0">
                <a:effectLst/>
                <a:latin typeface="Times New Roman" pitchFamily="18" charset="0"/>
                <a:cs typeface="Times New Roman" pitchFamily="18" charset="0"/>
                <a:hlinkClick r:id="rId4" action="ppaction://hlinkfile" tooltip="Malaspinský ledovec (stránka neexistuje)"/>
              </a:rPr>
              <a:t>ledovec</a:t>
            </a:r>
            <a:r>
              <a:rPr lang="cs-CZ" sz="2200" dirty="0" smtClean="0">
                <a:effectLst/>
                <a:latin typeface="Times New Roman" pitchFamily="18" charset="0"/>
                <a:cs typeface="Times New Roman" pitchFamily="18" charset="0"/>
              </a:rPr>
              <a:t>, která se nachází na </a:t>
            </a:r>
            <a:r>
              <a:rPr lang="cs-CZ" sz="2200" dirty="0" smtClean="0">
                <a:effectLst/>
                <a:latin typeface="Times New Roman" pitchFamily="18" charset="0"/>
                <a:cs typeface="Times New Roman" pitchFamily="18" charset="0"/>
                <a:hlinkClick r:id="rId5" action="ppaction://hlinkfile" tooltip="Aljaška"/>
              </a:rPr>
              <a:t>Aljašce</a:t>
            </a:r>
            <a:r>
              <a:rPr lang="cs-CZ" sz="2200" dirty="0" smtClean="0">
                <a:effectLst/>
                <a:latin typeface="Times New Roman" pitchFamily="18" charset="0"/>
                <a:cs typeface="Times New Roman" pitchFamily="18" charset="0"/>
              </a:rPr>
              <a:t>, jeho plocha je kolem 5000 km².</a:t>
            </a:r>
          </a:p>
          <a:p>
            <a:r>
              <a:rPr lang="cs-CZ" sz="2600" b="1" i="1" dirty="0" smtClean="0">
                <a:effectLst/>
                <a:latin typeface="Times New Roman" pitchFamily="18" charset="0"/>
                <a:cs typeface="Times New Roman" pitchFamily="18" charset="0"/>
              </a:rPr>
              <a:t>norský typ</a:t>
            </a:r>
            <a:r>
              <a:rPr lang="cs-CZ" sz="2600" i="1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effectLst/>
                <a:latin typeface="Times New Roman" pitchFamily="18" charset="0"/>
                <a:cs typeface="Times New Roman" pitchFamily="18" charset="0"/>
              </a:rPr>
              <a:t>(plošný, </a:t>
            </a:r>
            <a:r>
              <a:rPr lang="cs-CZ" sz="2200" dirty="0" err="1" smtClean="0">
                <a:effectLst/>
                <a:latin typeface="Times New Roman" pitchFamily="18" charset="0"/>
                <a:cs typeface="Times New Roman" pitchFamily="18" charset="0"/>
              </a:rPr>
              <a:t>fjeldový</a:t>
            </a:r>
            <a:r>
              <a:rPr lang="cs-CZ" sz="2200" dirty="0" smtClean="0">
                <a:effectLst/>
                <a:latin typeface="Times New Roman" pitchFamily="18" charset="0"/>
                <a:cs typeface="Times New Roman" pitchFamily="18" charset="0"/>
              </a:rPr>
              <a:t>, patagonský, skandinávský, horské ledovcové čapky) ledovce tvoří přechod k pevninským ledovcům v tom smyslu, že je charakteristický svým vznikem na plochých temenech a vrcholech, a náhorních plošinách, ledovce norského typu mají vypouklý profil, a stékajícími přes okraj splazy po úbočích – </a:t>
            </a:r>
            <a:r>
              <a:rPr lang="cs-CZ" sz="2200" b="1" dirty="0" err="1" smtClean="0">
                <a:effectLst/>
                <a:latin typeface="Times New Roman" pitchFamily="18" charset="0"/>
                <a:cs typeface="Times New Roman" pitchFamily="18" charset="0"/>
                <a:hlinkClick r:id="rId6" action="ppaction://hlinkfile" tooltip="Folgefonn (stránka neexistuje)"/>
              </a:rPr>
              <a:t>Folgefonn</a:t>
            </a:r>
            <a:r>
              <a:rPr lang="cs-CZ" sz="2200" b="1" dirty="0" smtClean="0">
                <a:effectLst/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200" b="1" dirty="0" err="1" smtClean="0">
                <a:effectLst/>
                <a:latin typeface="Times New Roman" pitchFamily="18" charset="0"/>
                <a:cs typeface="Times New Roman" pitchFamily="18" charset="0"/>
                <a:hlinkClick r:id="rId7" action="ppaction://hlinkfile" tooltip="Jostedalsbreen"/>
              </a:rPr>
              <a:t>Jostedalsbreen</a:t>
            </a:r>
            <a:r>
              <a:rPr lang="cs-CZ" sz="2200" b="1" dirty="0" smtClean="0">
                <a:effectLst/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200" b="1" dirty="0" err="1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Svart Isen (stránka neexistuje)"/>
              </a:rPr>
              <a:t>Svart</a:t>
            </a:r>
            <a:r>
              <a:rPr lang="cs-CZ" sz="2200" b="1" dirty="0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Svart Isen (stránka neexistuje)"/>
              </a:rPr>
              <a:t> </a:t>
            </a:r>
            <a:r>
              <a:rPr lang="cs-CZ" sz="2200" b="1" dirty="0" err="1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Svart Isen (stránka neexistuje)"/>
              </a:rPr>
              <a:t>Isen</a:t>
            </a:r>
            <a:r>
              <a:rPr lang="cs-CZ" sz="2200" b="1" dirty="0" smtClean="0">
                <a:effectLst/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5430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7632848" cy="504056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Příklad dendritického ledovce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000" b="1" i="1" dirty="0" err="1" smtClean="0">
                <a:latin typeface="Times New Roman" pitchFamily="18" charset="0"/>
                <a:cs typeface="Times New Roman" pitchFamily="18" charset="0"/>
              </a:rPr>
              <a:t>Aletsch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i="1" dirty="0" err="1" smtClean="0">
                <a:latin typeface="Times New Roman" pitchFamily="18" charset="0"/>
                <a:cs typeface="Times New Roman" pitchFamily="18" charset="0"/>
              </a:rPr>
              <a:t>gletcher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(švýcarské Alpy)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908050"/>
            <a:ext cx="7632848" cy="52181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26807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260648"/>
            <a:ext cx="4392488" cy="43204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Malaspinský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ledovec - Aljaška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908720"/>
            <a:ext cx="4896544" cy="54006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04528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404664"/>
            <a:ext cx="5832648" cy="360040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Příklad norského ledovce –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Folgefonna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glacier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980728"/>
            <a:ext cx="8229600" cy="501904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21640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274638"/>
            <a:ext cx="4176464" cy="346050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Údolní ledovec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Svartisen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- Norsko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764704"/>
            <a:ext cx="7632848" cy="547260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4934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216024"/>
          </a:xfrm>
        </p:spPr>
        <p:txBody>
          <a:bodyPr>
            <a:noAutofit/>
          </a:bodyPr>
          <a:lstStyle/>
          <a:p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6"/>
          </a:xfrm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materiály:</a:t>
            </a:r>
          </a:p>
          <a:p>
            <a:r>
              <a:rPr lang="cs-CZ" sz="1400" dirty="0" smtClean="0">
                <a:effectLst/>
              </a:rPr>
              <a:t>Ledovec. </a:t>
            </a:r>
            <a:r>
              <a:rPr lang="cs-CZ" sz="1400" i="1" dirty="0" smtClean="0">
                <a:effectLst/>
              </a:rPr>
              <a:t>Http://cs.wikipedia.org/wiki/Ledovec</a:t>
            </a:r>
            <a:r>
              <a:rPr lang="cs-CZ" sz="1400" dirty="0" smtClean="0">
                <a:effectLst/>
              </a:rPr>
              <a:t> [online]. 2010, 04.05.2012 [cit. 2012-05-22]. Dostupné z: </a:t>
            </a:r>
            <a:r>
              <a:rPr lang="cs-CZ" sz="1400" dirty="0" smtClean="0">
                <a:effectLst/>
                <a:hlinkClick r:id="rId2"/>
              </a:rPr>
              <a:t>http://cs.wikipedia.org/wiki/Ledovec</a:t>
            </a:r>
            <a:endParaRPr lang="cs-CZ" sz="1400" dirty="0" smtClean="0">
              <a:effectLst/>
            </a:endParaRPr>
          </a:p>
          <a:p>
            <a:r>
              <a:rPr lang="it-IT" sz="1400" dirty="0" smtClean="0">
                <a:effectLst/>
              </a:rPr>
              <a:t>Arktický ledovec. </a:t>
            </a:r>
            <a:r>
              <a:rPr lang="it-IT" sz="1400" i="1" dirty="0" smtClean="0">
                <a:effectLst/>
              </a:rPr>
              <a:t>Http://www.pctapety.cz/images/wallpapers/Iceberg_1680%20x%201050%20widescreen-779346.jpeg</a:t>
            </a:r>
            <a:r>
              <a:rPr lang="it-IT" sz="1400" dirty="0" smtClean="0">
                <a:effectLst/>
              </a:rPr>
              <a:t> [online]. 2009 [cit. 2012-05-22]. Dostupné z: </a:t>
            </a:r>
            <a:r>
              <a:rPr lang="it-IT" sz="1400" dirty="0" smtClean="0">
                <a:effectLst/>
                <a:hlinkClick r:id="rId3"/>
              </a:rPr>
              <a:t>http://www.pctapety.cz/images/wallpapers/Iceberg_1680%20x%201050%20widescreen-779346.jpeg</a:t>
            </a:r>
            <a:endParaRPr lang="cs-CZ" sz="1400" dirty="0" smtClean="0">
              <a:effectLst/>
            </a:endParaRPr>
          </a:p>
          <a:p>
            <a:r>
              <a:rPr lang="cs-CZ" sz="1400" i="1" dirty="0" smtClean="0">
                <a:effectLst/>
              </a:rPr>
              <a:t>Http://aa.ecn.cz/img_upload/e6ffb6c50bc1424ab10ecf09e063cd63/albums/userpics/10004/Aletsch_river.jpg</a:t>
            </a:r>
            <a:r>
              <a:rPr lang="cs-CZ" sz="1400" dirty="0" smtClean="0">
                <a:effectLst/>
              </a:rPr>
              <a:t> [online]. 2010 [cit. 2012-05-22]. Dostupné z: http://aa.ecn.cz/img_upload/e6ffb6c50bc1424ab10ecf09e063cd63/albums/userpics/10004/Aletsch_river.jpg </a:t>
            </a:r>
          </a:p>
          <a:p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Malaspinský</a:t>
            </a:r>
            <a:r>
              <a:rPr lang="cs-CZ" sz="1400" dirty="0" smtClean="0">
                <a:effectLst/>
              </a:rPr>
              <a:t> ledovec. </a:t>
            </a:r>
            <a:r>
              <a:rPr lang="cs-CZ" sz="1400" i="1" dirty="0" smtClean="0">
                <a:effectLst/>
              </a:rPr>
              <a:t>Http://geologie.vsb.cz/geologie/kapitoly/8_EXOGENN%C3%</a:t>
            </a:r>
            <a:r>
              <a:rPr lang="cs-CZ" sz="1400" dirty="0" smtClean="0">
                <a:effectLst/>
              </a:rPr>
              <a:t> [online]. 2009 [cit. 2012-05-22]. Dostupné z: </a:t>
            </a:r>
            <a:r>
              <a:rPr lang="cs-CZ" sz="1400" dirty="0" smtClean="0">
                <a:effectLst/>
                <a:hlinkClick r:id="rId4"/>
              </a:rPr>
              <a:t>http://geologie.vsb.cz/geologie/kapitoly/8_EXOGENN%C3%</a:t>
            </a:r>
            <a:endParaRPr lang="cs-CZ" sz="1400" dirty="0" smtClean="0">
              <a:effectLst/>
            </a:endParaRPr>
          </a:p>
          <a:p>
            <a:r>
              <a:rPr lang="cs-CZ" sz="1400" dirty="0" err="1" smtClean="0">
                <a:effectLst/>
              </a:rPr>
              <a:t>Folgefonna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glacier</a:t>
            </a:r>
            <a:r>
              <a:rPr lang="cs-CZ" sz="1400" dirty="0" smtClean="0">
                <a:effectLst/>
              </a:rPr>
              <a:t>. </a:t>
            </a:r>
            <a:r>
              <a:rPr lang="cs-CZ" sz="1400" i="1" dirty="0" smtClean="0">
                <a:effectLst/>
              </a:rPr>
              <a:t>Http://th01.deviantart.net/fs45/PRE/i/2009/071/1/f/Folgefonna_Glacier_by_Geironimo.jpg</a:t>
            </a:r>
            <a:r>
              <a:rPr lang="cs-CZ" sz="1400" dirty="0" smtClean="0">
                <a:effectLst/>
              </a:rPr>
              <a:t> [online]. 2008 [cit. 2012-05-22]. Dostupné z: http://th01.deviantart.net/fs45/PRE/i/2009/071/1/f/Folgefonna_Glacier_by_Geironimo.jpg </a:t>
            </a:r>
          </a:p>
          <a:p>
            <a:r>
              <a:rPr lang="cs-CZ" sz="1400" dirty="0" err="1" smtClean="0">
                <a:effectLst/>
              </a:rPr>
              <a:t>Folgefonna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glacier</a:t>
            </a:r>
            <a:r>
              <a:rPr lang="cs-CZ" sz="1400" dirty="0" smtClean="0">
                <a:effectLst/>
              </a:rPr>
              <a:t>. </a:t>
            </a:r>
            <a:r>
              <a:rPr lang="cs-CZ" sz="1400" i="1" dirty="0" smtClean="0">
                <a:effectLst/>
              </a:rPr>
              <a:t>Http://xctravels.com/assets/img/desktop/adventures/49/49_p3.jpg</a:t>
            </a:r>
            <a:r>
              <a:rPr lang="cs-CZ" sz="1400" dirty="0" smtClean="0">
                <a:effectLst/>
              </a:rPr>
              <a:t> [online]. 2008 [cit. 2012-05-22]. Dostupné z: </a:t>
            </a:r>
            <a:r>
              <a:rPr lang="cs-CZ" sz="1400" dirty="0" smtClean="0">
                <a:effectLst/>
                <a:hlinkClick r:id="rId5"/>
              </a:rPr>
              <a:t>http://xctravels.com/assets/img/desktop/adventures/49/49_p3.jpg</a:t>
            </a:r>
            <a:r>
              <a:rPr lang="cs-CZ" sz="1400" dirty="0" smtClean="0">
                <a:effectLst/>
              </a:rPr>
              <a:t> </a:t>
            </a:r>
          </a:p>
          <a:p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Zillertal</a:t>
            </a:r>
            <a:r>
              <a:rPr lang="cs-CZ" sz="1400" dirty="0" smtClean="0">
                <a:effectLst/>
              </a:rPr>
              <a:t>. </a:t>
            </a:r>
            <a:r>
              <a:rPr lang="cs-CZ" sz="1400" i="1" dirty="0" smtClean="0">
                <a:effectLst/>
              </a:rPr>
              <a:t>Http://upload.wikimedia.org/wikipedia/commons/c/c0/Zillertal_2.jpg</a:t>
            </a:r>
            <a:r>
              <a:rPr lang="cs-CZ" sz="1400" dirty="0" smtClean="0">
                <a:effectLst/>
              </a:rPr>
              <a:t> [online]. 2010 [cit. 2012-05-22]. Dostupné z: </a:t>
            </a:r>
            <a:r>
              <a:rPr lang="cs-CZ" sz="1400" dirty="0" smtClean="0">
                <a:effectLst/>
                <a:hlinkClick r:id="rId6"/>
              </a:rPr>
              <a:t>http://upload.wikimedia.org/wikipedia/commons/c/c0/Zillertal_2.jpg</a:t>
            </a:r>
            <a:endParaRPr lang="cs-CZ" sz="1400" dirty="0" smtClean="0">
              <a:effectLst/>
            </a:endParaRPr>
          </a:p>
          <a:p>
            <a:r>
              <a:rPr lang="cs-CZ" sz="1400" dirty="0"/>
              <a:t>Grónsko. </a:t>
            </a:r>
            <a:r>
              <a:rPr lang="cs-CZ" sz="1400" i="1" dirty="0"/>
              <a:t>Http://gnosis9.net/img/gronsko010v.jpg</a:t>
            </a:r>
            <a:r>
              <a:rPr lang="cs-CZ" sz="1400" dirty="0"/>
              <a:t> [online]. 2010 [cit. 2012-05-22]. Dostupné z: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gnosis9.net/img/gronsko010v.jpg</a:t>
            </a:r>
            <a:endParaRPr lang="cs-CZ" sz="1400" dirty="0" smtClean="0"/>
          </a:p>
          <a:p>
            <a:r>
              <a:rPr lang="cs-CZ" sz="1400" dirty="0"/>
              <a:t>Tání ledovců. </a:t>
            </a:r>
            <a:r>
              <a:rPr lang="cs-CZ" sz="1400" i="1" dirty="0"/>
              <a:t>Http://ekologie.webz.cz/ledovce.html</a:t>
            </a:r>
            <a:r>
              <a:rPr lang="cs-CZ" sz="1400" dirty="0"/>
              <a:t> [online]. 2011 [cit. 2012-05-22]. Dostupné z: http://ekologie.webz.cz/ledovce.html </a:t>
            </a:r>
          </a:p>
          <a:p>
            <a:pPr marL="0" indent="0">
              <a:buNone/>
            </a:pPr>
            <a:r>
              <a:rPr lang="cs-CZ" sz="1400" dirty="0" smtClean="0"/>
              <a:t> </a:t>
            </a:r>
            <a:endParaRPr lang="cs-CZ" sz="1400" dirty="0"/>
          </a:p>
          <a:p>
            <a:pPr marL="0" indent="0">
              <a:buNone/>
            </a:pPr>
            <a:r>
              <a:rPr lang="cs-CZ" sz="1400" dirty="0" smtClean="0">
                <a:effectLst/>
              </a:rPr>
              <a:t> </a:t>
            </a:r>
          </a:p>
          <a:p>
            <a:endParaRPr lang="cs-CZ" sz="1400" dirty="0" smtClean="0">
              <a:effectLst/>
            </a:endParaRPr>
          </a:p>
          <a:p>
            <a:endParaRPr lang="cs-CZ" sz="1400" dirty="0" smtClean="0">
              <a:effectLst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215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375</Words>
  <Application>Microsoft Office PowerPoint</Application>
  <PresentationFormat>Předvádění na obrazovce (4:3)</PresentationFormat>
  <Paragraphs>49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Ledovec – vznik a výskyt</vt:lpstr>
      <vt:lpstr>Typy ledovců</vt:lpstr>
      <vt:lpstr>Příklad pevninského ledovce – arktický ledovec</vt:lpstr>
      <vt:lpstr>Typy horských ledovců - 1</vt:lpstr>
      <vt:lpstr>Příklad alpského ledovce - Zillertal</vt:lpstr>
      <vt:lpstr>Typy horských ledovců - 2</vt:lpstr>
      <vt:lpstr>Příklad dendritického ledovce – Aletsch gletcher (švýcarské Alpy)</vt:lpstr>
      <vt:lpstr>Malaspinský ledovec - Aljaška</vt:lpstr>
      <vt:lpstr>Příklad norského ledovce – Folgefonna glacier</vt:lpstr>
      <vt:lpstr>Údolní ledovec Svartisen - Norsko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 Simon</dc:creator>
  <cp:lastModifiedBy>Milan Simon</cp:lastModifiedBy>
  <cp:revision>58</cp:revision>
  <dcterms:created xsi:type="dcterms:W3CDTF">2012-05-22T15:51:12Z</dcterms:created>
  <dcterms:modified xsi:type="dcterms:W3CDTF">2012-06-20T15:42:00Z</dcterms:modified>
</cp:coreProperties>
</file>