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7" r:id="rId2"/>
    <p:sldId id="276" r:id="rId3"/>
    <p:sldId id="268" r:id="rId4"/>
    <p:sldId id="278" r:id="rId5"/>
    <p:sldId id="281" r:id="rId6"/>
    <p:sldId id="282" r:id="rId7"/>
    <p:sldId id="283" r:id="rId8"/>
    <p:sldId id="279" r:id="rId9"/>
    <p:sldId id="273" r:id="rId10"/>
    <p:sldId id="275" r:id="rId11"/>
    <p:sldId id="274" r:id="rId12"/>
    <p:sldId id="262" r:id="rId13"/>
    <p:sldId id="28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CC"/>
    <a:srgbClr val="0000FF"/>
    <a:srgbClr val="33CC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13" autoAdjust="0"/>
    <p:restoredTop sz="94660"/>
  </p:normalViewPr>
  <p:slideViewPr>
    <p:cSldViewPr>
      <p:cViewPr varScale="1">
        <p:scale>
          <a:sx n="104" d="100"/>
          <a:sy n="104" d="100"/>
        </p:scale>
        <p:origin x="-16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NÁZEV:VY_32_INOVACE_3.2.7.3. S 18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PhDr. Milan Simon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Ledovce – vznik a výskyt  (2. část)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3983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323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2609584-D4BE-431A-A183-5E94EB9EAB3B}" type="presOf" srcId="{D8197B8C-B260-4A16-BDF4-0947B075E274}" destId="{25B08C86-7E15-44DC-BE7F-FFB55DD49D12}" srcOrd="0" destOrd="0" presId="urn:microsoft.com/office/officeart/2005/8/layout/target3"/>
    <dgm:cxn modelId="{CCF9E7C6-505A-4302-9CEA-A493723E2D01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55FBC27-7129-44E9-8930-DF2BDB42C61A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86959B2-AA2A-4307-A9E6-C47B83BA3160}" type="presOf" srcId="{D8197B8C-B260-4A16-BDF4-0947B075E274}" destId="{5A5FFA88-C948-4069-8E93-59FA12366E83}" srcOrd="1" destOrd="0" presId="urn:microsoft.com/office/officeart/2005/8/layout/target3"/>
    <dgm:cxn modelId="{5CEAB407-BC92-47C5-8FEC-54B4D4D30DDF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2324614-7ED6-472D-8C54-533411F3692F}" type="presOf" srcId="{4C35D32F-0EAB-4CD7-82EE-45574DC2A586}" destId="{8BEBB6EC-1DAA-4CAC-8A25-BC0FCBD5DBD5}" srcOrd="0" destOrd="0" presId="urn:microsoft.com/office/officeart/2005/8/layout/target3"/>
    <dgm:cxn modelId="{C4974E49-372C-4AA5-92B5-16581ECA1491}" type="presOf" srcId="{D1D4F407-5343-4D3F-B5B9-D407B03CAEB4}" destId="{AED2198E-93D5-4001-81B4-73124B309672}" srcOrd="1" destOrd="0" presId="urn:microsoft.com/office/officeart/2005/8/layout/target3"/>
    <dgm:cxn modelId="{7EFCB45D-4B74-46F7-8B64-CE5C02E9F4F9}" type="presOf" srcId="{D1B46980-6531-4606-95E6-44980827E919}" destId="{2BE915AB-18AA-4053-B92C-3BFC9ED204BB}" srcOrd="1" destOrd="0" presId="urn:microsoft.com/office/officeart/2005/8/layout/target3"/>
    <dgm:cxn modelId="{2398C336-C749-4645-BC51-DC0AEEBF616F}" type="presOf" srcId="{D1D4F407-5343-4D3F-B5B9-D407B03CAEB4}" destId="{D005CE8C-CC26-4C3E-AC11-E15060ECD759}" srcOrd="0" destOrd="0" presId="urn:microsoft.com/office/officeart/2005/8/layout/target3"/>
    <dgm:cxn modelId="{87A77D09-17C7-47A6-B5DE-4D88EB98187B}" type="presOf" srcId="{757F3AB3-0718-4624-B441-E567A8F0AB56}" destId="{333A1088-737F-45CB-B68E-254E46348037}" srcOrd="0" destOrd="0" presId="urn:microsoft.com/office/officeart/2005/8/layout/target3"/>
    <dgm:cxn modelId="{4C298E4D-491D-401C-B296-ABB565548B67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5AACAD0-70F9-4BA3-A4EF-463170E73713}" type="presParOf" srcId="{333A1088-737F-45CB-B68E-254E46348037}" destId="{F5ABB229-8D3B-4694-996A-96F23CF14429}" srcOrd="0" destOrd="0" presId="urn:microsoft.com/office/officeart/2005/8/layout/target3"/>
    <dgm:cxn modelId="{196436BB-37E8-417E-9F7D-64D3FDDCF6F1}" type="presParOf" srcId="{333A1088-737F-45CB-B68E-254E46348037}" destId="{F41139FD-01EE-4571-8B17-4FB00FC51163}" srcOrd="1" destOrd="0" presId="urn:microsoft.com/office/officeart/2005/8/layout/target3"/>
    <dgm:cxn modelId="{8E97273C-D315-432C-9C73-01F678F32E10}" type="presParOf" srcId="{333A1088-737F-45CB-B68E-254E46348037}" destId="{D005CE8C-CC26-4C3E-AC11-E15060ECD759}" srcOrd="2" destOrd="0" presId="urn:microsoft.com/office/officeart/2005/8/layout/target3"/>
    <dgm:cxn modelId="{AEB6AB55-DFF5-4690-B584-7BFCAF2BD566}" type="presParOf" srcId="{333A1088-737F-45CB-B68E-254E46348037}" destId="{2C702D82-9B77-49B7-9568-BB8EB47C3372}" srcOrd="3" destOrd="0" presId="urn:microsoft.com/office/officeart/2005/8/layout/target3"/>
    <dgm:cxn modelId="{7EFF482A-2D2E-444D-9319-4BEB128902CD}" type="presParOf" srcId="{333A1088-737F-45CB-B68E-254E46348037}" destId="{A52A0455-90FF-4808-ABD0-F02540D31D5A}" srcOrd="4" destOrd="0" presId="urn:microsoft.com/office/officeart/2005/8/layout/target3"/>
    <dgm:cxn modelId="{4B1B00EC-2F8E-4EB6-AD04-2C1F91BFCFFE}" type="presParOf" srcId="{333A1088-737F-45CB-B68E-254E46348037}" destId="{6140AFEC-043D-4C43-A2F9-D0F5331DF3A3}" srcOrd="5" destOrd="0" presId="urn:microsoft.com/office/officeart/2005/8/layout/target3"/>
    <dgm:cxn modelId="{52297BA9-F80A-4D2B-AEF3-0BCB4DC00DBB}" type="presParOf" srcId="{333A1088-737F-45CB-B68E-254E46348037}" destId="{9358AC05-5D7D-4327-9F80-1AD486AEA664}" srcOrd="6" destOrd="0" presId="urn:microsoft.com/office/officeart/2005/8/layout/target3"/>
    <dgm:cxn modelId="{0F873F2B-906E-446D-B3EC-CBFCB3C9A08A}" type="presParOf" srcId="{333A1088-737F-45CB-B68E-254E46348037}" destId="{313FC574-E1CD-4FB4-B054-0B805CE0447D}" srcOrd="7" destOrd="0" presId="urn:microsoft.com/office/officeart/2005/8/layout/target3"/>
    <dgm:cxn modelId="{C9AF01AC-4C93-4A48-B3A2-3C450D4EE253}" type="presParOf" srcId="{333A1088-737F-45CB-B68E-254E46348037}" destId="{619D679B-A015-4ECF-8348-D1034C574F40}" srcOrd="8" destOrd="0" presId="urn:microsoft.com/office/officeart/2005/8/layout/target3"/>
    <dgm:cxn modelId="{0E17B2BD-14E3-4B0C-87ED-FA95B1CF8A99}" type="presParOf" srcId="{333A1088-737F-45CB-B68E-254E46348037}" destId="{322283A8-4A27-4CDA-BAE3-F381106A9174}" srcOrd="9" destOrd="0" presId="urn:microsoft.com/office/officeart/2005/8/layout/target3"/>
    <dgm:cxn modelId="{DC9CE17C-B98E-4D2E-8C32-87E6E8673367}" type="presParOf" srcId="{333A1088-737F-45CB-B68E-254E46348037}" destId="{FFC9F71D-1B4F-4AD9-A4A6-86ADEFC8AF5C}" srcOrd="10" destOrd="0" presId="urn:microsoft.com/office/officeart/2005/8/layout/target3"/>
    <dgm:cxn modelId="{2C45826F-804F-4FEC-AF7E-E585AB853630}" type="presParOf" srcId="{333A1088-737F-45CB-B68E-254E46348037}" destId="{25B08C86-7E15-44DC-BE7F-FFB55DD49D12}" srcOrd="11" destOrd="0" presId="urn:microsoft.com/office/officeart/2005/8/layout/target3"/>
    <dgm:cxn modelId="{DFD214F7-1F36-4725-A15D-D72FD284EC66}" type="presParOf" srcId="{333A1088-737F-45CB-B68E-254E46348037}" destId="{76644BE8-9D7C-4C09-B250-3D10AF48CBB7}" srcOrd="12" destOrd="0" presId="urn:microsoft.com/office/officeart/2005/8/layout/target3"/>
    <dgm:cxn modelId="{3FCC0FB0-170E-4E91-B40C-74F23EFCB4B3}" type="presParOf" srcId="{333A1088-737F-45CB-B68E-254E46348037}" destId="{EE85B701-7295-41C0-BA7A-34D3756A2AE6}" srcOrd="13" destOrd="0" presId="urn:microsoft.com/office/officeart/2005/8/layout/target3"/>
    <dgm:cxn modelId="{19626272-A99E-4F6A-8B7D-C250A84FB386}" type="presParOf" srcId="{333A1088-737F-45CB-B68E-254E46348037}" destId="{8BEBB6EC-1DAA-4CAC-8A25-BC0FCBD5DBD5}" srcOrd="14" destOrd="0" presId="urn:microsoft.com/office/officeart/2005/8/layout/target3"/>
    <dgm:cxn modelId="{B2C50FE9-FFD6-4CA9-ABD4-99D4F91E75C4}" type="presParOf" srcId="{333A1088-737F-45CB-B68E-254E46348037}" destId="{AED2198E-93D5-4001-81B4-73124B309672}" srcOrd="15" destOrd="0" presId="urn:microsoft.com/office/officeart/2005/8/layout/target3"/>
    <dgm:cxn modelId="{69486AEC-E747-4579-B8C6-DD320CD0DF43}" type="presParOf" srcId="{333A1088-737F-45CB-B68E-254E46348037}" destId="{2BE915AB-18AA-4053-B92C-3BFC9ED204BB}" srcOrd="16" destOrd="0" presId="urn:microsoft.com/office/officeart/2005/8/layout/target3"/>
    <dgm:cxn modelId="{6C022DEA-D668-4471-A7A8-B693BF5AE044}" type="presParOf" srcId="{333A1088-737F-45CB-B68E-254E46348037}" destId="{6BB5E863-4638-4E1D-BFDE-399D028AC4ED}" srcOrd="17" destOrd="0" presId="urn:microsoft.com/office/officeart/2005/8/layout/target3"/>
    <dgm:cxn modelId="{D79A2921-E8F0-42C1-B66A-9CC824C59023}" type="presParOf" srcId="{333A1088-737F-45CB-B68E-254E46348037}" destId="{5A5FFA88-C948-4069-8E93-59FA12366E83}" srcOrd="18" destOrd="0" presId="urn:microsoft.com/office/officeart/2005/8/layout/target3"/>
    <dgm:cxn modelId="{FCE038EB-29E7-49DF-80EB-D9132B1A5A4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92288" cy="259228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80341" y="0"/>
          <a:ext cx="6476256" cy="25922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80341" y="0"/>
        <a:ext cx="6476256" cy="414766"/>
      </dsp:txXfrm>
    </dsp:sp>
    <dsp:sp modelId="{A52A0455-90FF-4808-ABD0-F02540D31D5A}">
      <dsp:nvSpPr>
        <dsp:cNvPr id="0" name=""/>
        <dsp:cNvSpPr/>
      </dsp:nvSpPr>
      <dsp:spPr>
        <a:xfrm>
          <a:off x="272190" y="414766"/>
          <a:ext cx="2047907" cy="204790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96144" y="414766"/>
          <a:ext cx="6476256" cy="204790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PhDr. Milan Simon</a:t>
          </a:r>
          <a:endParaRPr lang="cs-CZ" sz="2000" kern="1200" dirty="0"/>
        </a:p>
      </dsp:txBody>
      <dsp:txXfrm>
        <a:off x="1296144" y="414766"/>
        <a:ext cx="6476256" cy="414766"/>
      </dsp:txXfrm>
    </dsp:sp>
    <dsp:sp modelId="{313FC574-E1CD-4FB4-B054-0B805CE0447D}">
      <dsp:nvSpPr>
        <dsp:cNvPr id="0" name=""/>
        <dsp:cNvSpPr/>
      </dsp:nvSpPr>
      <dsp:spPr>
        <a:xfrm>
          <a:off x="544380" y="829532"/>
          <a:ext cx="1503527" cy="15035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96144" y="805941"/>
          <a:ext cx="6476256" cy="15035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NÁZEV:VY_32_INOVACE_3.2.7.3. S 18</a:t>
          </a:r>
          <a:endParaRPr lang="cs-CZ" sz="2000" kern="1200" dirty="0"/>
        </a:p>
      </dsp:txBody>
      <dsp:txXfrm>
        <a:off x="1296144" y="805941"/>
        <a:ext cx="6476256" cy="414766"/>
      </dsp:txXfrm>
    </dsp:sp>
    <dsp:sp modelId="{FFC9F71D-1B4F-4AD9-A4A6-86ADEFC8AF5C}">
      <dsp:nvSpPr>
        <dsp:cNvPr id="0" name=""/>
        <dsp:cNvSpPr/>
      </dsp:nvSpPr>
      <dsp:spPr>
        <a:xfrm>
          <a:off x="816570" y="1244298"/>
          <a:ext cx="959146" cy="9591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96144" y="1206095"/>
          <a:ext cx="6476256" cy="9591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Ledovce – vznik a výskyt  (2. část)</a:t>
          </a:r>
          <a:endParaRPr lang="cs-CZ" sz="2000" kern="1200" dirty="0"/>
        </a:p>
      </dsp:txBody>
      <dsp:txXfrm>
        <a:off x="1296144" y="1206095"/>
        <a:ext cx="6476256" cy="414766"/>
      </dsp:txXfrm>
    </dsp:sp>
    <dsp:sp modelId="{EE85B701-7295-41C0-BA7A-34D3756A2AE6}">
      <dsp:nvSpPr>
        <dsp:cNvPr id="0" name=""/>
        <dsp:cNvSpPr/>
      </dsp:nvSpPr>
      <dsp:spPr>
        <a:xfrm>
          <a:off x="1088760" y="1659064"/>
          <a:ext cx="414766" cy="4147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96144" y="1645642"/>
          <a:ext cx="6476256" cy="4147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96144" y="1645642"/>
        <a:ext cx="6476256" cy="4147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2B4207-00DF-49B3-86FE-773D10A1724F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5A91DE-E711-4ED6-961E-88A13E2261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882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4018CF6-271C-4E98-AD99-EA5872BA416E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B8605-273E-403F-8970-A09DD9B3DD55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727A-93EA-4832-8081-4FFE2EBC4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48303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B8605-273E-403F-8970-A09DD9B3DD55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727A-93EA-4832-8081-4FFE2EBC4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60114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B8605-273E-403F-8970-A09DD9B3DD55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727A-93EA-4832-8081-4FFE2EBC4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41380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B8605-273E-403F-8970-A09DD9B3DD55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727A-93EA-4832-8081-4FFE2EBC4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55571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B8605-273E-403F-8970-A09DD9B3DD55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727A-93EA-4832-8081-4FFE2EBC4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68403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B8605-273E-403F-8970-A09DD9B3DD55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727A-93EA-4832-8081-4FFE2EBC4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02316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B8605-273E-403F-8970-A09DD9B3DD55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727A-93EA-4832-8081-4FFE2EBC4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65213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B8605-273E-403F-8970-A09DD9B3DD55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727A-93EA-4832-8081-4FFE2EBC4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4059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B8605-273E-403F-8970-A09DD9B3DD55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727A-93EA-4832-8081-4FFE2EBC4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0697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B8605-273E-403F-8970-A09DD9B3DD55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727A-93EA-4832-8081-4FFE2EBC4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846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9B8605-273E-403F-8970-A09DD9B3DD55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727A-93EA-4832-8081-4FFE2EBC4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31943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9B8605-273E-403F-8970-A09DD9B3DD55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37727A-93EA-4832-8081-4FFE2EBC4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70097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ob%C5%99e%C5%BE%C3%AD" TargetMode="External"/><Relationship Id="rId7" Type="http://schemas.openxmlformats.org/officeDocument/2006/relationships/hyperlink" Target="http://cs.wikipedia.org/wiki/Voda" TargetMode="External"/><Relationship Id="rId2" Type="http://schemas.openxmlformats.org/officeDocument/2006/relationships/hyperlink" Target="http://cs.wikipedia.org/wiki/Le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Hustota" TargetMode="External"/><Relationship Id="rId5" Type="http://schemas.openxmlformats.org/officeDocument/2006/relationships/hyperlink" Target="http://cs.wikipedia.org/wiki/Ledovec" TargetMode="External"/><Relationship Id="rId4" Type="http://schemas.openxmlformats.org/officeDocument/2006/relationships/hyperlink" Target="http://cs.wikipedia.org/wiki/Ostrov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ntarktida" TargetMode="External"/><Relationship Id="rId2" Type="http://schemas.openxmlformats.org/officeDocument/2006/relationships/hyperlink" Target="http://cs.wikipedia.org/wiki/%C5%A0elfov%C3%BD_ledovec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g"/><Relationship Id="rId4" Type="http://schemas.openxmlformats.org/officeDocument/2006/relationships/hyperlink" Target="http://cs.wikipedia.org/wiki/Turkmenist%C3%A1n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Ross%C5%AFv_%C5%A1elfov%C3%BD_ledovec" TargetMode="External"/><Relationship Id="rId2" Type="http://schemas.openxmlformats.org/officeDocument/2006/relationships/hyperlink" Target="http://cs.wikipedia.org/wiki/Antarktid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/index.php?title=Larsen%C5%AFv_%C5%A1elfov%C3%BD_ledovec&amp;action=edit&amp;redlink=1" TargetMode="External"/><Relationship Id="rId5" Type="http://schemas.openxmlformats.org/officeDocument/2006/relationships/hyperlink" Target="http://cs.wikipedia.org/w/index.php?title=Ameryho_%C5%A1elfov%C3%BD_ledovec&amp;action=edit&amp;redlink=1" TargetMode="External"/><Relationship Id="rId4" Type="http://schemas.openxmlformats.org/officeDocument/2006/relationships/hyperlink" Target="http://cs.wikipedia.org/wiki/Filchnera-Ronneov%C3%A9_%C5%A1elfov%C3%BD_ledovec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Island" TargetMode="External"/><Relationship Id="rId13" Type="http://schemas.openxmlformats.org/officeDocument/2006/relationships/hyperlink" Target="http://cs.wikipedia.org/w/index.php?title=Hispar-Biafo&amp;action=edit&amp;redlink=1" TargetMode="External"/><Relationship Id="rId18" Type="http://schemas.openxmlformats.org/officeDocument/2006/relationships/hyperlink" Target="http://cs.wikipedia.org/w/index.php?title=Humboldt%C5%AFv_ledovec&amp;action=edit&amp;redlink=1" TargetMode="External"/><Relationship Id="rId3" Type="http://schemas.openxmlformats.org/officeDocument/2006/relationships/hyperlink" Target="http://cs.wikipedia.org/w/index.php?title=Lambert%C5%AFv_ledovec&amp;action=edit&amp;redlink=1" TargetMode="External"/><Relationship Id="rId21" Type="http://schemas.openxmlformats.org/officeDocument/2006/relationships/hyperlink" Target="http://cs.wikipedia.org/wiki/Bernsk%C3%A9_Alpy" TargetMode="External"/><Relationship Id="rId7" Type="http://schemas.openxmlformats.org/officeDocument/2006/relationships/hyperlink" Target="http://cs.wikipedia.org/wiki/Vatnaj%C3%B6kull" TargetMode="External"/><Relationship Id="rId12" Type="http://schemas.openxmlformats.org/officeDocument/2006/relationships/hyperlink" Target="http://cs.wikipedia.org/wiki/Alja%C5%A1ka" TargetMode="External"/><Relationship Id="rId17" Type="http://schemas.openxmlformats.org/officeDocument/2006/relationships/hyperlink" Target="http://cs.wikipedia.org/w/index.php?title=Saint_Elias_Mountains&amp;action=edit&amp;redlink=1" TargetMode="External"/><Relationship Id="rId2" Type="http://schemas.openxmlformats.org/officeDocument/2006/relationships/hyperlink" Target="http://cs.wikipedia.org/wiki/Kilometr" TargetMode="External"/><Relationship Id="rId16" Type="http://schemas.openxmlformats.org/officeDocument/2006/relationships/hyperlink" Target="http://cs.wikipedia.org/w/index.php?title=Hubbard%C5%AFv_ledovec&amp;action=edit&amp;redlink=1" TargetMode="External"/><Relationship Id="rId20" Type="http://schemas.openxmlformats.org/officeDocument/2006/relationships/hyperlink" Target="http://cs.wikipedia.org/wiki/Aletschgletsche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Gr%C3%B3nsko" TargetMode="External"/><Relationship Id="rId11" Type="http://schemas.openxmlformats.org/officeDocument/2006/relationships/hyperlink" Target="http://cs.wikipedia.org/w/index.php?title=Malaspina&amp;action=edit&amp;redlink=1" TargetMode="External"/><Relationship Id="rId5" Type="http://schemas.openxmlformats.org/officeDocument/2006/relationships/hyperlink" Target="http://cs.wikipedia.org/w/index.php?title=Peterman%C5%AFv_ledovec&amp;action=edit&amp;redlink=1" TargetMode="External"/><Relationship Id="rId15" Type="http://schemas.openxmlformats.org/officeDocument/2006/relationships/hyperlink" Target="http://cs.wikipedia.org/wiki/P%C3%A1kist%C3%A1n" TargetMode="External"/><Relationship Id="rId10" Type="http://schemas.openxmlformats.org/officeDocument/2006/relationships/hyperlink" Target="http://cs.wikipedia.org/w/index.php?title=Novoz%C3%A9landsk%C3%A9_antarktick%C3%A9_%C3%BAzem%C3%AD&amp;action=edit&amp;redlink=1" TargetMode="External"/><Relationship Id="rId19" Type="http://schemas.openxmlformats.org/officeDocument/2006/relationships/hyperlink" Target="http://cs.wikipedia.org/w/index.php?title=Koettlitz%C5%AFv_ledovec&amp;action=edit&amp;redlink=1" TargetMode="External"/><Relationship Id="rId4" Type="http://schemas.openxmlformats.org/officeDocument/2006/relationships/hyperlink" Target="http://cs.wikipedia.org/wiki/Australsk%C3%A9_antarktick%C3%A9_%C3%BAzem%C3%AD" TargetMode="External"/><Relationship Id="rId9" Type="http://schemas.openxmlformats.org/officeDocument/2006/relationships/hyperlink" Target="http://cs.wikipedia.org/wiki/Beardmore%C5%AFv_ledovec" TargetMode="External"/><Relationship Id="rId14" Type="http://schemas.openxmlformats.org/officeDocument/2006/relationships/hyperlink" Target="http://cs.wikipedia.org/wiki/Kar%C3%A1koram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ctapety.cz/images/wallpapers/Iceberg_1680%20x%201050%20widescreen-779346.jpeg" TargetMode="External"/><Relationship Id="rId7" Type="http://schemas.openxmlformats.org/officeDocument/2006/relationships/hyperlink" Target="http://gnosis9.net/img/gronsko010v.jpg" TargetMode="External"/><Relationship Id="rId2" Type="http://schemas.openxmlformats.org/officeDocument/2006/relationships/hyperlink" Target="http://cs.wikipedia.org/wiki/Ledovec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c/c0/Zillertal_2.jpg" TargetMode="External"/><Relationship Id="rId5" Type="http://schemas.openxmlformats.org/officeDocument/2006/relationships/hyperlink" Target="http://xctravels.com/assets/img/desktop/adventures/49/49_p3.jpg" TargetMode="External"/><Relationship Id="rId4" Type="http://schemas.openxmlformats.org/officeDocument/2006/relationships/hyperlink" Target="http://geologie.vsb.cz/geologie/kapitoly/8_EXOGENN%C3%2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11844646"/>
              </p:ext>
            </p:extLst>
          </p:nvPr>
        </p:nvGraphicFramePr>
        <p:xfrm>
          <a:off x="539552" y="908720"/>
          <a:ext cx="7772400" cy="2592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3738563" y="2565400"/>
            <a:ext cx="2405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CZ.1.07/1.4.00/21.2976</a:t>
            </a:r>
          </a:p>
        </p:txBody>
      </p:sp>
      <p:sp>
        <p:nvSpPr>
          <p:cNvPr id="14340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4341" name="TextovéPole 5"/>
          <p:cNvSpPr txBox="1">
            <a:spLocks noChangeArrowheads="1"/>
          </p:cNvSpPr>
          <p:nvPr/>
        </p:nvSpPr>
        <p:spPr bwMode="auto">
          <a:xfrm>
            <a:off x="2657475" y="2179638"/>
            <a:ext cx="184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6859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Autofit/>
          </a:bodyPr>
          <a:lstStyle/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1"/>
            <a:ext cx="8229600" cy="3024337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Cíl </a:t>
            </a:r>
            <a:r>
              <a:rPr lang="cs-CZ" sz="2400" b="1" i="1" dirty="0">
                <a:latin typeface="Times New Roman" pitchFamily="18" charset="0"/>
                <a:cs typeface="Times New Roman" pitchFamily="18" charset="0"/>
              </a:rPr>
              <a:t>prezentace: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Žáci se seznámí se vznikem a výskytem ledovců na kontinentech, poznají jejich typy a příčiny tání ledovců. Prezentace je doplněna o další audiovizuální programy.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62779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620688"/>
            <a:ext cx="4464496" cy="43204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Typy horských ledovců - 3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3240360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endParaRPr lang="cs-CZ" sz="2400" b="1" i="1" dirty="0" smtClean="0">
              <a:effectLst/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i="1" dirty="0" smtClean="0">
                <a:effectLst/>
                <a:latin typeface="Times New Roman" pitchFamily="18" charset="0"/>
                <a:cs typeface="Times New Roman" pitchFamily="18" charset="0"/>
              </a:rPr>
              <a:t>radiální ledovec 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je označení pro ledovec, který vzniká v místech, kde vlivem </a:t>
            </a:r>
            <a:r>
              <a:rPr lang="cs-CZ" sz="2000" dirty="0" err="1" smtClean="0">
                <a:effectLst/>
                <a:latin typeface="Times New Roman" pitchFamily="18" charset="0"/>
                <a:cs typeface="Times New Roman" pitchFamily="18" charset="0"/>
              </a:rPr>
              <a:t>fyzickogeografických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 poměrů nejsou podmínky pro vznik ledovcové čapky a kde se od centrálního místa radiálně rozbíhají jednotlivé splazy.</a:t>
            </a:r>
          </a:p>
          <a:p>
            <a:r>
              <a:rPr lang="cs-CZ" sz="2400" b="1" i="1" dirty="0" smtClean="0">
                <a:effectLst/>
                <a:latin typeface="Times New Roman" pitchFamily="18" charset="0"/>
                <a:cs typeface="Times New Roman" pitchFamily="18" charset="0"/>
              </a:rPr>
              <a:t>špicberský typ</a:t>
            </a:r>
            <a:r>
              <a:rPr lang="cs-CZ" sz="2400" i="1" dirty="0" smtClean="0">
                <a:effectLst/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ledovce má charakteristická mohutná </a:t>
            </a:r>
            <a:r>
              <a:rPr lang="cs-CZ" sz="2000" dirty="0" err="1" smtClean="0">
                <a:effectLst/>
                <a:latin typeface="Times New Roman" pitchFamily="18" charset="0"/>
                <a:cs typeface="Times New Roman" pitchFamily="18" charset="0"/>
              </a:rPr>
              <a:t>firnoviště</a:t>
            </a:r>
            <a:r>
              <a:rPr lang="cs-CZ" sz="2000" dirty="0" smtClean="0">
                <a:effectLst/>
                <a:latin typeface="Times New Roman" pitchFamily="18" charset="0"/>
                <a:cs typeface="Times New Roman" pitchFamily="18" charset="0"/>
              </a:rPr>
              <a:t>, která přestupují široká horská sedla a průsmyky, místy vystupují holé horské hory a hřebeny.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1050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47864" y="1052736"/>
            <a:ext cx="2520280" cy="43204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Šelfový ledovec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600401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i="1" dirty="0" smtClean="0">
                <a:solidFill>
                  <a:srgbClr val="0099CC"/>
                </a:solidFill>
                <a:latin typeface="Times New Roman" pitchFamily="18" charset="0"/>
                <a:cs typeface="Times New Roman" pitchFamily="18" charset="0"/>
              </a:rPr>
              <a:t>Šelfový </a:t>
            </a:r>
            <a:r>
              <a:rPr lang="cs-CZ" sz="2400" b="1" i="1" dirty="0">
                <a:solidFill>
                  <a:srgbClr val="0099CC"/>
                </a:solidFill>
                <a:latin typeface="Times New Roman" pitchFamily="18" charset="0"/>
                <a:cs typeface="Times New Roman" pitchFamily="18" charset="0"/>
              </a:rPr>
              <a:t>ledovec</a:t>
            </a:r>
            <a:r>
              <a:rPr lang="cs-CZ" sz="2400" i="1" dirty="0">
                <a:solidFill>
                  <a:srgbClr val="0099CC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je zvláštním typem přírodního tělesa tvořeného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 action="ppaction://hlinkfile" tooltip="Led"/>
              </a:rPr>
              <a:t>ledem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které pokrývá moře v souvislé vrstvě při 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  <a:hlinkClick r:id="rId3" action="ppaction://hlinkfile" tooltip="Pobřeží"/>
              </a:rPr>
              <a:t>pobřeží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pevnin a 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  <a:hlinkClick r:id="rId4" action="ppaction://hlinkfile" tooltip="Ostrov"/>
              </a:rPr>
              <a:t>ostrovů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v polárních oblastech.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Vždy bývá určitou částí spojen s blízkým pobřežím nebo pevninským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5" action="ppaction://hlinkfile" tooltip="Ledovec"/>
              </a:rPr>
              <a:t>ledovcem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Mocnost ledovce se může pohybovat v rozmezí od jednotek do stovek metrů. 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Na hladině plave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 důsledku 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nižší 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  <a:hlinkClick r:id="rId6" action="ppaction://hlinkfile" tooltip="Hustota"/>
              </a:rPr>
              <a:t>hustoty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 ledu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ve srovnání s 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hustotou mořské 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  <a:hlinkClick r:id="rId7" action="ppaction://hlinkfile" tooltip="Voda"/>
              </a:rPr>
              <a:t>vody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Díky tomuto faktu je vždy přibližně 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90 procent ledovce </a:t>
            </a:r>
            <a:r>
              <a:rPr lang="cs-CZ" sz="2000" b="1" i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pod hladinou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10 procent </a:t>
            </a:r>
            <a:r>
              <a:rPr lang="cs-CZ" sz="2000" b="1" i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nad úrovní hladiny moře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46616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368152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l"/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i="1" dirty="0" err="1" smtClean="0">
                <a:solidFill>
                  <a:srgbClr val="0099CC"/>
                </a:solidFill>
                <a:latin typeface="Times New Roman" pitchFamily="18" charset="0"/>
                <a:cs typeface="Times New Roman" pitchFamily="18" charset="0"/>
              </a:rPr>
              <a:t>Rossův</a:t>
            </a:r>
            <a:r>
              <a:rPr lang="cs-CZ" sz="2400" b="1" i="1" dirty="0" smtClean="0">
                <a:solidFill>
                  <a:srgbClr val="0099CC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i="1" dirty="0">
                <a:solidFill>
                  <a:srgbClr val="0099CC"/>
                </a:solidFill>
                <a:latin typeface="Times New Roman" pitchFamily="18" charset="0"/>
                <a:cs typeface="Times New Roman" pitchFamily="18" charset="0"/>
              </a:rPr>
              <a:t>šelfový ledovec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(též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Velká ledová bariéra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) je se zhruba 487 000 čtverečními kilometry největším 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  <a:hlinkClick r:id="rId2" action="ppaction://hlinkfile" tooltip="Šelfový ledovec"/>
              </a:rPr>
              <a:t>šelfovým ledovcem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  <a:hlinkClick r:id="rId3" action="ppaction://hlinkfile" tooltip="Antarktida"/>
              </a:rPr>
              <a:t>Antarktidy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(pro srovnání, je rozlehlý asi jako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 action="ppaction://hlinkfile" tooltip="Turkmenistán"/>
              </a:rPr>
              <a:t>Turkmenistán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).</a:t>
            </a:r>
            <a:br>
              <a:rPr lang="cs-CZ" sz="2000" dirty="0">
                <a:latin typeface="Times New Roman" pitchFamily="18" charset="0"/>
                <a:cs typeface="Times New Roman" pitchFamily="18" charset="0"/>
              </a:rPr>
            </a:b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780824"/>
            <a:ext cx="7272808" cy="453650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201327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7920880" cy="43204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Mapa Antarktidy –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Rossův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šelfový ledovec označen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červenou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barvou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052736"/>
            <a:ext cx="6696744" cy="482453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473341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548680"/>
            <a:ext cx="4176464" cy="576064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Významné šelfové ledovce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744416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Největší </a:t>
            </a:r>
            <a:r>
              <a:rPr lang="cs-CZ" sz="2400" b="1" i="1" dirty="0">
                <a:latin typeface="Times New Roman" pitchFamily="18" charset="0"/>
                <a:cs typeface="Times New Roman" pitchFamily="18" charset="0"/>
              </a:rPr>
              <a:t>šelfové ledovce se nacházejí při pobřeží </a:t>
            </a:r>
            <a:r>
              <a:rPr lang="cs-CZ" sz="2400" b="1" i="1" dirty="0">
                <a:latin typeface="Times New Roman" pitchFamily="18" charset="0"/>
                <a:cs typeface="Times New Roman" pitchFamily="18" charset="0"/>
                <a:hlinkClick r:id="rId2" action="ppaction://hlinkfile" tooltip="Antarktida"/>
              </a:rPr>
              <a:t>Antarktidy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 Mezi nejvýznamnější patří např.</a:t>
            </a:r>
          </a:p>
          <a:p>
            <a:r>
              <a:rPr lang="cs-CZ" sz="2400" dirty="0" err="1">
                <a:latin typeface="Times New Roman" pitchFamily="18" charset="0"/>
                <a:cs typeface="Times New Roman" pitchFamily="18" charset="0"/>
                <a:hlinkClick r:id="rId3" action="ppaction://hlinkfile" tooltip="Rossův šelfový ledovec"/>
              </a:rPr>
              <a:t>Rossův</a:t>
            </a:r>
            <a:r>
              <a:rPr lang="cs-CZ" sz="2400" dirty="0">
                <a:latin typeface="Times New Roman" pitchFamily="18" charset="0"/>
                <a:cs typeface="Times New Roman" pitchFamily="18" charset="0"/>
                <a:hlinkClick r:id="rId3" action="ppaction://hlinkfile" tooltip="Rossův šelfový ledovec"/>
              </a:rPr>
              <a:t> šelfový ledovec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- 472 960 km²</a:t>
            </a:r>
          </a:p>
          <a:p>
            <a:r>
              <a:rPr lang="cs-CZ" sz="2400" dirty="0" err="1">
                <a:latin typeface="Times New Roman" pitchFamily="18" charset="0"/>
                <a:cs typeface="Times New Roman" pitchFamily="18" charset="0"/>
                <a:hlinkClick r:id="rId4" action="ppaction://hlinkfile" tooltip="Filchnera-Ronneové šelfový ledovec"/>
              </a:rPr>
              <a:t>Filchnera-Ronneové</a:t>
            </a:r>
            <a:r>
              <a:rPr lang="cs-CZ" sz="2400" dirty="0">
                <a:latin typeface="Times New Roman" pitchFamily="18" charset="0"/>
                <a:cs typeface="Times New Roman" pitchFamily="18" charset="0"/>
                <a:hlinkClick r:id="rId4" action="ppaction://hlinkfile" tooltip="Filchnera-Ronneové šelfový ledovec"/>
              </a:rPr>
              <a:t> šelfový ledovec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- 422 420 km²</a:t>
            </a:r>
          </a:p>
          <a:p>
            <a:r>
              <a:rPr lang="cs-CZ" sz="2400" dirty="0" err="1">
                <a:latin typeface="Times New Roman" pitchFamily="18" charset="0"/>
                <a:cs typeface="Times New Roman" pitchFamily="18" charset="0"/>
                <a:hlinkClick r:id="rId5" action="ppaction://hlinkfile" tooltip="Ameryho šelfový ledovec (page does not exist)"/>
              </a:rPr>
              <a:t>Ameryho</a:t>
            </a:r>
            <a:r>
              <a:rPr lang="cs-CZ" sz="2400" dirty="0">
                <a:latin typeface="Times New Roman" pitchFamily="18" charset="0"/>
                <a:cs typeface="Times New Roman" pitchFamily="18" charset="0"/>
                <a:hlinkClick r:id="rId5" action="ppaction://hlinkfile" tooltip="Ameryho šelfový ledovec (page does not exist)"/>
              </a:rPr>
              <a:t> šelfový ledovec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- 62 620 km²</a:t>
            </a:r>
          </a:p>
          <a:p>
            <a:r>
              <a:rPr lang="cs-CZ" sz="2400" dirty="0" err="1">
                <a:latin typeface="Times New Roman" pitchFamily="18" charset="0"/>
                <a:cs typeface="Times New Roman" pitchFamily="18" charset="0"/>
                <a:hlinkClick r:id="rId6" action="ppaction://hlinkfile" tooltip="Larsenův šelfový ledovec (page does not exist)"/>
              </a:rPr>
              <a:t>Larsenův</a:t>
            </a:r>
            <a:r>
              <a:rPr lang="cs-CZ" sz="2400" dirty="0">
                <a:latin typeface="Times New Roman" pitchFamily="18" charset="0"/>
                <a:cs typeface="Times New Roman" pitchFamily="18" charset="0"/>
                <a:hlinkClick r:id="rId6" action="ppaction://hlinkfile" tooltip="Larsenův šelfový ledovec (page does not exist)"/>
              </a:rPr>
              <a:t> šelfový ledovec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- 48 600 km²</a:t>
            </a: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6223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75856" y="692696"/>
            <a:ext cx="2592288" cy="504056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Pohyb ledovců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3312368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Ledovce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se většinou pohybují rychlostí od 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3 do 300 metrů za rok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ale jejich rychlosti mohou dosáhnout 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1 až 2 km za rok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pokud jsou k tomu vhodné podmínky jako příkrý svah či vysoká rychlost tvoření ledovce. V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Antarktidě a Grónsku existují i ledovce v údolích, které se pohybují rychlostí </a:t>
            </a:r>
            <a:r>
              <a:rPr lang="cs-CZ" sz="2000" b="1" i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 až 12 km za rok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Na druhou stranu jsou známé ze Země ledovce, 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které se nepohybují vůbec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jelikož jsou v podstatě přimrznuty v podloží. V jejich případě pak nedochází k tání ledovců na bázi a hovoří se o tzv. </a:t>
            </a:r>
            <a:r>
              <a:rPr lang="cs-CZ" sz="2000" b="1" i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studených ledovcích</a:t>
            </a:r>
            <a:r>
              <a:rPr lang="cs-CZ" sz="2000" dirty="0"/>
              <a:t>.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6857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2008"/>
          </a:xfrm>
        </p:spPr>
        <p:txBody>
          <a:bodyPr>
            <a:normAutofit fontScale="90000"/>
          </a:bodyPr>
          <a:lstStyle/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5425169"/>
              </p:ext>
            </p:extLst>
          </p:nvPr>
        </p:nvGraphicFramePr>
        <p:xfrm>
          <a:off x="683568" y="260648"/>
          <a:ext cx="7920880" cy="6328613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1980220"/>
                <a:gridCol w="1966911"/>
                <a:gridCol w="1993529"/>
                <a:gridCol w="1980220"/>
              </a:tblGrid>
              <a:tr h="600478">
                <a:tc>
                  <a:txBody>
                    <a:bodyPr/>
                    <a:lstStyle/>
                    <a:p>
                      <a:r>
                        <a:rPr lang="cs-CZ" sz="1800" b="1" i="0" dirty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</a:p>
                  </a:txBody>
                  <a:tcPr marL="80279" marR="80279" marT="40139" marB="40139" anchor="ctr"/>
                </a:tc>
                <a:tc>
                  <a:txBody>
                    <a:bodyPr/>
                    <a:lstStyle/>
                    <a:p>
                      <a:r>
                        <a:rPr lang="cs-CZ" sz="1800" b="1" i="0" dirty="0">
                          <a:latin typeface="Times New Roman" pitchFamily="18" charset="0"/>
                          <a:cs typeface="Times New Roman" pitchFamily="18" charset="0"/>
                        </a:rPr>
                        <a:t>Oblast</a:t>
                      </a:r>
                    </a:p>
                  </a:txBody>
                  <a:tcPr marL="80279" marR="80279" marT="40139" marB="40139" anchor="ctr"/>
                </a:tc>
                <a:tc>
                  <a:txBody>
                    <a:bodyPr/>
                    <a:lstStyle/>
                    <a:p>
                      <a:r>
                        <a:rPr lang="cs-CZ" sz="1800" b="1" i="0" dirty="0">
                          <a:latin typeface="Times New Roman" pitchFamily="18" charset="0"/>
                          <a:cs typeface="Times New Roman" pitchFamily="18" charset="0"/>
                        </a:rPr>
                        <a:t>Délka</a:t>
                      </a:r>
                      <a:r>
                        <a:rPr lang="cs-CZ" sz="1800" b="0" i="0" dirty="0">
                          <a:latin typeface="Times New Roman" pitchFamily="18" charset="0"/>
                          <a:cs typeface="Times New Roman" pitchFamily="18" charset="0"/>
                        </a:rPr>
                        <a:t/>
                      </a:r>
                      <a:br>
                        <a:rPr lang="cs-CZ" sz="1800" b="0" i="0" dirty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1800" b="0" i="0" dirty="0">
                          <a:latin typeface="Times New Roman" pitchFamily="18" charset="0"/>
                          <a:cs typeface="Times New Roman" pitchFamily="18" charset="0"/>
                        </a:rPr>
                        <a:t>(</a:t>
                      </a:r>
                      <a:r>
                        <a:rPr lang="cs-CZ" sz="1800" b="0" i="0" dirty="0">
                          <a:latin typeface="Times New Roman" pitchFamily="18" charset="0"/>
                          <a:cs typeface="Times New Roman" pitchFamily="18" charset="0"/>
                          <a:hlinkClick r:id="rId2" action="ppaction://hlinkfile" tooltip="Kilometr"/>
                        </a:rPr>
                        <a:t>km</a:t>
                      </a:r>
                      <a:r>
                        <a:rPr lang="cs-CZ" sz="1800" b="0" i="0" dirty="0">
                          <a:latin typeface="Times New Roman" pitchFamily="18" charset="0"/>
                          <a:cs typeface="Times New Roman" pitchFamily="18" charset="0"/>
                        </a:rPr>
                        <a:t>)</a:t>
                      </a:r>
                    </a:p>
                  </a:txBody>
                  <a:tcPr marL="80279" marR="80279" marT="40139" marB="40139" anchor="ctr"/>
                </a:tc>
                <a:tc>
                  <a:txBody>
                    <a:bodyPr/>
                    <a:lstStyle/>
                    <a:p>
                      <a:r>
                        <a:rPr lang="cs-CZ" sz="1800" b="1" i="0" dirty="0">
                          <a:latin typeface="Times New Roman" pitchFamily="18" charset="0"/>
                          <a:cs typeface="Times New Roman" pitchFamily="18" charset="0"/>
                        </a:rPr>
                        <a:t>Šířka</a:t>
                      </a:r>
                      <a:r>
                        <a:rPr lang="cs-CZ" sz="1800" b="0" i="0" dirty="0">
                          <a:latin typeface="Times New Roman" pitchFamily="18" charset="0"/>
                          <a:cs typeface="Times New Roman" pitchFamily="18" charset="0"/>
                        </a:rPr>
                        <a:t/>
                      </a:r>
                      <a:br>
                        <a:rPr lang="cs-CZ" sz="1800" b="0" i="0" dirty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1800" b="0" i="0" dirty="0">
                          <a:latin typeface="Times New Roman" pitchFamily="18" charset="0"/>
                          <a:cs typeface="Times New Roman" pitchFamily="18" charset="0"/>
                        </a:rPr>
                        <a:t>(</a:t>
                      </a:r>
                      <a:r>
                        <a:rPr lang="cs-CZ" sz="1800" b="0" i="0" dirty="0">
                          <a:latin typeface="Times New Roman" pitchFamily="18" charset="0"/>
                          <a:cs typeface="Times New Roman" pitchFamily="18" charset="0"/>
                          <a:hlinkClick r:id="rId2" action="ppaction://hlinkfile" tooltip="Kilometr"/>
                        </a:rPr>
                        <a:t>km</a:t>
                      </a:r>
                      <a:r>
                        <a:rPr lang="cs-CZ" sz="1800" b="0" i="0" dirty="0">
                          <a:latin typeface="Times New Roman" pitchFamily="18" charset="0"/>
                          <a:cs typeface="Times New Roman" pitchFamily="18" charset="0"/>
                        </a:rPr>
                        <a:t>)</a:t>
                      </a:r>
                    </a:p>
                  </a:txBody>
                  <a:tcPr marL="80279" marR="80279" marT="40139" marB="40139" anchor="ctr"/>
                </a:tc>
              </a:tr>
              <a:tr h="600478">
                <a:tc>
                  <a:txBody>
                    <a:bodyPr/>
                    <a:lstStyle/>
                    <a:p>
                      <a:pPr algn="l"/>
                      <a:r>
                        <a:rPr lang="cs-CZ" sz="1800" b="0" i="0" dirty="0" err="1">
                          <a:latin typeface="Times New Roman" pitchFamily="18" charset="0"/>
                          <a:cs typeface="Times New Roman" pitchFamily="18" charset="0"/>
                          <a:hlinkClick r:id="rId3" action="ppaction://hlinkfile" tooltip="Lambertův ledovec (stránka neexistuje)"/>
                        </a:rPr>
                        <a:t>Lambertův</a:t>
                      </a:r>
                      <a:r>
                        <a:rPr lang="cs-CZ" sz="1800" b="0" i="0" dirty="0">
                          <a:latin typeface="Times New Roman" pitchFamily="18" charset="0"/>
                          <a:cs typeface="Times New Roman" pitchFamily="18" charset="0"/>
                          <a:hlinkClick r:id="rId3" action="ppaction://hlinkfile" tooltip="Lambertův ledovec (stránka neexistuje)"/>
                        </a:rPr>
                        <a:t> ledovec</a:t>
                      </a:r>
                      <a:endParaRPr lang="cs-CZ" sz="1800" b="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0279" marR="80279" marT="40139" marB="40139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0" i="0">
                          <a:latin typeface="Times New Roman" pitchFamily="18" charset="0"/>
                          <a:cs typeface="Times New Roman" pitchFamily="18" charset="0"/>
                          <a:hlinkClick r:id="rId4" action="ppaction://hlinkfile" tooltip="Australské antarktické území"/>
                        </a:rPr>
                        <a:t>Australské antarktické území</a:t>
                      </a:r>
                      <a:endParaRPr lang="cs-CZ" sz="1800" b="0" i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0279" marR="80279" marT="40139" marB="40139" anchor="ctr"/>
                </a:tc>
                <a:tc>
                  <a:txBody>
                    <a:bodyPr/>
                    <a:lstStyle/>
                    <a:p>
                      <a:r>
                        <a:rPr lang="cs-CZ" sz="1800" b="0" i="0">
                          <a:latin typeface="Times New Roman" pitchFamily="18" charset="0"/>
                          <a:cs typeface="Times New Roman" pitchFamily="18" charset="0"/>
                        </a:rPr>
                        <a:t>402</a:t>
                      </a:r>
                    </a:p>
                  </a:txBody>
                  <a:tcPr marL="80279" marR="80279" marT="40139" marB="40139" anchor="ctr"/>
                </a:tc>
                <a:tc>
                  <a:txBody>
                    <a:bodyPr/>
                    <a:lstStyle/>
                    <a:p>
                      <a:r>
                        <a:rPr lang="cs-CZ" sz="1800" b="0" i="0">
                          <a:latin typeface="Times New Roman" pitchFamily="18" charset="0"/>
                          <a:cs typeface="Times New Roman" pitchFamily="18" charset="0"/>
                        </a:rPr>
                        <a:t>64</a:t>
                      </a:r>
                    </a:p>
                  </a:txBody>
                  <a:tcPr marL="80279" marR="80279" marT="40139" marB="40139" anchor="ctr"/>
                </a:tc>
              </a:tr>
              <a:tr h="600478">
                <a:tc>
                  <a:txBody>
                    <a:bodyPr/>
                    <a:lstStyle/>
                    <a:p>
                      <a:pPr algn="l"/>
                      <a:r>
                        <a:rPr lang="cs-CZ" sz="1800" b="0" i="0" dirty="0" err="1">
                          <a:latin typeface="Times New Roman" pitchFamily="18" charset="0"/>
                          <a:cs typeface="Times New Roman" pitchFamily="18" charset="0"/>
                          <a:hlinkClick r:id="rId5" action="ppaction://hlinkfile" tooltip="Petermanův ledovec (stránka neexistuje)"/>
                        </a:rPr>
                        <a:t>Petermanův</a:t>
                      </a:r>
                      <a:r>
                        <a:rPr lang="cs-CZ" sz="1800" b="0" i="0" dirty="0">
                          <a:latin typeface="Times New Roman" pitchFamily="18" charset="0"/>
                          <a:cs typeface="Times New Roman" pitchFamily="18" charset="0"/>
                          <a:hlinkClick r:id="rId5" action="ppaction://hlinkfile" tooltip="Petermanův ledovec (stránka neexistuje)"/>
                        </a:rPr>
                        <a:t> ledovec</a:t>
                      </a:r>
                      <a:endParaRPr lang="cs-CZ" sz="1800" b="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0279" marR="80279" marT="40139" marB="40139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0" i="0" dirty="0">
                          <a:latin typeface="Times New Roman" pitchFamily="18" charset="0"/>
                          <a:cs typeface="Times New Roman" pitchFamily="18" charset="0"/>
                          <a:hlinkClick r:id="rId6" action="ppaction://hlinkfile" tooltip="Grónsko"/>
                        </a:rPr>
                        <a:t>Grónsko</a:t>
                      </a:r>
                      <a:endParaRPr lang="cs-CZ" sz="1800" b="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0279" marR="80279" marT="40139" marB="40139" anchor="ctr"/>
                </a:tc>
                <a:tc>
                  <a:txBody>
                    <a:bodyPr/>
                    <a:lstStyle/>
                    <a:p>
                      <a:r>
                        <a:rPr lang="cs-CZ" sz="1800" b="0" i="0" dirty="0">
                          <a:latin typeface="Times New Roman" pitchFamily="18" charset="0"/>
                          <a:cs typeface="Times New Roman" pitchFamily="18" charset="0"/>
                        </a:rPr>
                        <a:t>200</a:t>
                      </a:r>
                    </a:p>
                  </a:txBody>
                  <a:tcPr marL="80279" marR="80279" marT="40139" marB="40139" anchor="ctr"/>
                </a:tc>
                <a:tc>
                  <a:txBody>
                    <a:bodyPr/>
                    <a:lstStyle/>
                    <a:p>
                      <a:r>
                        <a:rPr lang="cs-CZ" sz="1800" b="0" i="0">
                          <a:latin typeface="Times New Roman" pitchFamily="18" charset="0"/>
                          <a:cs typeface="Times New Roman" pitchFamily="18" charset="0"/>
                        </a:rPr>
                        <a:t>32</a:t>
                      </a:r>
                    </a:p>
                  </a:txBody>
                  <a:tcPr marL="80279" marR="80279" marT="40139" marB="40139" anchor="ctr"/>
                </a:tc>
              </a:tr>
              <a:tr h="338563">
                <a:tc>
                  <a:txBody>
                    <a:bodyPr/>
                    <a:lstStyle/>
                    <a:p>
                      <a:pPr algn="l"/>
                      <a:r>
                        <a:rPr lang="cs-CZ" sz="1800" b="0" i="0" dirty="0" err="1">
                          <a:latin typeface="Times New Roman" pitchFamily="18" charset="0"/>
                          <a:cs typeface="Times New Roman" pitchFamily="18" charset="0"/>
                          <a:hlinkClick r:id="rId7" action="ppaction://hlinkfile" tooltip="Vatnajökull"/>
                        </a:rPr>
                        <a:t>Vatnajökull</a:t>
                      </a:r>
                      <a:endParaRPr lang="cs-CZ" sz="1800" b="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0279" marR="80279" marT="40139" marB="40139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0" i="0">
                          <a:latin typeface="Times New Roman" pitchFamily="18" charset="0"/>
                          <a:cs typeface="Times New Roman" pitchFamily="18" charset="0"/>
                          <a:hlinkClick r:id="rId8" action="ppaction://hlinkfile" tooltip="Island"/>
                        </a:rPr>
                        <a:t>Island</a:t>
                      </a:r>
                      <a:endParaRPr lang="cs-CZ" sz="1800" b="0" i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0279" marR="80279" marT="40139" marB="40139" anchor="ctr"/>
                </a:tc>
                <a:tc>
                  <a:txBody>
                    <a:bodyPr/>
                    <a:lstStyle/>
                    <a:p>
                      <a:r>
                        <a:rPr lang="cs-CZ" sz="1800" b="0" i="0">
                          <a:latin typeface="Times New Roman" pitchFamily="18" charset="0"/>
                          <a:cs typeface="Times New Roman" pitchFamily="18" charset="0"/>
                        </a:rPr>
                        <a:t>100</a:t>
                      </a:r>
                    </a:p>
                  </a:txBody>
                  <a:tcPr marL="80279" marR="80279" marT="40139" marB="40139" anchor="ctr"/>
                </a:tc>
                <a:tc>
                  <a:txBody>
                    <a:bodyPr/>
                    <a:lstStyle/>
                    <a:p>
                      <a:r>
                        <a:rPr lang="cs-CZ" sz="1800" b="0" i="0">
                          <a:latin typeface="Times New Roman" pitchFamily="18" charset="0"/>
                          <a:cs typeface="Times New Roman" pitchFamily="18" charset="0"/>
                        </a:rPr>
                        <a:t>83</a:t>
                      </a:r>
                    </a:p>
                  </a:txBody>
                  <a:tcPr marL="80279" marR="80279" marT="40139" marB="40139" anchor="ctr"/>
                </a:tc>
              </a:tr>
              <a:tr h="600478">
                <a:tc>
                  <a:txBody>
                    <a:bodyPr/>
                    <a:lstStyle/>
                    <a:p>
                      <a:pPr algn="l"/>
                      <a:r>
                        <a:rPr lang="cs-CZ" sz="1800" b="0" i="0" dirty="0" err="1">
                          <a:latin typeface="Times New Roman" pitchFamily="18" charset="0"/>
                          <a:cs typeface="Times New Roman" pitchFamily="18" charset="0"/>
                          <a:hlinkClick r:id="rId9" action="ppaction://hlinkfile" tooltip="Beardmoreův ledovec"/>
                        </a:rPr>
                        <a:t>Beardmoreův</a:t>
                      </a:r>
                      <a:r>
                        <a:rPr lang="cs-CZ" sz="1800" b="0" i="0" dirty="0">
                          <a:latin typeface="Times New Roman" pitchFamily="18" charset="0"/>
                          <a:cs typeface="Times New Roman" pitchFamily="18" charset="0"/>
                          <a:hlinkClick r:id="rId9" action="ppaction://hlinkfile" tooltip="Beardmoreův ledovec"/>
                        </a:rPr>
                        <a:t> ledovec</a:t>
                      </a:r>
                      <a:endParaRPr lang="cs-CZ" sz="1800" b="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0279" marR="80279" marT="40139" marB="40139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0" i="0">
                          <a:latin typeface="Times New Roman" pitchFamily="18" charset="0"/>
                          <a:cs typeface="Times New Roman" pitchFamily="18" charset="0"/>
                          <a:hlinkClick r:id="rId10" action="ppaction://hlinkfile" tooltip="Novozélandské antarktické území (stránka neexistuje)"/>
                        </a:rPr>
                        <a:t>Novozélandské antarktické území</a:t>
                      </a:r>
                      <a:endParaRPr lang="cs-CZ" sz="1800" b="0" i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0279" marR="80279" marT="40139" marB="40139" anchor="ctr"/>
                </a:tc>
                <a:tc>
                  <a:txBody>
                    <a:bodyPr/>
                    <a:lstStyle/>
                    <a:p>
                      <a:r>
                        <a:rPr lang="cs-CZ" sz="1800" b="0" i="0">
                          <a:latin typeface="Times New Roman" pitchFamily="18" charset="0"/>
                          <a:cs typeface="Times New Roman" pitchFamily="18" charset="0"/>
                        </a:rPr>
                        <a:t>160</a:t>
                      </a:r>
                    </a:p>
                  </a:txBody>
                  <a:tcPr marL="80279" marR="80279" marT="40139" marB="40139" anchor="ctr"/>
                </a:tc>
                <a:tc>
                  <a:txBody>
                    <a:bodyPr/>
                    <a:lstStyle/>
                    <a:p>
                      <a:r>
                        <a:rPr lang="cs-CZ" sz="1800" b="0" i="0">
                          <a:latin typeface="Times New Roman" pitchFamily="18" charset="0"/>
                          <a:cs typeface="Times New Roman" pitchFamily="18" charset="0"/>
                        </a:rPr>
                        <a:t>30</a:t>
                      </a:r>
                    </a:p>
                  </a:txBody>
                  <a:tcPr marL="80279" marR="80279" marT="40139" marB="40139" anchor="ctr"/>
                </a:tc>
              </a:tr>
              <a:tr h="338563">
                <a:tc>
                  <a:txBody>
                    <a:bodyPr/>
                    <a:lstStyle/>
                    <a:p>
                      <a:pPr algn="l"/>
                      <a:r>
                        <a:rPr lang="cs-CZ" sz="1800" b="0" i="0" dirty="0" err="1">
                          <a:latin typeface="Times New Roman" pitchFamily="18" charset="0"/>
                          <a:cs typeface="Times New Roman" pitchFamily="18" charset="0"/>
                          <a:hlinkClick r:id="rId11" action="ppaction://hlinkfile" tooltip="Malaspina (stránka neexistuje)"/>
                        </a:rPr>
                        <a:t>Malaspina</a:t>
                      </a:r>
                      <a:endParaRPr lang="cs-CZ" sz="1800" b="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0279" marR="80279" marT="40139" marB="40139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0" i="0">
                          <a:latin typeface="Times New Roman" pitchFamily="18" charset="0"/>
                          <a:cs typeface="Times New Roman" pitchFamily="18" charset="0"/>
                          <a:hlinkClick r:id="rId12" action="ppaction://hlinkfile" tooltip="Aljaška"/>
                        </a:rPr>
                        <a:t>Aljaška</a:t>
                      </a:r>
                      <a:endParaRPr lang="cs-CZ" sz="1800" b="0" i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0279" marR="80279" marT="40139" marB="40139" anchor="ctr"/>
                </a:tc>
                <a:tc>
                  <a:txBody>
                    <a:bodyPr/>
                    <a:lstStyle/>
                    <a:p>
                      <a:r>
                        <a:rPr lang="cs-CZ" sz="1800" b="0" i="0" dirty="0">
                          <a:latin typeface="Times New Roman" pitchFamily="18" charset="0"/>
                          <a:cs typeface="Times New Roman" pitchFamily="18" charset="0"/>
                        </a:rPr>
                        <a:t>65</a:t>
                      </a:r>
                    </a:p>
                  </a:txBody>
                  <a:tcPr marL="80279" marR="80279" marT="40139" marB="40139" anchor="ctr"/>
                </a:tc>
                <a:tc>
                  <a:txBody>
                    <a:bodyPr/>
                    <a:lstStyle/>
                    <a:p>
                      <a:r>
                        <a:rPr lang="cs-CZ" sz="1800" b="0" i="0">
                          <a:latin typeface="Times New Roman" pitchFamily="18" charset="0"/>
                          <a:cs typeface="Times New Roman" pitchFamily="18" charset="0"/>
                        </a:rPr>
                        <a:t>45</a:t>
                      </a:r>
                    </a:p>
                  </a:txBody>
                  <a:tcPr marL="80279" marR="80279" marT="40139" marB="40139" anchor="ctr"/>
                </a:tc>
              </a:tr>
              <a:tr h="600478">
                <a:tc>
                  <a:txBody>
                    <a:bodyPr/>
                    <a:lstStyle/>
                    <a:p>
                      <a:pPr algn="l"/>
                      <a:r>
                        <a:rPr lang="cs-CZ" sz="1800" b="0" i="0" dirty="0" err="1">
                          <a:latin typeface="Times New Roman" pitchFamily="18" charset="0"/>
                          <a:cs typeface="Times New Roman" pitchFamily="18" charset="0"/>
                          <a:hlinkClick r:id="rId13" action="ppaction://hlinkfile" tooltip="Hispar-Biafo (stránka neexistuje)"/>
                        </a:rPr>
                        <a:t>Hispar-Biafo</a:t>
                      </a:r>
                      <a:endParaRPr lang="cs-CZ" sz="1800" b="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0279" marR="80279" marT="40139" marB="40139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0" i="0">
                          <a:latin typeface="Times New Roman" pitchFamily="18" charset="0"/>
                          <a:cs typeface="Times New Roman" pitchFamily="18" charset="0"/>
                          <a:hlinkClick r:id="rId14" action="ppaction://hlinkfile" tooltip="Karákoram"/>
                        </a:rPr>
                        <a:t>Karákoram</a:t>
                      </a:r>
                      <a:r>
                        <a:rPr lang="cs-CZ" sz="1800" b="0" i="0"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lang="cs-CZ" sz="1800" b="0" i="0">
                          <a:latin typeface="Times New Roman" pitchFamily="18" charset="0"/>
                          <a:cs typeface="Times New Roman" pitchFamily="18" charset="0"/>
                          <a:hlinkClick r:id="rId15" action="ppaction://hlinkfile" tooltip="Pákistán"/>
                        </a:rPr>
                        <a:t>Pákistán</a:t>
                      </a:r>
                      <a:endParaRPr lang="cs-CZ" sz="1800" b="0" i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0279" marR="80279" marT="40139" marB="40139" anchor="ctr"/>
                </a:tc>
                <a:tc>
                  <a:txBody>
                    <a:bodyPr/>
                    <a:lstStyle/>
                    <a:p>
                      <a:r>
                        <a:rPr lang="cs-CZ" sz="1800" b="0" i="0">
                          <a:latin typeface="Times New Roman" pitchFamily="18" charset="0"/>
                          <a:cs typeface="Times New Roman" pitchFamily="18" charset="0"/>
                        </a:rPr>
                        <a:t>120</a:t>
                      </a:r>
                    </a:p>
                  </a:txBody>
                  <a:tcPr marL="80279" marR="80279" marT="40139" marB="40139" anchor="ctr"/>
                </a:tc>
                <a:tc>
                  <a:txBody>
                    <a:bodyPr/>
                    <a:lstStyle/>
                    <a:p>
                      <a:r>
                        <a:rPr lang="cs-CZ" sz="1800" b="0" i="0">
                          <a:latin typeface="Times New Roman" pitchFamily="18" charset="0"/>
                          <a:cs typeface="Times New Roman" pitchFamily="18" charset="0"/>
                        </a:rPr>
                        <a:t>3,2</a:t>
                      </a:r>
                    </a:p>
                  </a:txBody>
                  <a:tcPr marL="80279" marR="80279" marT="40139" marB="40139" anchor="ctr"/>
                </a:tc>
              </a:tr>
              <a:tr h="862393">
                <a:tc>
                  <a:txBody>
                    <a:bodyPr/>
                    <a:lstStyle/>
                    <a:p>
                      <a:pPr algn="l"/>
                      <a:r>
                        <a:rPr lang="cs-CZ" sz="1800" b="0" i="0" dirty="0" err="1">
                          <a:latin typeface="Times New Roman" pitchFamily="18" charset="0"/>
                          <a:cs typeface="Times New Roman" pitchFamily="18" charset="0"/>
                          <a:hlinkClick r:id="rId16" action="ppaction://hlinkfile" tooltip="Hubbardův ledovec (stránka neexistuje)"/>
                        </a:rPr>
                        <a:t>Hubbardův</a:t>
                      </a:r>
                      <a:r>
                        <a:rPr lang="cs-CZ" sz="1800" b="0" i="0" dirty="0">
                          <a:latin typeface="Times New Roman" pitchFamily="18" charset="0"/>
                          <a:cs typeface="Times New Roman" pitchFamily="18" charset="0"/>
                          <a:hlinkClick r:id="rId16" action="ppaction://hlinkfile" tooltip="Hubbardův ledovec (stránka neexistuje)"/>
                        </a:rPr>
                        <a:t> ledovec</a:t>
                      </a:r>
                      <a:endParaRPr lang="cs-CZ" sz="1800" b="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0279" marR="80279" marT="40139" marB="40139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0" i="0">
                          <a:latin typeface="Times New Roman" pitchFamily="18" charset="0"/>
                          <a:cs typeface="Times New Roman" pitchFamily="18" charset="0"/>
                          <a:hlinkClick r:id="rId17" action="ppaction://hlinkfile" tooltip="Saint Elias Mountains (stránka neexistuje)"/>
                        </a:rPr>
                        <a:t>Saint Elias Mountains</a:t>
                      </a:r>
                      <a:r>
                        <a:rPr lang="cs-CZ" sz="1800" b="0" i="0"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lang="cs-CZ" sz="1800" b="0" i="0">
                          <a:latin typeface="Times New Roman" pitchFamily="18" charset="0"/>
                          <a:cs typeface="Times New Roman" pitchFamily="18" charset="0"/>
                          <a:hlinkClick r:id="rId12" action="ppaction://hlinkfile" tooltip="Aljaška"/>
                        </a:rPr>
                        <a:t>Aljaška</a:t>
                      </a:r>
                      <a:endParaRPr lang="cs-CZ" sz="1800" b="0" i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0279" marR="80279" marT="40139" marB="40139" anchor="ctr"/>
                </a:tc>
                <a:tc>
                  <a:txBody>
                    <a:bodyPr/>
                    <a:lstStyle/>
                    <a:p>
                      <a:r>
                        <a:rPr lang="cs-CZ" sz="1800" b="0" i="0">
                          <a:latin typeface="Times New Roman" pitchFamily="18" charset="0"/>
                          <a:cs typeface="Times New Roman" pitchFamily="18" charset="0"/>
                        </a:rPr>
                        <a:t>114</a:t>
                      </a:r>
                    </a:p>
                  </a:txBody>
                  <a:tcPr marL="80279" marR="80279" marT="40139" marB="40139" anchor="ctr"/>
                </a:tc>
                <a:tc>
                  <a:txBody>
                    <a:bodyPr/>
                    <a:lstStyle/>
                    <a:p>
                      <a:r>
                        <a:rPr lang="cs-CZ" sz="1800" b="0" i="0">
                          <a:latin typeface="Times New Roman" pitchFamily="18" charset="0"/>
                          <a:cs typeface="Times New Roman" pitchFamily="18" charset="0"/>
                        </a:rPr>
                        <a:t>3,75</a:t>
                      </a:r>
                    </a:p>
                  </a:txBody>
                  <a:tcPr marL="80279" marR="80279" marT="40139" marB="40139" anchor="ctr"/>
                </a:tc>
              </a:tr>
              <a:tr h="600478">
                <a:tc>
                  <a:txBody>
                    <a:bodyPr/>
                    <a:lstStyle/>
                    <a:p>
                      <a:pPr algn="l"/>
                      <a:r>
                        <a:rPr lang="cs-CZ" sz="1800" b="0" i="0" dirty="0">
                          <a:latin typeface="Times New Roman" pitchFamily="18" charset="0"/>
                          <a:cs typeface="Times New Roman" pitchFamily="18" charset="0"/>
                          <a:hlinkClick r:id="rId18" action="ppaction://hlinkfile" tooltip="Humboldtův ledovec (stránka neexistuje)"/>
                        </a:rPr>
                        <a:t>Humboldtův ledovec</a:t>
                      </a:r>
                      <a:endParaRPr lang="cs-CZ" sz="1800" b="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0279" marR="80279" marT="40139" marB="40139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0" i="0">
                          <a:latin typeface="Times New Roman" pitchFamily="18" charset="0"/>
                          <a:cs typeface="Times New Roman" pitchFamily="18" charset="0"/>
                          <a:hlinkClick r:id="rId6" action="ppaction://hlinkfile" tooltip="Grónsko"/>
                        </a:rPr>
                        <a:t>Grónsko</a:t>
                      </a:r>
                      <a:endParaRPr lang="cs-CZ" sz="1800" b="0" i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0279" marR="80279" marT="40139" marB="40139" anchor="ctr"/>
                </a:tc>
                <a:tc>
                  <a:txBody>
                    <a:bodyPr/>
                    <a:lstStyle/>
                    <a:p>
                      <a:r>
                        <a:rPr lang="cs-CZ" sz="1800" b="0" i="0">
                          <a:latin typeface="Times New Roman" pitchFamily="18" charset="0"/>
                          <a:cs typeface="Times New Roman" pitchFamily="18" charset="0"/>
                        </a:rPr>
                        <a:t>114</a:t>
                      </a:r>
                    </a:p>
                  </a:txBody>
                  <a:tcPr marL="80279" marR="80279" marT="40139" marB="40139" anchor="ctr"/>
                </a:tc>
                <a:tc>
                  <a:txBody>
                    <a:bodyPr/>
                    <a:lstStyle/>
                    <a:p>
                      <a:r>
                        <a:rPr lang="cs-CZ" sz="1800" b="0" i="0">
                          <a:latin typeface="Times New Roman" pitchFamily="18" charset="0"/>
                          <a:cs typeface="Times New Roman" pitchFamily="18" charset="0"/>
                        </a:rPr>
                        <a:t>95</a:t>
                      </a:r>
                    </a:p>
                  </a:txBody>
                  <a:tcPr marL="80279" marR="80279" marT="40139" marB="40139" anchor="ctr"/>
                </a:tc>
              </a:tr>
              <a:tr h="600478">
                <a:tc>
                  <a:txBody>
                    <a:bodyPr/>
                    <a:lstStyle/>
                    <a:p>
                      <a:pPr algn="l"/>
                      <a:r>
                        <a:rPr lang="cs-CZ" sz="1800" b="0" i="0" dirty="0" err="1">
                          <a:latin typeface="Times New Roman" pitchFamily="18" charset="0"/>
                          <a:cs typeface="Times New Roman" pitchFamily="18" charset="0"/>
                          <a:hlinkClick r:id="rId19" action="ppaction://hlinkfile" tooltip="Koettlitzův ledovec (stránka neexistuje)"/>
                        </a:rPr>
                        <a:t>Koettlitzův</a:t>
                      </a:r>
                      <a:r>
                        <a:rPr lang="cs-CZ" sz="1800" b="0" i="0" dirty="0">
                          <a:latin typeface="Times New Roman" pitchFamily="18" charset="0"/>
                          <a:cs typeface="Times New Roman" pitchFamily="18" charset="0"/>
                          <a:hlinkClick r:id="rId19" action="ppaction://hlinkfile" tooltip="Koettlitzův ledovec (stránka neexistuje)"/>
                        </a:rPr>
                        <a:t> ledovec</a:t>
                      </a:r>
                      <a:endParaRPr lang="cs-CZ" sz="1800" b="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0279" marR="80279" marT="40139" marB="40139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0" i="0" dirty="0">
                          <a:latin typeface="Times New Roman" pitchFamily="18" charset="0"/>
                          <a:cs typeface="Times New Roman" pitchFamily="18" charset="0"/>
                          <a:hlinkClick r:id="rId10" action="ppaction://hlinkfile" tooltip="Novozélandské antarktické území (stránka neexistuje)"/>
                        </a:rPr>
                        <a:t>Novozélandské antarktické území</a:t>
                      </a:r>
                      <a:endParaRPr lang="cs-CZ" sz="1800" b="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0279" marR="80279" marT="40139" marB="40139" anchor="ctr"/>
                </a:tc>
                <a:tc>
                  <a:txBody>
                    <a:bodyPr/>
                    <a:lstStyle/>
                    <a:p>
                      <a:r>
                        <a:rPr lang="cs-CZ" sz="1800" b="0" i="0" dirty="0">
                          <a:latin typeface="Times New Roman" pitchFamily="18" charset="0"/>
                          <a:cs typeface="Times New Roman" pitchFamily="18" charset="0"/>
                        </a:rPr>
                        <a:t>85</a:t>
                      </a:r>
                    </a:p>
                  </a:txBody>
                  <a:tcPr marL="80279" marR="80279" marT="40139" marB="40139" anchor="ctr"/>
                </a:tc>
                <a:tc>
                  <a:txBody>
                    <a:bodyPr/>
                    <a:lstStyle/>
                    <a:p>
                      <a:r>
                        <a:rPr lang="cs-CZ" sz="1800" b="0" i="0" dirty="0">
                          <a:latin typeface="Times New Roman" pitchFamily="18" charset="0"/>
                          <a:cs typeface="Times New Roman" pitchFamily="18" charset="0"/>
                        </a:rPr>
                        <a:t>13</a:t>
                      </a:r>
                    </a:p>
                  </a:txBody>
                  <a:tcPr marL="80279" marR="80279" marT="40139" marB="40139" anchor="ctr"/>
                </a:tc>
              </a:tr>
              <a:tr h="338563">
                <a:tc>
                  <a:txBody>
                    <a:bodyPr/>
                    <a:lstStyle/>
                    <a:p>
                      <a:pPr algn="l"/>
                      <a:r>
                        <a:rPr lang="cs-CZ" sz="1800" b="0" i="0" dirty="0" err="1">
                          <a:latin typeface="Times New Roman" pitchFamily="18" charset="0"/>
                          <a:cs typeface="Times New Roman" pitchFamily="18" charset="0"/>
                          <a:hlinkClick r:id="rId20" action="ppaction://hlinkfile" tooltip="Aletschgletscher"/>
                        </a:rPr>
                        <a:t>Aletschgletscher</a:t>
                      </a:r>
                      <a:endParaRPr lang="cs-CZ" sz="1800" b="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0279" marR="80279" marT="40139" marB="40139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0" i="0" dirty="0">
                          <a:latin typeface="Times New Roman" pitchFamily="18" charset="0"/>
                          <a:cs typeface="Times New Roman" pitchFamily="18" charset="0"/>
                          <a:hlinkClick r:id="rId21" action="ppaction://hlinkfile" tooltip="Bernské Alpy"/>
                        </a:rPr>
                        <a:t>Bernské Alpy</a:t>
                      </a:r>
                      <a:endParaRPr lang="cs-CZ" sz="1800" b="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0279" marR="80279" marT="40139" marB="40139" anchor="ctr"/>
                </a:tc>
                <a:tc>
                  <a:txBody>
                    <a:bodyPr/>
                    <a:lstStyle/>
                    <a:p>
                      <a:r>
                        <a:rPr lang="cs-CZ" sz="1800" b="0" i="0" dirty="0">
                          <a:latin typeface="Times New Roman" pitchFamily="18" charset="0"/>
                          <a:cs typeface="Times New Roman" pitchFamily="18" charset="0"/>
                        </a:rPr>
                        <a:t>26</a:t>
                      </a:r>
                    </a:p>
                  </a:txBody>
                  <a:tcPr marL="80279" marR="80279" marT="40139" marB="40139" anchor="ctr"/>
                </a:tc>
                <a:tc>
                  <a:txBody>
                    <a:bodyPr/>
                    <a:lstStyle/>
                    <a:p>
                      <a:r>
                        <a:rPr lang="cs-CZ" sz="1800" b="0" i="0" dirty="0">
                          <a:latin typeface="Times New Roman" pitchFamily="18" charset="0"/>
                          <a:cs typeface="Times New Roman" pitchFamily="18" charset="0"/>
                        </a:rPr>
                        <a:t>3,2</a:t>
                      </a:r>
                    </a:p>
                  </a:txBody>
                  <a:tcPr marL="80279" marR="80279" marT="40139" marB="40139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0843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274638"/>
            <a:ext cx="5976664" cy="346050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Důsledky změny klimatu – globálního oteplování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3"/>
            <a:ext cx="8229600" cy="5112568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pPr marL="0" indent="0">
              <a:buNone/>
            </a:pP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Arktické 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ledovce jsou největší zásobárnou sladké vody na světě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Arktida je také unikátním přírodním systémem, který udržuje v rovnováze stabilitu světového klimatu.</a:t>
            </a:r>
            <a:br>
              <a:rPr lang="cs-CZ" sz="2000" dirty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Na celém území Grónska ubude ročně zhruba 200 kilometrů kubických ledu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To je množství vody, které by stačilo pokrýt spotřebu vody dnešního Los Angeles dokonce na dvě staletí.</a:t>
            </a:r>
            <a:br>
              <a:rPr lang="cs-CZ" sz="2000" dirty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A ledovce tají rychleji a rychleji: </a:t>
            </a:r>
            <a:r>
              <a:rPr lang="cs-CZ" sz="2000" b="1" i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 roce 1996 v Grónsku roztálo 63 kilometrů krychlových ledu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v roce 2005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to bylo už </a:t>
            </a:r>
            <a:r>
              <a:rPr lang="cs-CZ" sz="2000" b="1" i="1" u="sng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162 kilometrů krychlových. </a:t>
            </a:r>
            <a:br>
              <a:rPr lang="cs-CZ" sz="2000" b="1" i="1" u="sng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b="1" i="1" u="sng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1" i="1" u="sng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Tání ledovců je aktuálním problémem už proto, že některé prognózy uvádějí, že 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do roku 2100 by se hladina světových moří mohla zvýšit až o 6 metrů. To by znamenalo </a:t>
            </a:r>
            <a:r>
              <a:rPr lang="cs-CZ" sz="2000" b="1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zatopení hustě osídlených pobřežních oblastí.</a:t>
            </a:r>
          </a:p>
        </p:txBody>
      </p:sp>
    </p:spTree>
    <p:extLst>
      <p:ext uri="{BB962C8B-B14F-4D97-AF65-F5344CB8AC3E}">
        <p14:creationId xmlns:p14="http://schemas.microsoft.com/office/powerpoint/2010/main" val="39656115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188640"/>
            <a:ext cx="5976664" cy="360040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Úbytek grónského ledovce v průběhu deseti let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692150"/>
            <a:ext cx="7344816" cy="543401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5397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91880" y="548680"/>
            <a:ext cx="1944216" cy="504056"/>
          </a:xfrm>
          <a:ln>
            <a:solidFill>
              <a:srgbClr val="FF0000"/>
            </a:solidFill>
          </a:ln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Test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104456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 může vzniknout ledovec ?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Jaké jsou základní typy ledovců ?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Jaké znáte další typy ledovců a kde se vyskytují ?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 se jmenuje největší ledovec na světě ?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 se jmenuje největší evropský ledovec ( ve kterém státě se nachází ) ?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5358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Autofit/>
          </a:bodyPr>
          <a:lstStyle/>
          <a:p>
            <a:endParaRPr lang="cs-CZ" sz="9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048672"/>
          </a:xfrm>
          <a:ln>
            <a:solidFill>
              <a:schemeClr val="tx1"/>
            </a:solidFill>
          </a:ln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Použité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materiály:</a:t>
            </a:r>
          </a:p>
          <a:p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Ledovec. </a:t>
            </a:r>
            <a:r>
              <a:rPr lang="cs-CZ" sz="2200" i="1" dirty="0">
                <a:latin typeface="Times New Roman" pitchFamily="18" charset="0"/>
                <a:cs typeface="Times New Roman" pitchFamily="18" charset="0"/>
              </a:rPr>
              <a:t>Http://cs.wikipedia.org/wiki/Ledovec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 [online]. 2010, 04.05.2012 [cit. 2012-05-22]. Dostupné z: </a:t>
            </a:r>
            <a:r>
              <a:rPr lang="cs-CZ" sz="2200" dirty="0">
                <a:latin typeface="Times New Roman" pitchFamily="18" charset="0"/>
                <a:cs typeface="Times New Roman" pitchFamily="18" charset="0"/>
                <a:hlinkClick r:id="rId2"/>
              </a:rPr>
              <a:t>http://cs.wikipedia.org/wiki/Ledovec</a:t>
            </a:r>
            <a:endParaRPr lang="cs-CZ" sz="2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it-IT" sz="2200" dirty="0">
                <a:latin typeface="Times New Roman" pitchFamily="18" charset="0"/>
                <a:cs typeface="Times New Roman" pitchFamily="18" charset="0"/>
              </a:rPr>
              <a:t>Arktický ledovec. </a:t>
            </a:r>
            <a:r>
              <a:rPr lang="it-IT" sz="2200" i="1" dirty="0">
                <a:latin typeface="Times New Roman" pitchFamily="18" charset="0"/>
                <a:cs typeface="Times New Roman" pitchFamily="18" charset="0"/>
              </a:rPr>
              <a:t>Http://www.pctapety.cz/images/wallpapers/Iceberg_1680%20x%201050%20widescreen-779346.jpeg</a:t>
            </a:r>
            <a:r>
              <a:rPr lang="it-IT" sz="2200" dirty="0">
                <a:latin typeface="Times New Roman" pitchFamily="18" charset="0"/>
                <a:cs typeface="Times New Roman" pitchFamily="18" charset="0"/>
              </a:rPr>
              <a:t> [online]. 2009 [cit. 2012-05-22]. Dostupné z: </a:t>
            </a:r>
            <a:r>
              <a:rPr lang="it-IT" sz="2200" dirty="0">
                <a:latin typeface="Times New Roman" pitchFamily="18" charset="0"/>
                <a:cs typeface="Times New Roman" pitchFamily="18" charset="0"/>
                <a:hlinkClick r:id="rId3"/>
              </a:rPr>
              <a:t>http://www.pctapety.cz/images/wallpapers/Iceberg_1680%20x%201050%20widescreen-779346.jpeg</a:t>
            </a:r>
            <a:endParaRPr lang="cs-CZ" sz="2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i="1" dirty="0">
                <a:latin typeface="Times New Roman" pitchFamily="18" charset="0"/>
                <a:cs typeface="Times New Roman" pitchFamily="18" charset="0"/>
              </a:rPr>
              <a:t>Http://aa.ecn.cz/img_upload/e6ffb6c50bc1424ab10ecf09e063cd63/albums/userpics/10004/Aletsch_river.jpg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 [online]. 2010 [cit. 2012-05-22]. Dostupné z: http://aa.ecn.cz/img_upload/e6ffb6c50bc1424ab10ecf09e063cd63/albums/userpics/10004/Aletsch_river.jpg </a:t>
            </a:r>
          </a:p>
          <a:p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err="1">
                <a:latin typeface="Times New Roman" pitchFamily="18" charset="0"/>
                <a:cs typeface="Times New Roman" pitchFamily="18" charset="0"/>
              </a:rPr>
              <a:t>Malaspinský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 ledovec. </a:t>
            </a:r>
            <a:r>
              <a:rPr lang="cs-CZ" sz="2200" i="1" dirty="0">
                <a:latin typeface="Times New Roman" pitchFamily="18" charset="0"/>
                <a:cs typeface="Times New Roman" pitchFamily="18" charset="0"/>
              </a:rPr>
              <a:t>Http://geologie.vsb.cz/geologie/kapitoly/8_EXOGENN%C3%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 [online]. 2009 [cit. 2012-05-22]. Dostupné z: </a:t>
            </a:r>
            <a:r>
              <a:rPr lang="cs-CZ" sz="2200" dirty="0">
                <a:latin typeface="Times New Roman" pitchFamily="18" charset="0"/>
                <a:cs typeface="Times New Roman" pitchFamily="18" charset="0"/>
                <a:hlinkClick r:id="rId4"/>
              </a:rPr>
              <a:t>http://geologie.vsb.cz/geologie/kapitoly/8_EXOGENN%C3%</a:t>
            </a:r>
            <a:endParaRPr lang="cs-CZ" sz="2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dirty="0" err="1">
                <a:latin typeface="Times New Roman" pitchFamily="18" charset="0"/>
                <a:cs typeface="Times New Roman" pitchFamily="18" charset="0"/>
              </a:rPr>
              <a:t>Folgefonna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err="1">
                <a:latin typeface="Times New Roman" pitchFamily="18" charset="0"/>
                <a:cs typeface="Times New Roman" pitchFamily="18" charset="0"/>
              </a:rPr>
              <a:t>glacier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200" i="1" dirty="0">
                <a:latin typeface="Times New Roman" pitchFamily="18" charset="0"/>
                <a:cs typeface="Times New Roman" pitchFamily="18" charset="0"/>
              </a:rPr>
              <a:t>Http://th01.deviantart.net/fs45/PRE/i/2009/071/1/f/Folgefonna_Glacier_by_Geironimo.jpg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 [online]. 2008 [cit. 2012-05-22]. Dostupné z: http://th01.deviantart.net/fs45/PRE/i/2009/071/1/f/Folgefonna_Glacier_by_Geironimo.jpg </a:t>
            </a:r>
          </a:p>
          <a:p>
            <a:r>
              <a:rPr lang="cs-CZ" sz="2200" dirty="0" err="1">
                <a:latin typeface="Times New Roman" pitchFamily="18" charset="0"/>
                <a:cs typeface="Times New Roman" pitchFamily="18" charset="0"/>
              </a:rPr>
              <a:t>Folgefonna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err="1">
                <a:latin typeface="Times New Roman" pitchFamily="18" charset="0"/>
                <a:cs typeface="Times New Roman" pitchFamily="18" charset="0"/>
              </a:rPr>
              <a:t>glacier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200" i="1" dirty="0">
                <a:latin typeface="Times New Roman" pitchFamily="18" charset="0"/>
                <a:cs typeface="Times New Roman" pitchFamily="18" charset="0"/>
              </a:rPr>
              <a:t>Http://xctravels.com/assets/img/desktop/adventures/49/49_p3.jpg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 [online]. 2008 [cit. 2012-05-22]. Dostupné z: </a:t>
            </a:r>
            <a:r>
              <a:rPr lang="cs-CZ" sz="2200" dirty="0">
                <a:latin typeface="Times New Roman" pitchFamily="18" charset="0"/>
                <a:cs typeface="Times New Roman" pitchFamily="18" charset="0"/>
                <a:hlinkClick r:id="rId5"/>
              </a:rPr>
              <a:t>http://xctravels.com/assets/img/desktop/adventures/49/49_p3.jpg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err="1">
                <a:latin typeface="Times New Roman" pitchFamily="18" charset="0"/>
                <a:cs typeface="Times New Roman" pitchFamily="18" charset="0"/>
              </a:rPr>
              <a:t>Zillertal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200" i="1" dirty="0">
                <a:latin typeface="Times New Roman" pitchFamily="18" charset="0"/>
                <a:cs typeface="Times New Roman" pitchFamily="18" charset="0"/>
              </a:rPr>
              <a:t>Http://upload.wikimedia.org/wikipedia/commons/c/c0/Zillertal_2.jpg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 [online]. 2010 [cit. 2012-05-22]. Dostupné z: </a:t>
            </a:r>
            <a:r>
              <a:rPr lang="cs-CZ" sz="2200" dirty="0">
                <a:latin typeface="Times New Roman" pitchFamily="18" charset="0"/>
                <a:cs typeface="Times New Roman" pitchFamily="18" charset="0"/>
                <a:hlinkClick r:id="rId6"/>
              </a:rPr>
              <a:t>http://upload.wikimedia.org/wikipedia/commons/c/c0/Zillertal_2.jpg</a:t>
            </a:r>
            <a:endParaRPr lang="cs-CZ" sz="2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Grónsko. </a:t>
            </a:r>
            <a:r>
              <a:rPr lang="cs-CZ" sz="2200" i="1" dirty="0">
                <a:latin typeface="Times New Roman" pitchFamily="18" charset="0"/>
                <a:cs typeface="Times New Roman" pitchFamily="18" charset="0"/>
              </a:rPr>
              <a:t>Http://gnosis9.net/img/gronsko010v.jpg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 [online]. 2010 [cit. 2012-05-22]. Dostupné z: </a:t>
            </a:r>
            <a:r>
              <a:rPr lang="cs-CZ" sz="2200" dirty="0">
                <a:latin typeface="Times New Roman" pitchFamily="18" charset="0"/>
                <a:cs typeface="Times New Roman" pitchFamily="18" charset="0"/>
                <a:hlinkClick r:id="rId7"/>
              </a:rPr>
              <a:t>http://gnosis9.net/img/gronsko010v.jpg</a:t>
            </a:r>
            <a:endParaRPr lang="cs-CZ" sz="2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Tání ledovců. </a:t>
            </a:r>
            <a:r>
              <a:rPr lang="cs-CZ" sz="2200" i="1" dirty="0">
                <a:latin typeface="Times New Roman" pitchFamily="18" charset="0"/>
                <a:cs typeface="Times New Roman" pitchFamily="18" charset="0"/>
              </a:rPr>
              <a:t>Http://ekologie.webz.cz/ledovce.html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 [online]. 2011 [cit. 2012-05-22]. Dostupné z: http://ekologie.webz.cz/ledovce.html 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Šelfový ledovec. </a:t>
            </a:r>
            <a:r>
              <a:rPr lang="cs-CZ" sz="2200" i="1" dirty="0">
                <a:latin typeface="Times New Roman" pitchFamily="18" charset="0"/>
                <a:cs typeface="Times New Roman" pitchFamily="18" charset="0"/>
              </a:rPr>
              <a:t>Http://cs.wikipedia.org/wiki/%C5%A0elfov%C3%BD_ledovec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 [online]. 2011, 12.05.2012 [cit. 2012-05-23]. Dostupné z: http://cs.wikipedia.org/wiki/%C5%A0elfov%C3%BD_ledovec 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dirty="0" err="1">
                <a:latin typeface="Times New Roman" pitchFamily="18" charset="0"/>
                <a:cs typeface="Times New Roman" pitchFamily="18" charset="0"/>
              </a:rPr>
              <a:t>Rossův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 šelfový ledovec. </a:t>
            </a:r>
            <a:r>
              <a:rPr lang="cs-CZ" sz="2200" i="1" dirty="0">
                <a:latin typeface="Times New Roman" pitchFamily="18" charset="0"/>
                <a:cs typeface="Times New Roman" pitchFamily="18" charset="0"/>
              </a:rPr>
              <a:t>Http://cs.wikipedia.org/wiki/Ross%C5%AFv_%C5%A1elfov%C3%BD_ledovec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 [online]. 2010 [cit. 2012-05-23]. Dostupné z: http://cs.wikipedia.org/wiki/Ross%C5%AFv_%C5%A1elfov%C3%BD_ledovec 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Příroda - </a:t>
            </a:r>
            <a:r>
              <a:rPr lang="cs-CZ" sz="2200" dirty="0" err="1">
                <a:latin typeface="Times New Roman" pitchFamily="18" charset="0"/>
                <a:cs typeface="Times New Roman" pitchFamily="18" charset="0"/>
              </a:rPr>
              <a:t>antarktida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200" i="1" dirty="0">
                <a:latin typeface="Times New Roman" pitchFamily="18" charset="0"/>
                <a:cs typeface="Times New Roman" pitchFamily="18" charset="0"/>
              </a:rPr>
              <a:t>Http://www.quido.cz/priroda/obrazky/antarktida_8_v.jpg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 [online]. 2010 [cit. 2012-05-23]. Dostupné z: http://www.quido.cz/priroda/obrazky/antarktida_8_v.jpg </a:t>
            </a:r>
          </a:p>
          <a:p>
            <a:endParaRPr lang="cs-CZ" sz="2200" dirty="0">
              <a:latin typeface="Times New Roman" pitchFamily="18" charset="0"/>
              <a:cs typeface="Times New Roman" pitchFamily="18" charset="0"/>
            </a:endParaRPr>
          </a:p>
          <a:p>
            <a:endParaRPr lang="cs-CZ" sz="22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0" indent="0">
              <a:buNone/>
            </a:pPr>
            <a:r>
              <a:rPr lang="cs-CZ" sz="1200" dirty="0"/>
              <a:t> </a:t>
            </a:r>
          </a:p>
          <a:p>
            <a:pPr marL="0" indent="0">
              <a:buNone/>
            </a:pP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73708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738</Words>
  <Application>Microsoft Office PowerPoint</Application>
  <PresentationFormat>Předvádění na obrazovce (4:3)</PresentationFormat>
  <Paragraphs>112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Typy horských ledovců - 3</vt:lpstr>
      <vt:lpstr>Šelfový ledovec</vt:lpstr>
      <vt:lpstr> Rossův šelfový ledovec (též Velká ledová bariéra) je se zhruba 487 000 čtverečními kilometry největším šelfovým ledovcem Antarktidy (pro srovnání, je rozlehlý asi jako Turkmenistán). </vt:lpstr>
      <vt:lpstr>Mapa Antarktidy – Rossův šelfový ledovec označen červenou barvou</vt:lpstr>
      <vt:lpstr>Významné šelfové ledovce</vt:lpstr>
      <vt:lpstr>Pohyb ledovců</vt:lpstr>
      <vt:lpstr>Prezentace aplikace PowerPoint</vt:lpstr>
      <vt:lpstr>Důsledky změny klimatu – globálního oteplování</vt:lpstr>
      <vt:lpstr>Úbytek grónského ledovce v průběhu deseti let</vt:lpstr>
      <vt:lpstr>Test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 Simon</dc:creator>
  <cp:lastModifiedBy>Milan Simon</cp:lastModifiedBy>
  <cp:revision>59</cp:revision>
  <dcterms:created xsi:type="dcterms:W3CDTF">2012-05-22T15:51:12Z</dcterms:created>
  <dcterms:modified xsi:type="dcterms:W3CDTF">2012-06-20T15:42:55Z</dcterms:modified>
</cp:coreProperties>
</file>