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69" r:id="rId3"/>
    <p:sldId id="258" r:id="rId4"/>
    <p:sldId id="268" r:id="rId5"/>
    <p:sldId id="265" r:id="rId6"/>
    <p:sldId id="266" r:id="rId7"/>
    <p:sldId id="267" r:id="rId8"/>
    <p:sldId id="259" r:id="rId9"/>
    <p:sldId id="260" r:id="rId10"/>
    <p:sldId id="261" r:id="rId11"/>
    <p:sldId id="262" r:id="rId12"/>
    <p:sldId id="26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NÁZEV:VY_32_INOVACE_3.2.7.3. S 07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PhDr. Milan Simon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Litosféra – pevný obal Země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0" custLinFactNeighborY="-700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-323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0A6327D-0086-4C3A-B12E-96089B809AA2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73C7736-901D-4132-9BFC-A27A2F62F6D7}" type="presOf" srcId="{D1B46980-6531-4606-95E6-44980827E919}" destId="{2BE915AB-18AA-4053-B92C-3BFC9ED204BB}" srcOrd="1" destOrd="0" presId="urn:microsoft.com/office/officeart/2005/8/layout/target3"/>
    <dgm:cxn modelId="{383C93D1-13B6-44F4-B93E-86C10BFD0137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3FE09C6-5B07-4BCA-9290-99ABE5D68BCA}" type="presOf" srcId="{757F3AB3-0718-4624-B441-E567A8F0AB56}" destId="{333A1088-737F-45CB-B68E-254E46348037}" srcOrd="0" destOrd="0" presId="urn:microsoft.com/office/officeart/2005/8/layout/target3"/>
    <dgm:cxn modelId="{047C2CF5-9252-4FF7-AE12-0C13DBB21A56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7560BE2-D4F0-4F33-9481-3E10D2CEA3E1}" type="presOf" srcId="{B651F6E3-6281-48DB-9319-2AEAFDAE7572}" destId="{619D679B-A015-4ECF-8348-D1034C574F40}" srcOrd="0" destOrd="0" presId="urn:microsoft.com/office/officeart/2005/8/layout/target3"/>
    <dgm:cxn modelId="{D9264F5C-07D3-4948-9355-7A184B7C5D1B}" type="presOf" srcId="{4C35D32F-0EAB-4CD7-82EE-45574DC2A586}" destId="{8BEBB6EC-1DAA-4CAC-8A25-BC0FCBD5DBD5}" srcOrd="0" destOrd="0" presId="urn:microsoft.com/office/officeart/2005/8/layout/target3"/>
    <dgm:cxn modelId="{55FA316B-73BA-4B1F-BB50-36C6BD041F6C}" type="presOf" srcId="{D8197B8C-B260-4A16-BDF4-0947B075E274}" destId="{25B08C86-7E15-44DC-BE7F-FFB55DD49D12}" srcOrd="0" destOrd="0" presId="urn:microsoft.com/office/officeart/2005/8/layout/target3"/>
    <dgm:cxn modelId="{96ABA76C-F660-46D6-91EF-B173351B792D}" type="presOf" srcId="{D1D4F407-5343-4D3F-B5B9-D407B03CAEB4}" destId="{AED2198E-93D5-4001-81B4-73124B309672}" srcOrd="1" destOrd="0" presId="urn:microsoft.com/office/officeart/2005/8/layout/target3"/>
    <dgm:cxn modelId="{C36034C3-B099-4560-828E-31EBB45CA036}" type="presOf" srcId="{D1D4F407-5343-4D3F-B5B9-D407B03CAEB4}" destId="{D005CE8C-CC26-4C3E-AC11-E15060ECD759}" srcOrd="0" destOrd="0" presId="urn:microsoft.com/office/officeart/2005/8/layout/target3"/>
    <dgm:cxn modelId="{A9CE5FF1-F981-4F6B-8144-8AA1E1D39BCA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6606CE9-0AD7-4CC6-BE2E-4BF53C34BEBE}" type="presParOf" srcId="{333A1088-737F-45CB-B68E-254E46348037}" destId="{F5ABB229-8D3B-4694-996A-96F23CF14429}" srcOrd="0" destOrd="0" presId="urn:microsoft.com/office/officeart/2005/8/layout/target3"/>
    <dgm:cxn modelId="{000B72D9-532E-4366-97F3-CE9416F91A07}" type="presParOf" srcId="{333A1088-737F-45CB-B68E-254E46348037}" destId="{F41139FD-01EE-4571-8B17-4FB00FC51163}" srcOrd="1" destOrd="0" presId="urn:microsoft.com/office/officeart/2005/8/layout/target3"/>
    <dgm:cxn modelId="{2AD9B881-6FFE-4AB5-9B40-143C52B1B23B}" type="presParOf" srcId="{333A1088-737F-45CB-B68E-254E46348037}" destId="{D005CE8C-CC26-4C3E-AC11-E15060ECD759}" srcOrd="2" destOrd="0" presId="urn:microsoft.com/office/officeart/2005/8/layout/target3"/>
    <dgm:cxn modelId="{007AFD45-47A7-4F4D-8F51-E411CF73877A}" type="presParOf" srcId="{333A1088-737F-45CB-B68E-254E46348037}" destId="{2C702D82-9B77-49B7-9568-BB8EB47C3372}" srcOrd="3" destOrd="0" presId="urn:microsoft.com/office/officeart/2005/8/layout/target3"/>
    <dgm:cxn modelId="{3090A11A-D519-49B2-A0E9-04D5913F4677}" type="presParOf" srcId="{333A1088-737F-45CB-B68E-254E46348037}" destId="{A52A0455-90FF-4808-ABD0-F02540D31D5A}" srcOrd="4" destOrd="0" presId="urn:microsoft.com/office/officeart/2005/8/layout/target3"/>
    <dgm:cxn modelId="{E94A8A61-7BB0-4403-BEBB-827BA2629021}" type="presParOf" srcId="{333A1088-737F-45CB-B68E-254E46348037}" destId="{6140AFEC-043D-4C43-A2F9-D0F5331DF3A3}" srcOrd="5" destOrd="0" presId="urn:microsoft.com/office/officeart/2005/8/layout/target3"/>
    <dgm:cxn modelId="{F13772E0-851A-4485-A804-6C2623270041}" type="presParOf" srcId="{333A1088-737F-45CB-B68E-254E46348037}" destId="{9358AC05-5D7D-4327-9F80-1AD486AEA664}" srcOrd="6" destOrd="0" presId="urn:microsoft.com/office/officeart/2005/8/layout/target3"/>
    <dgm:cxn modelId="{96EA1E1D-089E-4E4E-8725-5DA332D1B723}" type="presParOf" srcId="{333A1088-737F-45CB-B68E-254E46348037}" destId="{313FC574-E1CD-4FB4-B054-0B805CE0447D}" srcOrd="7" destOrd="0" presId="urn:microsoft.com/office/officeart/2005/8/layout/target3"/>
    <dgm:cxn modelId="{403AA253-4DB6-4B27-82E3-322ED2CB6D9E}" type="presParOf" srcId="{333A1088-737F-45CB-B68E-254E46348037}" destId="{619D679B-A015-4ECF-8348-D1034C574F40}" srcOrd="8" destOrd="0" presId="urn:microsoft.com/office/officeart/2005/8/layout/target3"/>
    <dgm:cxn modelId="{B878DB03-ADC4-4D12-B080-83DDC58468C1}" type="presParOf" srcId="{333A1088-737F-45CB-B68E-254E46348037}" destId="{322283A8-4A27-4CDA-BAE3-F381106A9174}" srcOrd="9" destOrd="0" presId="urn:microsoft.com/office/officeart/2005/8/layout/target3"/>
    <dgm:cxn modelId="{9F028A82-0FA9-423E-8934-9E365E9B6752}" type="presParOf" srcId="{333A1088-737F-45CB-B68E-254E46348037}" destId="{FFC9F71D-1B4F-4AD9-A4A6-86ADEFC8AF5C}" srcOrd="10" destOrd="0" presId="urn:microsoft.com/office/officeart/2005/8/layout/target3"/>
    <dgm:cxn modelId="{9620C051-B33E-44A7-AFA9-016757A677A2}" type="presParOf" srcId="{333A1088-737F-45CB-B68E-254E46348037}" destId="{25B08C86-7E15-44DC-BE7F-FFB55DD49D12}" srcOrd="11" destOrd="0" presId="urn:microsoft.com/office/officeart/2005/8/layout/target3"/>
    <dgm:cxn modelId="{E50B6F02-0CD5-49CE-8AE6-F0A2C7587DBE}" type="presParOf" srcId="{333A1088-737F-45CB-B68E-254E46348037}" destId="{76644BE8-9D7C-4C09-B250-3D10AF48CBB7}" srcOrd="12" destOrd="0" presId="urn:microsoft.com/office/officeart/2005/8/layout/target3"/>
    <dgm:cxn modelId="{798DFD04-845F-43E8-A917-D3D8F6C4058F}" type="presParOf" srcId="{333A1088-737F-45CB-B68E-254E46348037}" destId="{EE85B701-7295-41C0-BA7A-34D3756A2AE6}" srcOrd="13" destOrd="0" presId="urn:microsoft.com/office/officeart/2005/8/layout/target3"/>
    <dgm:cxn modelId="{46CF9AAD-3D04-4E71-BF7D-67AA9CC30B6C}" type="presParOf" srcId="{333A1088-737F-45CB-B68E-254E46348037}" destId="{8BEBB6EC-1DAA-4CAC-8A25-BC0FCBD5DBD5}" srcOrd="14" destOrd="0" presId="urn:microsoft.com/office/officeart/2005/8/layout/target3"/>
    <dgm:cxn modelId="{22F068F6-A26A-4E98-9093-E6FB70C96C99}" type="presParOf" srcId="{333A1088-737F-45CB-B68E-254E46348037}" destId="{AED2198E-93D5-4001-81B4-73124B309672}" srcOrd="15" destOrd="0" presId="urn:microsoft.com/office/officeart/2005/8/layout/target3"/>
    <dgm:cxn modelId="{28A974A1-EECD-44D2-A1C2-5E6BAFE4C277}" type="presParOf" srcId="{333A1088-737F-45CB-B68E-254E46348037}" destId="{2BE915AB-18AA-4053-B92C-3BFC9ED204BB}" srcOrd="16" destOrd="0" presId="urn:microsoft.com/office/officeart/2005/8/layout/target3"/>
    <dgm:cxn modelId="{868F79CF-ED26-4B2C-AFB9-27FD1152C55C}" type="presParOf" srcId="{333A1088-737F-45CB-B68E-254E46348037}" destId="{6BB5E863-4638-4E1D-BFDE-399D028AC4ED}" srcOrd="17" destOrd="0" presId="urn:microsoft.com/office/officeart/2005/8/layout/target3"/>
    <dgm:cxn modelId="{D19683AB-2183-4208-81C3-EC93BC794ED5}" type="presParOf" srcId="{333A1088-737F-45CB-B68E-254E46348037}" destId="{5A5FFA88-C948-4069-8E93-59FA12366E83}" srcOrd="18" destOrd="0" presId="urn:microsoft.com/office/officeart/2005/8/layout/target3"/>
    <dgm:cxn modelId="{9F9A1E14-61B4-48C1-8C33-3E2FB81EEBA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92288" cy="259228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80341" y="0"/>
          <a:ext cx="6476256" cy="25922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80341" y="0"/>
        <a:ext cx="6476256" cy="414766"/>
      </dsp:txXfrm>
    </dsp:sp>
    <dsp:sp modelId="{A52A0455-90FF-4808-ABD0-F02540D31D5A}">
      <dsp:nvSpPr>
        <dsp:cNvPr id="0" name=""/>
        <dsp:cNvSpPr/>
      </dsp:nvSpPr>
      <dsp:spPr>
        <a:xfrm>
          <a:off x="272190" y="414766"/>
          <a:ext cx="2047907" cy="204790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96144" y="414766"/>
          <a:ext cx="6476256" cy="204790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PhDr. Milan Simon</a:t>
          </a:r>
          <a:endParaRPr lang="cs-CZ" sz="2000" kern="1200" dirty="0"/>
        </a:p>
      </dsp:txBody>
      <dsp:txXfrm>
        <a:off x="1296144" y="414766"/>
        <a:ext cx="6476256" cy="414766"/>
      </dsp:txXfrm>
    </dsp:sp>
    <dsp:sp modelId="{313FC574-E1CD-4FB4-B054-0B805CE0447D}">
      <dsp:nvSpPr>
        <dsp:cNvPr id="0" name=""/>
        <dsp:cNvSpPr/>
      </dsp:nvSpPr>
      <dsp:spPr>
        <a:xfrm>
          <a:off x="544380" y="829532"/>
          <a:ext cx="1503527" cy="15035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96144" y="805941"/>
          <a:ext cx="6476256" cy="15035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NÁZEV:VY_32_INOVACE_3.2.7.3. S 07</a:t>
          </a:r>
          <a:endParaRPr lang="cs-CZ" sz="2000" kern="1200" dirty="0"/>
        </a:p>
      </dsp:txBody>
      <dsp:txXfrm>
        <a:off x="1296144" y="805941"/>
        <a:ext cx="6476256" cy="414766"/>
      </dsp:txXfrm>
    </dsp:sp>
    <dsp:sp modelId="{FFC9F71D-1B4F-4AD9-A4A6-86ADEFC8AF5C}">
      <dsp:nvSpPr>
        <dsp:cNvPr id="0" name=""/>
        <dsp:cNvSpPr/>
      </dsp:nvSpPr>
      <dsp:spPr>
        <a:xfrm>
          <a:off x="816570" y="1244298"/>
          <a:ext cx="959146" cy="9591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96144" y="1177110"/>
          <a:ext cx="6476256" cy="9591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Litosféra – pevný obal Země</a:t>
          </a:r>
          <a:endParaRPr lang="cs-CZ" sz="2000" kern="1200" dirty="0"/>
        </a:p>
      </dsp:txBody>
      <dsp:txXfrm>
        <a:off x="1296144" y="1177110"/>
        <a:ext cx="6476256" cy="414766"/>
      </dsp:txXfrm>
    </dsp:sp>
    <dsp:sp modelId="{EE85B701-7295-41C0-BA7A-34D3756A2AE6}">
      <dsp:nvSpPr>
        <dsp:cNvPr id="0" name=""/>
        <dsp:cNvSpPr/>
      </dsp:nvSpPr>
      <dsp:spPr>
        <a:xfrm>
          <a:off x="1088760" y="1659064"/>
          <a:ext cx="414766" cy="41476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96144" y="1645642"/>
          <a:ext cx="6476256" cy="4147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96144" y="1645642"/>
        <a:ext cx="6476256" cy="4147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E746D3-0C9B-4E23-83DF-817AD2274D46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B3871C-1B28-4F18-8078-6997C49B32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65285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4018CF6-271C-4E98-AD99-EA5872BA416E}" type="slidenum">
              <a:rPr lang="cs-CZ">
                <a:solidFill>
                  <a:srgbClr val="000000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solidFill>
                <a:srgbClr val="000000"/>
              </a:solidFill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7DDD1-B477-4935-9DFC-41D619B1A998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5D0C7-0F32-456A-BC73-AF06AE5FF6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6881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7DDD1-B477-4935-9DFC-41D619B1A998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5D0C7-0F32-456A-BC73-AF06AE5FF6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070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7DDD1-B477-4935-9DFC-41D619B1A998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5D0C7-0F32-456A-BC73-AF06AE5FF6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3752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7DDD1-B477-4935-9DFC-41D619B1A998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5D0C7-0F32-456A-BC73-AF06AE5FF6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4444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7DDD1-B477-4935-9DFC-41D619B1A998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5D0C7-0F32-456A-BC73-AF06AE5FF6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1650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7DDD1-B477-4935-9DFC-41D619B1A998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5D0C7-0F32-456A-BC73-AF06AE5FF6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7883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7DDD1-B477-4935-9DFC-41D619B1A998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5D0C7-0F32-456A-BC73-AF06AE5FF6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58881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7DDD1-B477-4935-9DFC-41D619B1A998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5D0C7-0F32-456A-BC73-AF06AE5FF6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05181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7DDD1-B477-4935-9DFC-41D619B1A998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5D0C7-0F32-456A-BC73-AF06AE5FF6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2672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7DDD1-B477-4935-9DFC-41D619B1A998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5D0C7-0F32-456A-BC73-AF06AE5FF6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0081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7DDD1-B477-4935-9DFC-41D619B1A998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5D0C7-0F32-456A-BC73-AF06AE5FF6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489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87DDD1-B477-4935-9DFC-41D619B1A998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05D0C7-0F32-456A-BC73-AF06AE5FF6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2355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Kontinent%C3%A1ln%C3%AD_k%C5%AFra" TargetMode="External"/><Relationship Id="rId3" Type="http://schemas.openxmlformats.org/officeDocument/2006/relationships/hyperlink" Target="http://cs.wikipedia.org/wiki/Zemsk%C3%A1_k%C5%AFra" TargetMode="External"/><Relationship Id="rId7" Type="http://schemas.openxmlformats.org/officeDocument/2006/relationships/hyperlink" Target="http://cs.wikipedia.org/wiki/Oce%C3%A1nsk%C3%A1_k%C5%AFra" TargetMode="External"/><Relationship Id="rId2" Type="http://schemas.openxmlformats.org/officeDocument/2006/relationships/hyperlink" Target="http://cs.wikipedia.org/wiki/Zem%C4%9B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Astenosf%C3%A9ra" TargetMode="External"/><Relationship Id="rId5" Type="http://schemas.openxmlformats.org/officeDocument/2006/relationships/hyperlink" Target="http://cs.wikipedia.org/wiki/Tektonick%C3%A1_deska" TargetMode="External"/><Relationship Id="rId4" Type="http://schemas.openxmlformats.org/officeDocument/2006/relationships/hyperlink" Target="http://cs.wikipedia.org/wiki/Zemsk%C3%BD_pl%C3%A1%C5%A1%C5%A5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alifornie" TargetMode="External"/><Relationship Id="rId2" Type="http://schemas.openxmlformats.org/officeDocument/2006/relationships/hyperlink" Target="http://cs.wikipedia.org/wiki/San_Andreas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cs.wikipedia.org/wiki/Spojen%C3%A9_st%C3%A1ty_americk%C3%A9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Deskov%C3%A1_tektonika" TargetMode="External"/><Relationship Id="rId2" Type="http://schemas.openxmlformats.org/officeDocument/2006/relationships/hyperlink" Target="http://www.geografie.webzdarma.cz/ldt.ht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26516702"/>
              </p:ext>
            </p:extLst>
          </p:nvPr>
        </p:nvGraphicFramePr>
        <p:xfrm>
          <a:off x="539552" y="908720"/>
          <a:ext cx="7772400" cy="2592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338" name="Obrázek 4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ovéPole 2"/>
          <p:cNvSpPr txBox="1">
            <a:spLocks noChangeArrowheads="1"/>
          </p:cNvSpPr>
          <p:nvPr/>
        </p:nvSpPr>
        <p:spPr bwMode="auto">
          <a:xfrm>
            <a:off x="3738563" y="2565400"/>
            <a:ext cx="24050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0000"/>
                </a:solidFill>
                <a:latin typeface="Calibri" pitchFamily="34" charset="0"/>
              </a:rPr>
              <a:t>CZ.1.07/1.4.00/21.2976</a:t>
            </a:r>
          </a:p>
        </p:txBody>
      </p:sp>
      <p:sp>
        <p:nvSpPr>
          <p:cNvPr id="14340" name="TextovéPole 1"/>
          <p:cNvSpPr txBox="1">
            <a:spLocks noChangeArrowheads="1"/>
          </p:cNvSpPr>
          <p:nvPr/>
        </p:nvSpPr>
        <p:spPr bwMode="auto">
          <a:xfrm>
            <a:off x="2751138" y="1339850"/>
            <a:ext cx="1857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14341" name="TextovéPole 5"/>
          <p:cNvSpPr txBox="1">
            <a:spLocks noChangeArrowheads="1"/>
          </p:cNvSpPr>
          <p:nvPr/>
        </p:nvSpPr>
        <p:spPr bwMode="auto">
          <a:xfrm>
            <a:off x="2657475" y="217963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75505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764904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Cíl 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</a:rPr>
              <a:t>prezentace:</a:t>
            </a:r>
          </a:p>
          <a:p>
            <a:pPr marL="0" indent="0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se seznámí se složením jednotlivých vrstev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Země a </a:t>
            </a: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rozmístěním litosférických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desek.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Prezentace je podkladem pro další práci s audiovizuálními materiály a je doplněna komentářem</a:t>
            </a: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91744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11760" y="404664"/>
            <a:ext cx="4176464" cy="504056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24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Litosféra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– pevný obal Země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3"/>
            <a:ext cx="8229600" cy="4104457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b="1" i="1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Litosféra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je pevný obal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2" action="ppaction://hlinkfile" tooltip="Země"/>
              </a:rPr>
              <a:t>Země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tvořený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3" action="ppaction://hlinkfile" tooltip="Zemská kůra"/>
              </a:rPr>
              <a:t>zemskou kůrou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a nejsvrchnějšími vrstvami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4" action="ppaction://hlinkfile" tooltip="Zemský plášť"/>
              </a:rPr>
              <a:t>zemského pláště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Její tloušťka se pohybuje obvykle v rozpětí 70-100 km, extrémní hodnoty představují zhruba 2 km, kterých dosahuje na oceánské kůře, a 150 km, kterých dosahuje pod masívy horstev. Skládá se ze 7 velkých desek a 12 menších.</a:t>
            </a: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Litosféra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nepředstavuje kompaktní obal, je rozčleněna na mohutné bloky -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5" action="ppaction://hlinkfile" tooltip="Tektonická deska"/>
              </a:rPr>
              <a:t>litosférické desky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které „plavou“ na plastické vrstvě zemského pláště (tzv.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 action="ppaction://hlinkfile" tooltip="Astenosféra"/>
              </a:rPr>
              <a:t>astenosféra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). Rozlišujeme litosférické desky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7" action="ppaction://hlinkfile" tooltip="Oceánská kůra"/>
              </a:rPr>
              <a:t>oceánské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8" action="ppaction://hlinkfile" tooltip="Kontinentální kůra"/>
              </a:rPr>
              <a:t>pevninské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které se navzájem k sobě neustále pohybují a tak přeměňují tvář planety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2" action="ppaction://hlinkfile" tooltip="Země"/>
              </a:rPr>
              <a:t>Země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05885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47664" y="274638"/>
            <a:ext cx="6120680" cy="346050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Tektonické desky tvořící litosférický obal Země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207" y="908050"/>
            <a:ext cx="7645586" cy="52181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85483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67744" y="260648"/>
            <a:ext cx="4608512" cy="432048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Druhy pohybu litosférických desek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764704"/>
            <a:ext cx="8064896" cy="5328592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endParaRPr lang="cs-CZ" sz="2000" b="1" dirty="0" smtClean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přibližují</a:t>
            </a:r>
            <a:r>
              <a:rPr lang="cs-CZ" sz="200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24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se</a:t>
            </a:r>
            <a:r>
              <a:rPr lang="cs-CZ" sz="20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– dvě litosférické desky se pohybují </a:t>
            </a:r>
            <a:r>
              <a:rPr lang="cs-CZ" sz="2000" b="1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proti sobě</a:t>
            </a:r>
            <a:r>
              <a:rPr lang="cs-CZ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což má za následek jejich srážku. Jedná se o tzv. zemětřesení. Můžou nastat následující možnosti,  jedna deska se začne </a:t>
            </a:r>
            <a:r>
              <a:rPr lang="cs-CZ" sz="2000" b="1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podsouvat pod druhou </a:t>
            </a:r>
            <a:r>
              <a:rPr lang="cs-CZ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– typická pro oceánsko-kontinentální rozhraní; </a:t>
            </a:r>
            <a:r>
              <a:rPr lang="cs-CZ" sz="2000" b="1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oceánská deska </a:t>
            </a:r>
            <a:r>
              <a:rPr lang="cs-CZ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se začne </a:t>
            </a:r>
            <a:r>
              <a:rPr lang="cs-CZ" sz="2000" b="1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nasouvat </a:t>
            </a:r>
            <a:r>
              <a:rPr lang="cs-CZ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na pevninskou desku, anebo se dvě desky </a:t>
            </a:r>
            <a:r>
              <a:rPr lang="cs-CZ" sz="2000" b="1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zapříčí</a:t>
            </a:r>
            <a:r>
              <a:rPr lang="cs-CZ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a nastane horotvorný proces. Příkladem je se zasunující Indická deska pod Euroasijskou, což vyúsťuje ve vznik Himalájí.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oddalují</a:t>
            </a:r>
            <a:r>
              <a:rPr lang="cs-CZ" sz="20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24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se</a:t>
            </a:r>
            <a:r>
              <a:rPr lang="cs-CZ" sz="20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– jedná se o pohyb typický pro </a:t>
            </a:r>
            <a:r>
              <a:rPr lang="cs-CZ" sz="2000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středooceánské</a:t>
            </a:r>
            <a:r>
              <a:rPr lang="cs-CZ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hřbety, kde vzniká nová oceánská kůra. Příkladem je </a:t>
            </a:r>
            <a:r>
              <a:rPr lang="cs-CZ" sz="2000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Středoatlantský</a:t>
            </a:r>
            <a:r>
              <a:rPr lang="cs-CZ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hřbet.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b="1" dirty="0" err="1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transformní</a:t>
            </a:r>
            <a:r>
              <a:rPr lang="cs-CZ" sz="20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rozhraní</a:t>
            </a:r>
            <a:r>
              <a:rPr lang="cs-CZ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– jedná se o pohyb dvou desek </a:t>
            </a:r>
            <a:r>
              <a:rPr lang="cs-CZ" sz="2000" b="1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vedle sebe</a:t>
            </a:r>
            <a:r>
              <a:rPr lang="cs-CZ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 Ani jedna se nezasouvá pod druhou, jenom </a:t>
            </a:r>
            <a:r>
              <a:rPr lang="cs-CZ" sz="2000" b="1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o sebe třou rozhraním</a:t>
            </a:r>
            <a:r>
              <a:rPr lang="cs-CZ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což má za následek </a:t>
            </a:r>
            <a:r>
              <a:rPr lang="cs-CZ" sz="2000" b="1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uvolňovaní obrovských hodnot energie v podobě zemětřesení</a:t>
            </a:r>
            <a:r>
              <a:rPr lang="cs-CZ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 Příkladem je zlom </a:t>
            </a:r>
            <a:r>
              <a:rPr lang="cs-CZ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  <a:hlinkClick r:id="rId2" action="ppaction://hlinkfile" tooltip="San Andreas"/>
              </a:rPr>
              <a:t>San Andreas</a:t>
            </a:r>
            <a:r>
              <a:rPr lang="cs-CZ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v </a:t>
            </a:r>
            <a:r>
              <a:rPr lang="cs-CZ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  <a:hlinkClick r:id="rId3" action="ppaction://hlinkfile" tooltip="Kalifornie"/>
              </a:rPr>
              <a:t>Kalifornii</a:t>
            </a:r>
            <a:r>
              <a:rPr lang="cs-CZ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v </a:t>
            </a:r>
            <a:r>
              <a:rPr lang="cs-CZ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  <a:hlinkClick r:id="rId4" action="ppaction://hlinkfile" tooltip="Spojené státy americké"/>
              </a:rPr>
              <a:t>USA</a:t>
            </a:r>
            <a:r>
              <a:rPr lang="cs-CZ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trojný bod</a:t>
            </a:r>
            <a:r>
              <a:rPr lang="cs-CZ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– místo, kde se </a:t>
            </a:r>
            <a:r>
              <a:rPr lang="cs-CZ" sz="2000" b="1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setkávají</a:t>
            </a:r>
            <a:r>
              <a:rPr lang="cs-CZ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tři tektonické desky.</a:t>
            </a:r>
          </a:p>
          <a:p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93445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95736" y="260648"/>
            <a:ext cx="4824536" cy="432048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Globální systém litosférických desek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836712"/>
            <a:ext cx="8064896" cy="554461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cs-CZ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lobální </a:t>
            </a:r>
            <a:r>
              <a:rPr lang="cs-CZ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systém litosférických desek se skládá z 6 hlavních desek a řady menších desek a </a:t>
            </a:r>
            <a:r>
              <a:rPr lang="cs-CZ" sz="24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subdesek</a:t>
            </a:r>
            <a:r>
              <a:rPr lang="cs-CZ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3228423"/>
              </p:ext>
            </p:extLst>
          </p:nvPr>
        </p:nvGraphicFramePr>
        <p:xfrm>
          <a:off x="1979712" y="2276871"/>
          <a:ext cx="5256584" cy="3769774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2653899"/>
                <a:gridCol w="2602685"/>
              </a:tblGrid>
              <a:tr h="3404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24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Velké desky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24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Malé desky</a:t>
                      </a:r>
                    </a:p>
                  </a:txBody>
                  <a:tcPr marL="44450" marR="44450" marT="0" marB="0"/>
                </a:tc>
              </a:tr>
              <a:tr h="3404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Pacifická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Nazca</a:t>
                      </a:r>
                    </a:p>
                  </a:txBody>
                  <a:tcPr marL="44450" marR="44450" marT="0" marB="0"/>
                </a:tc>
              </a:tr>
              <a:tr h="3404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Americká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Kokosová </a:t>
                      </a:r>
                    </a:p>
                  </a:txBody>
                  <a:tcPr marL="44450" marR="44450" marT="0" marB="0"/>
                </a:tc>
              </a:tr>
              <a:tr h="68080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Eurasijská </a:t>
                      </a:r>
                      <a:r>
                        <a:rPr lang="cs-CZ" sz="20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subdeska</a:t>
                      </a:r>
                      <a:endParaRPr lang="cs-CZ" sz="20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(Perská)</a:t>
                      </a:r>
                      <a:endParaRPr lang="cs-CZ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Filipínská </a:t>
                      </a:r>
                    </a:p>
                  </a:txBody>
                  <a:tcPr marL="44450" marR="44450" marT="0" marB="0"/>
                </a:tc>
              </a:tr>
              <a:tr h="68080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Africká (Somálská </a:t>
                      </a:r>
                      <a:r>
                        <a:rPr lang="cs-CZ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subdeska</a:t>
                      </a:r>
                      <a:r>
                        <a:rPr lang="cs-CZ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Arabská </a:t>
                      </a:r>
                    </a:p>
                  </a:txBody>
                  <a:tcPr marL="44450" marR="44450" marT="0" marB="0"/>
                </a:tc>
              </a:tr>
              <a:tr h="3404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Indo</a:t>
                      </a:r>
                      <a:r>
                        <a:rPr lang="cs-CZ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-australská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Juan de Fuca</a:t>
                      </a:r>
                    </a:p>
                  </a:txBody>
                  <a:tcPr marL="44450" marR="44450" marT="0" marB="0"/>
                </a:tc>
              </a:tr>
              <a:tr h="3404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Antarktická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Karolínská </a:t>
                      </a:r>
                    </a:p>
                  </a:txBody>
                  <a:tcPr marL="44450" marR="44450" marT="0" marB="0"/>
                </a:tc>
              </a:tr>
              <a:tr h="3404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Bismarckova</a:t>
                      </a:r>
                    </a:p>
                  </a:txBody>
                  <a:tcPr marL="44450" marR="44450" marT="0" marB="0"/>
                </a:tc>
              </a:tr>
              <a:tr h="3404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Scotia</a:t>
                      </a:r>
                      <a:endParaRPr lang="cs-CZ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93445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47664" y="188641"/>
            <a:ext cx="5976664" cy="432047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Mapa tektonické aktivity – rozhraní litosférických desek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692696"/>
            <a:ext cx="8064896" cy="5616624"/>
          </a:xfrm>
        </p:spPr>
        <p:txBody>
          <a:bodyPr>
            <a:normAutofit/>
          </a:bodyPr>
          <a:lstStyle/>
          <a:p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764704"/>
            <a:ext cx="8064896" cy="54005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693445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55776" y="404664"/>
            <a:ext cx="4032448" cy="504056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Pohyby kontinentálních desek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150938"/>
            <a:ext cx="7620000" cy="4876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736502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55776" y="548680"/>
            <a:ext cx="3960440" cy="360040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Pohyby litosférických desek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203647"/>
            <a:ext cx="8229600" cy="46736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925228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5139952"/>
            <a:ext cx="8229600" cy="11665296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dirty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Mladé riftové údolí                       Zlom San Andreas v Kalifornii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484784"/>
            <a:ext cx="3312368" cy="43204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484784"/>
            <a:ext cx="3096344" cy="43204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638797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35896" y="476672"/>
            <a:ext cx="1656184" cy="432048"/>
          </a:xfrm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Test </a:t>
            </a:r>
            <a:endParaRPr lang="cs-CZ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824536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Litosféra je rozčleněna na mohutné bloky – jak se nazývají ?</a:t>
            </a:r>
          </a:p>
          <a:p>
            <a:pPr marL="457200" indent="-457200">
              <a:buFont typeface="+mj-lt"/>
              <a:buAutoNum type="arabicPeriod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Jaké znáte druhy pohybu litosférických desek ?</a:t>
            </a:r>
          </a:p>
          <a:p>
            <a:pPr marL="457200" indent="-457200">
              <a:buFont typeface="+mj-lt"/>
              <a:buAutoNum type="arabicPeriod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Jaký proces nastane, pokud se litosférické desky zapříčí ?</a:t>
            </a:r>
          </a:p>
          <a:p>
            <a:pPr marL="457200" indent="-457200">
              <a:buFont typeface="+mj-lt"/>
              <a:buAutoNum type="arabicPeriod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Jak vznikne oceánský příkop ?</a:t>
            </a:r>
          </a:p>
          <a:p>
            <a:pPr marL="457200" indent="-457200">
              <a:buFont typeface="+mj-lt"/>
              <a:buAutoNum type="arabicPeriod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Jaký má následek pohyb dvou desek vedle sebe (jejich tření)? </a:t>
            </a:r>
          </a:p>
          <a:p>
            <a:pPr marL="457200" indent="-457200">
              <a:buFont typeface="+mj-lt"/>
              <a:buAutoNum type="arabicPeriod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9720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Autofit/>
          </a:bodyPr>
          <a:lstStyle/>
          <a:p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7"/>
            <a:ext cx="8229600" cy="3960441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Použité materiály:</a:t>
            </a: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 smtClean="0">
                <a:effectLst/>
              </a:rPr>
              <a:t>Litosféra. </a:t>
            </a:r>
            <a:r>
              <a:rPr lang="cs-CZ" sz="1400" i="1" dirty="0" smtClean="0">
                <a:effectLst/>
              </a:rPr>
              <a:t>Http://cs.wikipedia.org/wiki/Litosf%C3%A9ra</a:t>
            </a:r>
            <a:r>
              <a:rPr lang="cs-CZ" sz="1400" dirty="0" smtClean="0">
                <a:effectLst/>
              </a:rPr>
              <a:t> [online]. 2010, 18.04.2012 [cit. 2012-05-07]. Dostupné z: http://cs.wikipedia.org/wiki/Litosf%C3%A9ra </a:t>
            </a:r>
          </a:p>
          <a:p>
            <a:r>
              <a:rPr lang="cs-CZ" sz="1400" dirty="0" smtClean="0">
                <a:effectLst/>
              </a:rPr>
              <a:t>Litosféra a desková tektonika. </a:t>
            </a:r>
            <a:r>
              <a:rPr lang="cs-CZ" sz="1400" i="1" dirty="0" smtClean="0">
                <a:effectLst/>
              </a:rPr>
              <a:t>Http://www.geografie.webzdarma.cz/ldt.htm</a:t>
            </a:r>
            <a:r>
              <a:rPr lang="cs-CZ" sz="1400" dirty="0" smtClean="0">
                <a:effectLst/>
              </a:rPr>
              <a:t> [online]. 1999 [cit. 2012-05-07]. Dostupné z: </a:t>
            </a:r>
            <a:r>
              <a:rPr lang="cs-CZ" sz="1400" dirty="0" smtClean="0">
                <a:effectLst/>
                <a:hlinkClick r:id="rId2"/>
              </a:rPr>
              <a:t>http://www.geografie.webzdarma.cz/ldt.htm</a:t>
            </a:r>
            <a:endParaRPr lang="cs-CZ" sz="1400" dirty="0" smtClean="0">
              <a:effectLst/>
            </a:endParaRPr>
          </a:p>
          <a:p>
            <a:r>
              <a:rPr lang="cs-CZ" sz="1400" dirty="0" smtClean="0">
                <a:effectLst/>
              </a:rPr>
              <a:t>Desková tektonika. </a:t>
            </a:r>
            <a:r>
              <a:rPr lang="cs-CZ" sz="1400" i="1" dirty="0" smtClean="0">
                <a:effectLst/>
              </a:rPr>
              <a:t>Http://cs.wikipedia.org/wiki/Deskov%C3%A1_tektonika</a:t>
            </a:r>
            <a:r>
              <a:rPr lang="cs-CZ" sz="1400" dirty="0" smtClean="0">
                <a:effectLst/>
              </a:rPr>
              <a:t> [online]. 2001 [cit. 2012-05-07]. Dostupné z: </a:t>
            </a:r>
            <a:r>
              <a:rPr lang="cs-CZ" sz="1400" dirty="0" smtClean="0">
                <a:effectLst/>
                <a:hlinkClick r:id="rId3"/>
              </a:rPr>
              <a:t>http://cs.wikipedia.org/wiki/Deskov%C3%A1_tektonika</a:t>
            </a:r>
            <a:endParaRPr lang="cs-CZ" sz="1400" dirty="0" smtClean="0">
              <a:effectLst/>
            </a:endParaRPr>
          </a:p>
          <a:p>
            <a:r>
              <a:rPr lang="cs-CZ" sz="1400" dirty="0" smtClean="0">
                <a:effectLst/>
              </a:rPr>
              <a:t>Desková tektonika. </a:t>
            </a:r>
            <a:r>
              <a:rPr lang="cs-CZ" sz="1400" i="1" dirty="0" smtClean="0">
                <a:effectLst/>
              </a:rPr>
              <a:t>Http://geologie.vsb.cz/jelinek/tc-lit-desky.htm</a:t>
            </a:r>
            <a:r>
              <a:rPr lang="cs-CZ" sz="1400" dirty="0" smtClean="0">
                <a:effectLst/>
              </a:rPr>
              <a:t> [online]. 2008 [cit. 2012-05-07]. Dostupné z: http://geologie.vsb.cz/jelinek/tc-lit-desky.htm </a:t>
            </a:r>
          </a:p>
          <a:p>
            <a:pPr marL="0" indent="0">
              <a:buNone/>
            </a:pPr>
            <a:r>
              <a:rPr lang="cs-CZ" sz="1400" dirty="0" smtClean="0">
                <a:effectLst/>
              </a:rPr>
              <a:t> </a:t>
            </a:r>
          </a:p>
          <a:p>
            <a:endParaRPr lang="cs-CZ" sz="1400" dirty="0" smtClean="0">
              <a:effectLst/>
            </a:endParaRPr>
          </a:p>
          <a:p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09755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298</Words>
  <Application>Microsoft Office PowerPoint</Application>
  <PresentationFormat>Předvádění na obrazovce (4:3)</PresentationFormat>
  <Paragraphs>68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Prezentace aplikace PowerPoint</vt:lpstr>
      <vt:lpstr>Litosféra – pevný obal Země</vt:lpstr>
      <vt:lpstr>Tektonické desky tvořící litosférický obal Země</vt:lpstr>
      <vt:lpstr>Druhy pohybu litosférických desek</vt:lpstr>
      <vt:lpstr>Globální systém litosférických desek</vt:lpstr>
      <vt:lpstr>Mapa tektonické aktivity – rozhraní litosférických desek</vt:lpstr>
      <vt:lpstr>Pohyby kontinentálních desek</vt:lpstr>
      <vt:lpstr>Pohyby litosférických desek</vt:lpstr>
      <vt:lpstr>                                   Mladé riftové údolí                       Zlom San Andreas v Kalifornii</vt:lpstr>
      <vt:lpstr>Test 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Milan Simon</dc:creator>
  <cp:lastModifiedBy>Milan Simon</cp:lastModifiedBy>
  <cp:revision>25</cp:revision>
  <dcterms:created xsi:type="dcterms:W3CDTF">2012-05-07T12:12:37Z</dcterms:created>
  <dcterms:modified xsi:type="dcterms:W3CDTF">2012-06-22T14:48:45Z</dcterms:modified>
</cp:coreProperties>
</file>