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266" r:id="rId3"/>
    <p:sldId id="258" r:id="rId4"/>
    <p:sldId id="259" r:id="rId5"/>
    <p:sldId id="261" r:id="rId6"/>
    <p:sldId id="262" r:id="rId7"/>
    <p:sldId id="263" r:id="rId8"/>
    <p:sldId id="264" r:id="rId9"/>
    <p:sldId id="265"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10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4" d="100"/>
          <a:sy n="104" d="100"/>
        </p:scale>
        <p:origin x="-17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1" csCatId="accent1" phldr="1"/>
      <dgm:spPr/>
      <dgm:t>
        <a:bodyPr/>
        <a:lstStyle/>
        <a:p>
          <a:endParaRPr lang="cs-CZ"/>
        </a:p>
      </dgm:t>
    </dgm:pt>
    <dgm:pt modelId="{B651F6E3-6281-48DB-9319-2AEAFDAE7572}">
      <dgm:prSet custT="1"/>
      <dgm:spPr/>
      <dgm:t>
        <a:bodyPr/>
        <a:lstStyle/>
        <a:p>
          <a:pPr algn="l" rtl="0"/>
          <a:r>
            <a:rPr lang="cs-CZ" sz="2000" dirty="0" smtClean="0"/>
            <a:t>NÁZEV:VY_32_INOVACE_3.2.7.3. S 09</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Základní škola Strančice, okres Praha - východ</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PhDr. Milan Simon</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Mapy – zobrazení povrchu Země – 1. část</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343" custLinFactNeighborY="-3983"/>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343" custLinFactNeighborY="-3236"/>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21CE084C-2413-4C7A-97EC-2F9D245C188F}" type="presOf" srcId="{4C35D32F-0EAB-4CD7-82EE-45574DC2A586}" destId="{8BEBB6EC-1DAA-4CAC-8A25-BC0FCBD5DBD5}"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2221FB34-310D-4638-ACAE-9ACC709E4926}" srcId="{757F3AB3-0718-4624-B441-E567A8F0AB56}" destId="{4C35D32F-0EAB-4CD7-82EE-45574DC2A586}" srcOrd="4" destOrd="0" parTransId="{A15F02C0-547C-48B3-9D05-E7F145EBF3C4}" sibTransId="{8C5711BF-38F0-4590-B6BC-B3119A33CA2E}"/>
    <dgm:cxn modelId="{AB906E97-3CD9-4E05-91AE-864F8E394536}" srcId="{757F3AB3-0718-4624-B441-E567A8F0AB56}" destId="{D1B46980-6531-4606-95E6-44980827E919}" srcOrd="1" destOrd="0" parTransId="{4F7B2CF5-A270-4D61-A510-1C1C5A4DCD3B}" sibTransId="{CFF69701-2866-4EF5-BFB5-F3F9B72EB817}"/>
    <dgm:cxn modelId="{EACA3D52-1940-47A2-8812-81C76F0AC00F}" type="presOf" srcId="{B651F6E3-6281-48DB-9319-2AEAFDAE7572}" destId="{619D679B-A015-4ECF-8348-D1034C574F40}" srcOrd="0" destOrd="0" presId="urn:microsoft.com/office/officeart/2005/8/layout/target3"/>
    <dgm:cxn modelId="{52A07F0E-7E2D-4AE9-A3A3-7C2026C5D89C}" type="presOf" srcId="{D1D4F407-5343-4D3F-B5B9-D407B03CAEB4}" destId="{D005CE8C-CC26-4C3E-AC11-E15060ECD759}" srcOrd="0" destOrd="0" presId="urn:microsoft.com/office/officeart/2005/8/layout/target3"/>
    <dgm:cxn modelId="{23C5D562-8CCA-4D53-B45A-A89DE2736491}" type="presOf" srcId="{D8197B8C-B260-4A16-BDF4-0947B075E274}" destId="{5A5FFA88-C948-4069-8E93-59FA12366E83}" srcOrd="1" destOrd="0" presId="urn:microsoft.com/office/officeart/2005/8/layout/target3"/>
    <dgm:cxn modelId="{24AD7EC0-113F-491F-9995-28FBA2A2CDF8}" type="presOf" srcId="{D1B46980-6531-4606-95E6-44980827E919}" destId="{6140AFEC-043D-4C43-A2F9-D0F5331DF3A3}" srcOrd="0" destOrd="0" presId="urn:microsoft.com/office/officeart/2005/8/layout/target3"/>
    <dgm:cxn modelId="{D4A95768-063A-4304-AC45-7FC1648D1F3B}" type="presOf" srcId="{D8197B8C-B260-4A16-BDF4-0947B075E274}" destId="{25B08C86-7E15-44DC-BE7F-FFB55DD49D12}" srcOrd="0" destOrd="0" presId="urn:microsoft.com/office/officeart/2005/8/layout/target3"/>
    <dgm:cxn modelId="{168C074D-D62F-440F-88BC-76F28EB2D646}" type="presOf" srcId="{757F3AB3-0718-4624-B441-E567A8F0AB56}" destId="{333A1088-737F-45CB-B68E-254E46348037}"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15BE77F1-A91E-47DA-8981-9333E191A3FA}" type="presOf" srcId="{4C35D32F-0EAB-4CD7-82EE-45574DC2A586}" destId="{890E4F0B-2866-4A3F-A3C7-2A14B1797930}" srcOrd="1" destOrd="0" presId="urn:microsoft.com/office/officeart/2005/8/layout/target3"/>
    <dgm:cxn modelId="{E036ABEC-51A4-4EF4-AE32-53F86C2A39B4}" type="presOf" srcId="{D1D4F407-5343-4D3F-B5B9-D407B03CAEB4}" destId="{AED2198E-93D5-4001-81B4-73124B309672}" srcOrd="1" destOrd="0" presId="urn:microsoft.com/office/officeart/2005/8/layout/target3"/>
    <dgm:cxn modelId="{CF3C3020-0A98-477C-A21E-CCD40679A144}" type="presOf" srcId="{B651F6E3-6281-48DB-9319-2AEAFDAE7572}" destId="{6BB5E863-4638-4E1D-BFDE-399D028AC4ED}" srcOrd="1" destOrd="0" presId="urn:microsoft.com/office/officeart/2005/8/layout/target3"/>
    <dgm:cxn modelId="{7CECD924-0AB3-4B14-AB48-AEC37EC2D81B}" type="presOf" srcId="{D1B46980-6531-4606-95E6-44980827E919}" destId="{2BE915AB-18AA-4053-B92C-3BFC9ED204BB}"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B82420E2-119B-4C04-9516-ED4944C474E6}" type="presParOf" srcId="{333A1088-737F-45CB-B68E-254E46348037}" destId="{F5ABB229-8D3B-4694-996A-96F23CF14429}" srcOrd="0" destOrd="0" presId="urn:microsoft.com/office/officeart/2005/8/layout/target3"/>
    <dgm:cxn modelId="{0605335A-8F03-48D7-BB6F-D666B9F24BE5}" type="presParOf" srcId="{333A1088-737F-45CB-B68E-254E46348037}" destId="{F41139FD-01EE-4571-8B17-4FB00FC51163}" srcOrd="1" destOrd="0" presId="urn:microsoft.com/office/officeart/2005/8/layout/target3"/>
    <dgm:cxn modelId="{0ED8C4D9-5535-4904-A078-37FE6C036DFE}" type="presParOf" srcId="{333A1088-737F-45CB-B68E-254E46348037}" destId="{D005CE8C-CC26-4C3E-AC11-E15060ECD759}" srcOrd="2" destOrd="0" presId="urn:microsoft.com/office/officeart/2005/8/layout/target3"/>
    <dgm:cxn modelId="{A89D0068-8486-404B-8BFE-D30FE4C2F3F0}" type="presParOf" srcId="{333A1088-737F-45CB-B68E-254E46348037}" destId="{2C702D82-9B77-49B7-9568-BB8EB47C3372}" srcOrd="3" destOrd="0" presId="urn:microsoft.com/office/officeart/2005/8/layout/target3"/>
    <dgm:cxn modelId="{B1BBD34F-5568-41C9-A94B-818B338B19E6}" type="presParOf" srcId="{333A1088-737F-45CB-B68E-254E46348037}" destId="{A52A0455-90FF-4808-ABD0-F02540D31D5A}" srcOrd="4" destOrd="0" presId="urn:microsoft.com/office/officeart/2005/8/layout/target3"/>
    <dgm:cxn modelId="{0AF92D5B-6037-4DE5-9AD4-BE401F19B80F}" type="presParOf" srcId="{333A1088-737F-45CB-B68E-254E46348037}" destId="{6140AFEC-043D-4C43-A2F9-D0F5331DF3A3}" srcOrd="5" destOrd="0" presId="urn:microsoft.com/office/officeart/2005/8/layout/target3"/>
    <dgm:cxn modelId="{9765985C-F52D-45C0-A34F-4717AECA6113}" type="presParOf" srcId="{333A1088-737F-45CB-B68E-254E46348037}" destId="{9358AC05-5D7D-4327-9F80-1AD486AEA664}" srcOrd="6" destOrd="0" presId="urn:microsoft.com/office/officeart/2005/8/layout/target3"/>
    <dgm:cxn modelId="{FCF80485-0A95-4A31-A3AA-BEE799502705}" type="presParOf" srcId="{333A1088-737F-45CB-B68E-254E46348037}" destId="{313FC574-E1CD-4FB4-B054-0B805CE0447D}" srcOrd="7" destOrd="0" presId="urn:microsoft.com/office/officeart/2005/8/layout/target3"/>
    <dgm:cxn modelId="{700049D9-108A-41A8-8CCD-8CC84638DAAF}" type="presParOf" srcId="{333A1088-737F-45CB-B68E-254E46348037}" destId="{619D679B-A015-4ECF-8348-D1034C574F40}" srcOrd="8" destOrd="0" presId="urn:microsoft.com/office/officeart/2005/8/layout/target3"/>
    <dgm:cxn modelId="{DC91E545-0644-47DA-8A62-F17C89FF3F45}" type="presParOf" srcId="{333A1088-737F-45CB-B68E-254E46348037}" destId="{322283A8-4A27-4CDA-BAE3-F381106A9174}" srcOrd="9" destOrd="0" presId="urn:microsoft.com/office/officeart/2005/8/layout/target3"/>
    <dgm:cxn modelId="{74F800D0-A033-4CD4-92DF-4DE1EFE0D4CB}" type="presParOf" srcId="{333A1088-737F-45CB-B68E-254E46348037}" destId="{FFC9F71D-1B4F-4AD9-A4A6-86ADEFC8AF5C}" srcOrd="10" destOrd="0" presId="urn:microsoft.com/office/officeart/2005/8/layout/target3"/>
    <dgm:cxn modelId="{145C3347-ABB3-457F-9654-8EB2E55973C3}" type="presParOf" srcId="{333A1088-737F-45CB-B68E-254E46348037}" destId="{25B08C86-7E15-44DC-BE7F-FFB55DD49D12}" srcOrd="11" destOrd="0" presId="urn:microsoft.com/office/officeart/2005/8/layout/target3"/>
    <dgm:cxn modelId="{A9B51528-D2D2-4457-A35B-3EBA636439C0}" type="presParOf" srcId="{333A1088-737F-45CB-B68E-254E46348037}" destId="{76644BE8-9D7C-4C09-B250-3D10AF48CBB7}" srcOrd="12" destOrd="0" presId="urn:microsoft.com/office/officeart/2005/8/layout/target3"/>
    <dgm:cxn modelId="{AC011AEA-42CF-4F6D-8B1F-80E818EEE9C2}" type="presParOf" srcId="{333A1088-737F-45CB-B68E-254E46348037}" destId="{EE85B701-7295-41C0-BA7A-34D3756A2AE6}" srcOrd="13" destOrd="0" presId="urn:microsoft.com/office/officeart/2005/8/layout/target3"/>
    <dgm:cxn modelId="{C84233B2-6869-4490-8972-003E16D95212}" type="presParOf" srcId="{333A1088-737F-45CB-B68E-254E46348037}" destId="{8BEBB6EC-1DAA-4CAC-8A25-BC0FCBD5DBD5}" srcOrd="14" destOrd="0" presId="urn:microsoft.com/office/officeart/2005/8/layout/target3"/>
    <dgm:cxn modelId="{A6190A34-1625-4622-B742-EF49030E2071}" type="presParOf" srcId="{333A1088-737F-45CB-B68E-254E46348037}" destId="{AED2198E-93D5-4001-81B4-73124B309672}" srcOrd="15" destOrd="0" presId="urn:microsoft.com/office/officeart/2005/8/layout/target3"/>
    <dgm:cxn modelId="{042C9E57-48DF-4375-AAEE-00855B8ED7C0}" type="presParOf" srcId="{333A1088-737F-45CB-B68E-254E46348037}" destId="{2BE915AB-18AA-4053-B92C-3BFC9ED204BB}" srcOrd="16" destOrd="0" presId="urn:microsoft.com/office/officeart/2005/8/layout/target3"/>
    <dgm:cxn modelId="{97104455-7720-4FC5-8C22-5F39183F69CA}" type="presParOf" srcId="{333A1088-737F-45CB-B68E-254E46348037}" destId="{6BB5E863-4638-4E1D-BFDE-399D028AC4ED}" srcOrd="17" destOrd="0" presId="urn:microsoft.com/office/officeart/2005/8/layout/target3"/>
    <dgm:cxn modelId="{4FAF8A69-F4F2-4118-9101-BBFAC6079455}" type="presParOf" srcId="{333A1088-737F-45CB-B68E-254E46348037}" destId="{5A5FFA88-C948-4069-8E93-59FA12366E83}" srcOrd="18" destOrd="0" presId="urn:microsoft.com/office/officeart/2005/8/layout/target3"/>
    <dgm:cxn modelId="{D0012C49-A985-473C-938A-EDD27EDE6214}"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92288" cy="2592288"/>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80341" y="0"/>
          <a:ext cx="6476256" cy="259228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Základní škola Strančice, okres Praha - východ</a:t>
          </a:r>
          <a:endParaRPr lang="cs-CZ" sz="2000" kern="1200" dirty="0"/>
        </a:p>
      </dsp:txBody>
      <dsp:txXfrm>
        <a:off x="1280341" y="0"/>
        <a:ext cx="6476256" cy="414766"/>
      </dsp:txXfrm>
    </dsp:sp>
    <dsp:sp modelId="{A52A0455-90FF-4808-ABD0-F02540D31D5A}">
      <dsp:nvSpPr>
        <dsp:cNvPr id="0" name=""/>
        <dsp:cNvSpPr/>
      </dsp:nvSpPr>
      <dsp:spPr>
        <a:xfrm>
          <a:off x="272190" y="414766"/>
          <a:ext cx="2047907" cy="2047907"/>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96144" y="414766"/>
          <a:ext cx="6476256" cy="204790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PhDr. Milan Simon</a:t>
          </a:r>
          <a:endParaRPr lang="cs-CZ" sz="2000" kern="1200" dirty="0"/>
        </a:p>
      </dsp:txBody>
      <dsp:txXfrm>
        <a:off x="1296144" y="414766"/>
        <a:ext cx="6476256" cy="414766"/>
      </dsp:txXfrm>
    </dsp:sp>
    <dsp:sp modelId="{313FC574-E1CD-4FB4-B054-0B805CE0447D}">
      <dsp:nvSpPr>
        <dsp:cNvPr id="0" name=""/>
        <dsp:cNvSpPr/>
      </dsp:nvSpPr>
      <dsp:spPr>
        <a:xfrm>
          <a:off x="544380" y="829532"/>
          <a:ext cx="1503527" cy="1503527"/>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96144" y="805941"/>
          <a:ext cx="6476256" cy="150352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NÁZEV:VY_32_INOVACE_3.2.7.3. S 09</a:t>
          </a:r>
          <a:endParaRPr lang="cs-CZ" sz="2000" kern="1200" dirty="0"/>
        </a:p>
      </dsp:txBody>
      <dsp:txXfrm>
        <a:off x="1296144" y="805941"/>
        <a:ext cx="6476256" cy="414766"/>
      </dsp:txXfrm>
    </dsp:sp>
    <dsp:sp modelId="{FFC9F71D-1B4F-4AD9-A4A6-86ADEFC8AF5C}">
      <dsp:nvSpPr>
        <dsp:cNvPr id="0" name=""/>
        <dsp:cNvSpPr/>
      </dsp:nvSpPr>
      <dsp:spPr>
        <a:xfrm>
          <a:off x="816570" y="1244298"/>
          <a:ext cx="959146" cy="959146"/>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96144" y="1206095"/>
          <a:ext cx="6476256" cy="959146"/>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Mapy – zobrazení povrchu Země – 1. část</a:t>
          </a:r>
          <a:endParaRPr lang="cs-CZ" sz="2000" kern="1200" dirty="0"/>
        </a:p>
      </dsp:txBody>
      <dsp:txXfrm>
        <a:off x="1296144" y="1206095"/>
        <a:ext cx="6476256" cy="414766"/>
      </dsp:txXfrm>
    </dsp:sp>
    <dsp:sp modelId="{EE85B701-7295-41C0-BA7A-34D3756A2AE6}">
      <dsp:nvSpPr>
        <dsp:cNvPr id="0" name=""/>
        <dsp:cNvSpPr/>
      </dsp:nvSpPr>
      <dsp:spPr>
        <a:xfrm>
          <a:off x="1088760" y="1659064"/>
          <a:ext cx="414766" cy="414766"/>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96144" y="1645642"/>
          <a:ext cx="6476256" cy="414766"/>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a:t>
          </a:r>
          <a:endParaRPr lang="cs-CZ" sz="2000" kern="1200" dirty="0"/>
        </a:p>
      </dsp:txBody>
      <dsp:txXfrm>
        <a:off x="1296144" y="1645642"/>
        <a:ext cx="6476256" cy="414766"/>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6CF3DA7-5059-4506-9A06-95D97C4873A9}" type="datetimeFigureOut">
              <a:rPr lang="cs-CZ" smtClean="0"/>
              <a:t>20.6.2012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9E1736-6F1E-4169-92C2-7ECFE645426B}" type="slidenum">
              <a:rPr lang="cs-CZ" smtClean="0"/>
              <a:t>‹#›</a:t>
            </a:fld>
            <a:endParaRPr lang="cs-CZ"/>
          </a:p>
        </p:txBody>
      </p:sp>
    </p:spTree>
    <p:extLst>
      <p:ext uri="{BB962C8B-B14F-4D97-AF65-F5344CB8AC3E}">
        <p14:creationId xmlns:p14="http://schemas.microsoft.com/office/powerpoint/2010/main" val="390350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Zástupný symbol pro obrázek snímku 1"/>
          <p:cNvSpPr>
            <a:spLocks noGrp="1" noRot="1" noChangeAspect="1"/>
          </p:cNvSpPr>
          <p:nvPr>
            <p:ph type="sldImg"/>
          </p:nvPr>
        </p:nvSpPr>
        <p:spPr bwMode="auto">
          <a:noFill/>
          <a:ln>
            <a:solidFill>
              <a:srgbClr val="000000"/>
            </a:solidFill>
            <a:miter lim="800000"/>
            <a:headEnd/>
            <a:tailEnd/>
          </a:ln>
        </p:spPr>
      </p:sp>
      <p:sp>
        <p:nvSpPr>
          <p:cNvPr id="15362"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363"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4018CF6-271C-4E98-AD99-EA5872BA416E}" type="slidenum">
              <a:rPr lang="cs-CZ">
                <a:solidFill>
                  <a:srgbClr val="000000"/>
                </a:solidFill>
                <a:cs typeface="Arial" charset="0"/>
              </a:rPr>
              <a:pPr fontAlgn="base">
                <a:spcBef>
                  <a:spcPct val="0"/>
                </a:spcBef>
                <a:spcAft>
                  <a:spcPct val="0"/>
                </a:spcAft>
              </a:pPr>
              <a:t>1</a:t>
            </a:fld>
            <a:endParaRPr lang="cs-CZ">
              <a:solidFill>
                <a:srgbClr val="000000"/>
              </a:solidFill>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C70AC7CE-09E1-4156-8FCD-CBEA71BFF643}" type="datetimeFigureOut">
              <a:rPr lang="cs-CZ" smtClean="0"/>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181F8E-1C7C-4DDA-8963-4A4A2A1D0D1F}" type="slidenum">
              <a:rPr lang="cs-CZ" smtClean="0"/>
              <a:t>‹#›</a:t>
            </a:fld>
            <a:endParaRPr lang="cs-CZ"/>
          </a:p>
        </p:txBody>
      </p:sp>
    </p:spTree>
    <p:extLst>
      <p:ext uri="{BB962C8B-B14F-4D97-AF65-F5344CB8AC3E}">
        <p14:creationId xmlns:p14="http://schemas.microsoft.com/office/powerpoint/2010/main" val="1482230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70AC7CE-09E1-4156-8FCD-CBEA71BFF643}" type="datetimeFigureOut">
              <a:rPr lang="cs-CZ" smtClean="0"/>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181F8E-1C7C-4DDA-8963-4A4A2A1D0D1F}" type="slidenum">
              <a:rPr lang="cs-CZ" smtClean="0"/>
              <a:t>‹#›</a:t>
            </a:fld>
            <a:endParaRPr lang="cs-CZ"/>
          </a:p>
        </p:txBody>
      </p:sp>
    </p:spTree>
    <p:extLst>
      <p:ext uri="{BB962C8B-B14F-4D97-AF65-F5344CB8AC3E}">
        <p14:creationId xmlns:p14="http://schemas.microsoft.com/office/powerpoint/2010/main" val="419498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C70AC7CE-09E1-4156-8FCD-CBEA71BFF643}" type="datetimeFigureOut">
              <a:rPr lang="cs-CZ" smtClean="0"/>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181F8E-1C7C-4DDA-8963-4A4A2A1D0D1F}" type="slidenum">
              <a:rPr lang="cs-CZ" smtClean="0"/>
              <a:t>‹#›</a:t>
            </a:fld>
            <a:endParaRPr lang="cs-CZ"/>
          </a:p>
        </p:txBody>
      </p:sp>
    </p:spTree>
    <p:extLst>
      <p:ext uri="{BB962C8B-B14F-4D97-AF65-F5344CB8AC3E}">
        <p14:creationId xmlns:p14="http://schemas.microsoft.com/office/powerpoint/2010/main" val="2759987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70AC7CE-09E1-4156-8FCD-CBEA71BFF643}" type="datetimeFigureOut">
              <a:rPr lang="cs-CZ" smtClean="0"/>
              <a:t>20.6.2012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E181F8E-1C7C-4DDA-8963-4A4A2A1D0D1F}" type="slidenum">
              <a:rPr lang="cs-CZ" smtClean="0"/>
              <a:t>‹#›</a:t>
            </a:fld>
            <a:endParaRPr lang="cs-CZ"/>
          </a:p>
        </p:txBody>
      </p:sp>
    </p:spTree>
    <p:extLst>
      <p:ext uri="{BB962C8B-B14F-4D97-AF65-F5344CB8AC3E}">
        <p14:creationId xmlns:p14="http://schemas.microsoft.com/office/powerpoint/2010/main" val="1156642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70AC7CE-09E1-4156-8FCD-CBEA71BFF643}" type="datetimeFigureOut">
              <a:rPr lang="cs-CZ" smtClean="0"/>
              <a:t>20.6.2012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E181F8E-1C7C-4DDA-8963-4A4A2A1D0D1F}" type="slidenum">
              <a:rPr lang="cs-CZ" smtClean="0"/>
              <a:t>‹#›</a:t>
            </a:fld>
            <a:endParaRPr lang="cs-CZ"/>
          </a:p>
        </p:txBody>
      </p:sp>
    </p:spTree>
    <p:extLst>
      <p:ext uri="{BB962C8B-B14F-4D97-AF65-F5344CB8AC3E}">
        <p14:creationId xmlns:p14="http://schemas.microsoft.com/office/powerpoint/2010/main" val="2325017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C70AC7CE-09E1-4156-8FCD-CBEA71BFF643}" type="datetimeFigureOut">
              <a:rPr lang="cs-CZ" smtClean="0"/>
              <a:t>20.6.2012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E181F8E-1C7C-4DDA-8963-4A4A2A1D0D1F}" type="slidenum">
              <a:rPr lang="cs-CZ" smtClean="0"/>
              <a:t>‹#›</a:t>
            </a:fld>
            <a:endParaRPr lang="cs-CZ"/>
          </a:p>
        </p:txBody>
      </p:sp>
    </p:spTree>
    <p:extLst>
      <p:ext uri="{BB962C8B-B14F-4D97-AF65-F5344CB8AC3E}">
        <p14:creationId xmlns:p14="http://schemas.microsoft.com/office/powerpoint/2010/main" val="3312213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70AC7CE-09E1-4156-8FCD-CBEA71BFF643}" type="datetimeFigureOut">
              <a:rPr lang="cs-CZ" smtClean="0"/>
              <a:t>20.6.2012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E181F8E-1C7C-4DDA-8963-4A4A2A1D0D1F}" type="slidenum">
              <a:rPr lang="cs-CZ" smtClean="0"/>
              <a:t>‹#›</a:t>
            </a:fld>
            <a:endParaRPr lang="cs-CZ"/>
          </a:p>
        </p:txBody>
      </p:sp>
    </p:spTree>
    <p:extLst>
      <p:ext uri="{BB962C8B-B14F-4D97-AF65-F5344CB8AC3E}">
        <p14:creationId xmlns:p14="http://schemas.microsoft.com/office/powerpoint/2010/main" val="446274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70AC7CE-09E1-4156-8FCD-CBEA71BFF643}" type="datetimeFigureOut">
              <a:rPr lang="cs-CZ" smtClean="0"/>
              <a:t>20.6.2012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E181F8E-1C7C-4DDA-8963-4A4A2A1D0D1F}" type="slidenum">
              <a:rPr lang="cs-CZ" smtClean="0"/>
              <a:t>‹#›</a:t>
            </a:fld>
            <a:endParaRPr lang="cs-CZ"/>
          </a:p>
        </p:txBody>
      </p:sp>
    </p:spTree>
    <p:extLst>
      <p:ext uri="{BB962C8B-B14F-4D97-AF65-F5344CB8AC3E}">
        <p14:creationId xmlns:p14="http://schemas.microsoft.com/office/powerpoint/2010/main" val="3658278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70AC7CE-09E1-4156-8FCD-CBEA71BFF643}" type="datetimeFigureOut">
              <a:rPr lang="cs-CZ" smtClean="0"/>
              <a:t>20.6.2012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E181F8E-1C7C-4DDA-8963-4A4A2A1D0D1F}" type="slidenum">
              <a:rPr lang="cs-CZ" smtClean="0"/>
              <a:t>‹#›</a:t>
            </a:fld>
            <a:endParaRPr lang="cs-CZ"/>
          </a:p>
        </p:txBody>
      </p:sp>
    </p:spTree>
    <p:extLst>
      <p:ext uri="{BB962C8B-B14F-4D97-AF65-F5344CB8AC3E}">
        <p14:creationId xmlns:p14="http://schemas.microsoft.com/office/powerpoint/2010/main" val="4287664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70AC7CE-09E1-4156-8FCD-CBEA71BFF643}" type="datetimeFigureOut">
              <a:rPr lang="cs-CZ" smtClean="0"/>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181F8E-1C7C-4DDA-8963-4A4A2A1D0D1F}" type="slidenum">
              <a:rPr lang="cs-CZ" smtClean="0"/>
              <a:t>‹#›</a:t>
            </a:fld>
            <a:endParaRPr lang="cs-CZ"/>
          </a:p>
        </p:txBody>
      </p:sp>
    </p:spTree>
    <p:extLst>
      <p:ext uri="{BB962C8B-B14F-4D97-AF65-F5344CB8AC3E}">
        <p14:creationId xmlns:p14="http://schemas.microsoft.com/office/powerpoint/2010/main" val="2523816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70AC7CE-09E1-4156-8FCD-CBEA71BFF643}" type="datetimeFigureOut">
              <a:rPr lang="cs-CZ" smtClean="0"/>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181F8E-1C7C-4DDA-8963-4A4A2A1D0D1F}" type="slidenum">
              <a:rPr lang="cs-CZ" smtClean="0"/>
              <a:t>‹#›</a:t>
            </a:fld>
            <a:endParaRPr lang="cs-CZ"/>
          </a:p>
        </p:txBody>
      </p:sp>
    </p:spTree>
    <p:extLst>
      <p:ext uri="{BB962C8B-B14F-4D97-AF65-F5344CB8AC3E}">
        <p14:creationId xmlns:p14="http://schemas.microsoft.com/office/powerpoint/2010/main" val="3684648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0AC7CE-09E1-4156-8FCD-CBEA71BFF643}" type="datetimeFigureOut">
              <a:rPr lang="cs-CZ" smtClean="0"/>
              <a:t>20.6.2012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181F8E-1C7C-4DDA-8963-4A4A2A1D0D1F}" type="slidenum">
              <a:rPr lang="cs-CZ" smtClean="0"/>
              <a:t>‹#›</a:t>
            </a:fld>
            <a:endParaRPr lang="cs-CZ"/>
          </a:p>
        </p:txBody>
      </p:sp>
    </p:spTree>
    <p:extLst>
      <p:ext uri="{BB962C8B-B14F-4D97-AF65-F5344CB8AC3E}">
        <p14:creationId xmlns:p14="http://schemas.microsoft.com/office/powerpoint/2010/main" val="23840065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hyperlink" Target="http://cs.wikipedia.org/wiki/Elipsoid" TargetMode="External"/><Relationship Id="rId7" Type="http://schemas.openxmlformats.org/officeDocument/2006/relationships/hyperlink" Target="http://cs.wikipedia.org/wiki/Mapa" TargetMode="External"/><Relationship Id="rId2" Type="http://schemas.openxmlformats.org/officeDocument/2006/relationships/hyperlink" Target="http://cs.wikipedia.org/wiki/Zem%C4%9B" TargetMode="External"/><Relationship Id="rId1" Type="http://schemas.openxmlformats.org/officeDocument/2006/relationships/slideLayout" Target="../slideLayouts/slideLayout2.xml"/><Relationship Id="rId6" Type="http://schemas.openxmlformats.org/officeDocument/2006/relationships/hyperlink" Target="http://cs.wikipedia.org/wiki/Geometrie" TargetMode="External"/><Relationship Id="rId5" Type="http://schemas.openxmlformats.org/officeDocument/2006/relationships/hyperlink" Target="http://cs.wikipedia.org/wiki/Rovina" TargetMode="External"/><Relationship Id="rId4" Type="http://schemas.openxmlformats.org/officeDocument/2006/relationships/hyperlink" Target="http://cs.wikipedia.org/wiki/Koule"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cs.wikipedia.org/wiki/Ku%C5%BEel" TargetMode="External"/><Relationship Id="rId2" Type="http://schemas.openxmlformats.org/officeDocument/2006/relationships/hyperlink" Target="http://cs.wikipedia.org/wiki/V%C3%A1lec" TargetMode="Externa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cs.wikipedia.org/wiki/Rovnob%C4%9B%C5%BEka" TargetMode="External"/><Relationship Id="rId2" Type="http://schemas.openxmlformats.org/officeDocument/2006/relationships/hyperlink" Target="http://cs.wikipedia.org/wiki/Poledn%C3%ADk"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hyperlink" Target="http://cs.wikipedia.org/wiki/Mollweidovo_zobrazen%C3%AD" TargetMode="External"/><Relationship Id="rId2" Type="http://schemas.openxmlformats.org/officeDocument/2006/relationships/hyperlink" Target="http://cs.wikipedia.org/wiki/Behrmannovo_zobrazen%C3%A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548877426"/>
              </p:ext>
            </p:extLst>
          </p:nvPr>
        </p:nvGraphicFramePr>
        <p:xfrm>
          <a:off x="539552" y="908720"/>
          <a:ext cx="7772400" cy="2592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Obrázek 4"/>
          <p:cNvPicPr>
            <a:picLocks noChangeAspect="1"/>
          </p:cNvPicPr>
          <p:nvPr/>
        </p:nvPicPr>
        <p:blipFill>
          <a:blip r:embed="rId8"/>
          <a:srcRect/>
          <a:stretch>
            <a:fillRect/>
          </a:stretch>
        </p:blipFill>
        <p:spPr bwMode="auto">
          <a:xfrm>
            <a:off x="1979613" y="4743450"/>
            <a:ext cx="5407025" cy="1046163"/>
          </a:xfrm>
          <a:prstGeom prst="rect">
            <a:avLst/>
          </a:prstGeom>
          <a:noFill/>
          <a:ln w="9525">
            <a:noFill/>
            <a:miter lim="800000"/>
            <a:headEnd/>
            <a:tailEnd/>
          </a:ln>
        </p:spPr>
      </p:pic>
      <p:sp>
        <p:nvSpPr>
          <p:cNvPr id="14339" name="TextovéPole 2"/>
          <p:cNvSpPr txBox="1">
            <a:spLocks noChangeArrowheads="1"/>
          </p:cNvSpPr>
          <p:nvPr/>
        </p:nvSpPr>
        <p:spPr bwMode="auto">
          <a:xfrm>
            <a:off x="3738563" y="2565400"/>
            <a:ext cx="2405062" cy="368300"/>
          </a:xfrm>
          <a:prstGeom prst="rect">
            <a:avLst/>
          </a:prstGeom>
          <a:noFill/>
          <a:ln w="9525">
            <a:noFill/>
            <a:miter lim="800000"/>
            <a:headEnd/>
            <a:tailEnd/>
          </a:ln>
        </p:spPr>
        <p:txBody>
          <a:bodyPr wrap="none">
            <a:spAutoFit/>
          </a:bodyPr>
          <a:lstStyle/>
          <a:p>
            <a:r>
              <a:rPr lang="cs-CZ">
                <a:solidFill>
                  <a:srgbClr val="000000"/>
                </a:solidFill>
                <a:latin typeface="Calibri" pitchFamily="34" charset="0"/>
              </a:rPr>
              <a:t>CZ.1.07/1.4.00/21.2976</a:t>
            </a:r>
          </a:p>
        </p:txBody>
      </p:sp>
      <p:sp>
        <p:nvSpPr>
          <p:cNvPr id="14340" name="TextovéPole 1"/>
          <p:cNvSpPr txBox="1">
            <a:spLocks noChangeArrowheads="1"/>
          </p:cNvSpPr>
          <p:nvPr/>
        </p:nvSpPr>
        <p:spPr bwMode="auto">
          <a:xfrm>
            <a:off x="2751138" y="1339850"/>
            <a:ext cx="185737" cy="368300"/>
          </a:xfrm>
          <a:prstGeom prst="rect">
            <a:avLst/>
          </a:prstGeom>
          <a:noFill/>
          <a:ln w="9525">
            <a:noFill/>
            <a:miter lim="800000"/>
            <a:headEnd/>
            <a:tailEnd/>
          </a:ln>
        </p:spPr>
        <p:txBody>
          <a:bodyPr wrap="none">
            <a:spAutoFit/>
          </a:bodyPr>
          <a:lstStyle/>
          <a:p>
            <a:endParaRPr lang="cs-CZ">
              <a:latin typeface="Calibri" pitchFamily="34" charset="0"/>
            </a:endParaRPr>
          </a:p>
        </p:txBody>
      </p:sp>
      <p:sp>
        <p:nvSpPr>
          <p:cNvPr id="14341" name="TextovéPole 5"/>
          <p:cNvSpPr txBox="1">
            <a:spLocks noChangeArrowheads="1"/>
          </p:cNvSpPr>
          <p:nvPr/>
        </p:nvSpPr>
        <p:spPr bwMode="auto">
          <a:xfrm>
            <a:off x="2657475" y="2179638"/>
            <a:ext cx="184150" cy="369887"/>
          </a:xfrm>
          <a:prstGeom prst="rect">
            <a:avLst/>
          </a:prstGeom>
          <a:noFill/>
          <a:ln w="9525">
            <a:noFill/>
            <a:miter lim="800000"/>
            <a:headEnd/>
            <a:tailEnd/>
          </a:ln>
        </p:spPr>
        <p:txBody>
          <a:bodyPr wrap="none">
            <a:spAutoFit/>
          </a:bodyPr>
          <a:lstStyle/>
          <a:p>
            <a:endParaRPr lang="cs-CZ">
              <a:latin typeface="Calibri" pitchFamily="34" charset="0"/>
            </a:endParaRPr>
          </a:p>
        </p:txBody>
      </p:sp>
    </p:spTree>
    <p:extLst>
      <p:ext uri="{BB962C8B-B14F-4D97-AF65-F5344CB8AC3E}">
        <p14:creationId xmlns:p14="http://schemas.microsoft.com/office/powerpoint/2010/main" val="16772703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346050"/>
          </a:xfrm>
        </p:spPr>
        <p:txBody>
          <a:bodyPr>
            <a:normAutofit fontScale="90000"/>
          </a:bodyPr>
          <a:lstStyle/>
          <a:p>
            <a:endParaRPr lang="cs-CZ" dirty="0"/>
          </a:p>
        </p:txBody>
      </p:sp>
      <p:sp>
        <p:nvSpPr>
          <p:cNvPr id="3" name="Zástupný symbol pro obsah 2"/>
          <p:cNvSpPr>
            <a:spLocks noGrp="1"/>
          </p:cNvSpPr>
          <p:nvPr>
            <p:ph idx="1"/>
          </p:nvPr>
        </p:nvSpPr>
        <p:spPr>
          <a:xfrm>
            <a:off x="457200" y="1484783"/>
            <a:ext cx="8229600" cy="2808313"/>
          </a:xfrm>
          <a:ln>
            <a:solidFill>
              <a:schemeClr val="tx1"/>
            </a:solidFill>
          </a:ln>
        </p:spPr>
        <p:txBody>
          <a:bodyPr>
            <a:normAutofit/>
          </a:bodyPr>
          <a:lstStyle/>
          <a:p>
            <a:pPr marL="0" indent="0">
              <a:buNone/>
            </a:pPr>
            <a:endParaRPr lang="cs-CZ" sz="2400" b="1" i="1" dirty="0">
              <a:latin typeface="Times New Roman" pitchFamily="18" charset="0"/>
              <a:cs typeface="Times New Roman" pitchFamily="18" charset="0"/>
            </a:endParaRPr>
          </a:p>
          <a:p>
            <a:pPr marL="0" indent="0">
              <a:buNone/>
            </a:pPr>
            <a:r>
              <a:rPr lang="cs-CZ" sz="2400" b="1" i="1" dirty="0" smtClean="0">
                <a:latin typeface="Times New Roman" pitchFamily="18" charset="0"/>
                <a:cs typeface="Times New Roman" pitchFamily="18" charset="0"/>
              </a:rPr>
              <a:t>Cíl prezentace:</a:t>
            </a:r>
          </a:p>
          <a:p>
            <a:pPr marL="0" indent="0">
              <a:buNone/>
            </a:pPr>
            <a:r>
              <a:rPr lang="cs-CZ" sz="2000" dirty="0" smtClean="0">
                <a:latin typeface="Times New Roman" pitchFamily="18" charset="0"/>
                <a:cs typeface="Times New Roman" pitchFamily="18" charset="0"/>
              </a:rPr>
              <a:t>Žáci jsou seznámeni s historií vzniku map, vývojem zobrazení povrchu Země, praktickým používáním map pro orientaci v terénu a nejčastěji používanými měřítky map. Prezentace je doplněna praktickými ukázkami.</a:t>
            </a:r>
            <a:endParaRPr lang="cs-CZ" sz="2000" dirty="0">
              <a:latin typeface="Times New Roman" pitchFamily="18" charset="0"/>
              <a:cs typeface="Times New Roman" pitchFamily="18" charset="0"/>
            </a:endParaRPr>
          </a:p>
        </p:txBody>
      </p:sp>
    </p:spTree>
    <p:extLst>
      <p:ext uri="{BB962C8B-B14F-4D97-AF65-F5344CB8AC3E}">
        <p14:creationId xmlns:p14="http://schemas.microsoft.com/office/powerpoint/2010/main" val="2483778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339752" y="274638"/>
            <a:ext cx="4536504" cy="418058"/>
          </a:xfrm>
          <a:ln>
            <a:solidFill>
              <a:schemeClr val="tx1"/>
            </a:solidFill>
          </a:ln>
        </p:spPr>
        <p:txBody>
          <a:bodyPr>
            <a:noAutofit/>
          </a:bodyPr>
          <a:lstStyle/>
          <a:p>
            <a:r>
              <a:rPr lang="cs-CZ" sz="2400" b="1" dirty="0" smtClean="0">
                <a:solidFill>
                  <a:srgbClr val="C00000"/>
                </a:solidFill>
                <a:latin typeface="Times New Roman" pitchFamily="18" charset="0"/>
                <a:cs typeface="Times New Roman" pitchFamily="18" charset="0"/>
              </a:rPr>
              <a:t>Mapy</a:t>
            </a:r>
            <a:r>
              <a:rPr lang="cs-CZ" sz="2400" b="1" dirty="0" smtClean="0">
                <a:latin typeface="Times New Roman" pitchFamily="18" charset="0"/>
                <a:cs typeface="Times New Roman" pitchFamily="18" charset="0"/>
              </a:rPr>
              <a:t> – zobrazení povrchu Země </a:t>
            </a:r>
            <a:endParaRPr lang="cs-CZ" sz="2400" b="1" dirty="0">
              <a:latin typeface="Times New Roman" pitchFamily="18" charset="0"/>
              <a:cs typeface="Times New Roman" pitchFamily="18" charset="0"/>
            </a:endParaRPr>
          </a:p>
        </p:txBody>
      </p:sp>
      <p:sp>
        <p:nvSpPr>
          <p:cNvPr id="3" name="Zástupný symbol pro obsah 2"/>
          <p:cNvSpPr>
            <a:spLocks noGrp="1"/>
          </p:cNvSpPr>
          <p:nvPr>
            <p:ph idx="1"/>
          </p:nvPr>
        </p:nvSpPr>
        <p:spPr>
          <a:xfrm>
            <a:off x="457200" y="764704"/>
            <a:ext cx="8229600" cy="5832648"/>
          </a:xfrm>
          <a:ln>
            <a:solidFill>
              <a:schemeClr val="tx1"/>
            </a:solidFill>
          </a:ln>
        </p:spPr>
        <p:txBody>
          <a:bodyPr>
            <a:normAutofit/>
          </a:bodyPr>
          <a:lstStyle/>
          <a:p>
            <a:pPr marL="0" indent="0" algn="ctr">
              <a:buNone/>
            </a:pPr>
            <a:r>
              <a:rPr lang="cs-CZ" sz="2000" b="1" dirty="0" smtClean="0">
                <a:solidFill>
                  <a:srgbClr val="C00000"/>
                </a:solidFill>
                <a:latin typeface="Times New Roman" pitchFamily="18" charset="0"/>
                <a:cs typeface="Times New Roman" pitchFamily="18" charset="0"/>
              </a:rPr>
              <a:t>Mapové zobrazení</a:t>
            </a:r>
            <a:r>
              <a:rPr lang="cs-CZ" sz="2000" dirty="0" smtClean="0">
                <a:solidFill>
                  <a:srgbClr val="C00000"/>
                </a:solidFill>
                <a:latin typeface="Times New Roman" pitchFamily="18" charset="0"/>
                <a:cs typeface="Times New Roman" pitchFamily="18" charset="0"/>
              </a:rPr>
              <a:t> </a:t>
            </a:r>
            <a:r>
              <a:rPr lang="cs-CZ" sz="2000" dirty="0" smtClean="0">
                <a:latin typeface="Times New Roman" pitchFamily="18" charset="0"/>
                <a:cs typeface="Times New Roman" pitchFamily="18" charset="0"/>
              </a:rPr>
              <a:t>neboli </a:t>
            </a:r>
            <a:r>
              <a:rPr lang="cs-CZ" sz="2000" b="1" dirty="0" smtClean="0">
                <a:solidFill>
                  <a:srgbClr val="C00000"/>
                </a:solidFill>
                <a:latin typeface="Times New Roman" pitchFamily="18" charset="0"/>
                <a:cs typeface="Times New Roman" pitchFamily="18" charset="0"/>
              </a:rPr>
              <a:t>kartografická projekce</a:t>
            </a:r>
            <a:r>
              <a:rPr lang="cs-CZ" sz="2000" dirty="0" smtClean="0">
                <a:solidFill>
                  <a:srgbClr val="C00000"/>
                </a:solidFill>
                <a:latin typeface="Times New Roman" pitchFamily="18" charset="0"/>
                <a:cs typeface="Times New Roman" pitchFamily="18" charset="0"/>
              </a:rPr>
              <a:t> </a:t>
            </a:r>
            <a:r>
              <a:rPr lang="cs-CZ" sz="2000" dirty="0" smtClean="0">
                <a:latin typeface="Times New Roman" pitchFamily="18" charset="0"/>
                <a:cs typeface="Times New Roman" pitchFamily="18" charset="0"/>
              </a:rPr>
              <a:t>je způsob, jakým se převádí zobrazení povrchu </a:t>
            </a:r>
            <a:r>
              <a:rPr lang="cs-CZ" sz="2000" dirty="0" smtClean="0">
                <a:latin typeface="Times New Roman" pitchFamily="18" charset="0"/>
                <a:cs typeface="Times New Roman" pitchFamily="18" charset="0"/>
                <a:hlinkClick r:id="rId2" action="ppaction://hlinkfile" tooltip="Země"/>
              </a:rPr>
              <a:t>Země</a:t>
            </a:r>
            <a:r>
              <a:rPr lang="cs-CZ" sz="2000" dirty="0" smtClean="0">
                <a:latin typeface="Times New Roman" pitchFamily="18" charset="0"/>
                <a:cs typeface="Times New Roman" pitchFamily="18" charset="0"/>
              </a:rPr>
              <a:t> (či jiného nebeského tělesa) z dvojrozměrného zakřiveného povrchu referenčního </a:t>
            </a:r>
            <a:r>
              <a:rPr lang="cs-CZ" sz="2000" dirty="0" smtClean="0">
                <a:latin typeface="Times New Roman" pitchFamily="18" charset="0"/>
                <a:cs typeface="Times New Roman" pitchFamily="18" charset="0"/>
                <a:hlinkClick r:id="rId3" action="ppaction://hlinkfile" tooltip="Elipsoid"/>
              </a:rPr>
              <a:t>elipsoidu</a:t>
            </a:r>
            <a:r>
              <a:rPr lang="cs-CZ" sz="2000" dirty="0" smtClean="0">
                <a:latin typeface="Times New Roman" pitchFamily="18" charset="0"/>
                <a:cs typeface="Times New Roman" pitchFamily="18" charset="0"/>
              </a:rPr>
              <a:t> či </a:t>
            </a:r>
            <a:r>
              <a:rPr lang="cs-CZ" sz="2000" dirty="0" smtClean="0">
                <a:latin typeface="Times New Roman" pitchFamily="18" charset="0"/>
                <a:cs typeface="Times New Roman" pitchFamily="18" charset="0"/>
                <a:hlinkClick r:id="rId4" action="ppaction://hlinkfile" tooltip="Koule"/>
              </a:rPr>
              <a:t>koule</a:t>
            </a:r>
            <a:r>
              <a:rPr lang="cs-CZ" sz="2000" dirty="0" smtClean="0">
                <a:latin typeface="Times New Roman" pitchFamily="18" charset="0"/>
                <a:cs typeface="Times New Roman" pitchFamily="18" charset="0"/>
              </a:rPr>
              <a:t> do </a:t>
            </a:r>
            <a:r>
              <a:rPr lang="cs-CZ" sz="2000" dirty="0" smtClean="0">
                <a:latin typeface="Times New Roman" pitchFamily="18" charset="0"/>
                <a:cs typeface="Times New Roman" pitchFamily="18" charset="0"/>
                <a:hlinkClick r:id="rId5" action="ppaction://hlinkfile" tooltip="Rovina"/>
              </a:rPr>
              <a:t>roviny</a:t>
            </a:r>
            <a:r>
              <a:rPr lang="cs-CZ" sz="2000" dirty="0" smtClean="0">
                <a:latin typeface="Times New Roman" pitchFamily="18" charset="0"/>
                <a:cs typeface="Times New Roman" pitchFamily="18" charset="0"/>
              </a:rPr>
              <a:t>. Výsledek takového </a:t>
            </a:r>
            <a:r>
              <a:rPr lang="cs-CZ" sz="2000" dirty="0" smtClean="0">
                <a:latin typeface="Times New Roman" pitchFamily="18" charset="0"/>
                <a:cs typeface="Times New Roman" pitchFamily="18" charset="0"/>
                <a:hlinkClick r:id="rId6" action="ppaction://hlinkfile" tooltip="Geometrie"/>
              </a:rPr>
              <a:t>geometrického</a:t>
            </a:r>
            <a:r>
              <a:rPr lang="cs-CZ" sz="2000" dirty="0" smtClean="0">
                <a:latin typeface="Times New Roman" pitchFamily="18" charset="0"/>
                <a:cs typeface="Times New Roman" pitchFamily="18" charset="0"/>
              </a:rPr>
              <a:t> či početního postupu nazýváme </a:t>
            </a:r>
            <a:r>
              <a:rPr lang="cs-CZ" sz="2400" b="1" i="1" dirty="0" smtClean="0">
                <a:latin typeface="Times New Roman" pitchFamily="18" charset="0"/>
                <a:cs typeface="Times New Roman" pitchFamily="18" charset="0"/>
                <a:hlinkClick r:id="rId7" action="ppaction://hlinkfile" tooltip="Mapa"/>
              </a:rPr>
              <a:t>mapa</a:t>
            </a:r>
            <a:r>
              <a:rPr lang="cs-CZ" sz="2400" b="1" i="1" dirty="0" smtClean="0">
                <a:latin typeface="Times New Roman" pitchFamily="18" charset="0"/>
                <a:cs typeface="Times New Roman" pitchFamily="18" charset="0"/>
              </a:rPr>
              <a:t>.</a:t>
            </a:r>
          </a:p>
          <a:p>
            <a:pPr marL="0" indent="0" algn="ctr">
              <a:buNone/>
            </a:pPr>
            <a:endParaRPr lang="cs-CZ" sz="2400" b="1" i="1" dirty="0">
              <a:latin typeface="Times New Roman" pitchFamily="18" charset="0"/>
              <a:cs typeface="Times New Roman" pitchFamily="18" charset="0"/>
            </a:endParaRPr>
          </a:p>
          <a:p>
            <a:pPr marL="0" indent="0" algn="ctr">
              <a:buNone/>
            </a:pPr>
            <a:endParaRPr lang="cs-CZ" sz="2400" b="1" i="1" dirty="0" smtClean="0">
              <a:latin typeface="Times New Roman" pitchFamily="18" charset="0"/>
              <a:cs typeface="Times New Roman" pitchFamily="18" charset="0"/>
            </a:endParaRPr>
          </a:p>
          <a:p>
            <a:pPr marL="0" indent="0" algn="ctr">
              <a:buNone/>
            </a:pPr>
            <a:endParaRPr lang="cs-CZ" sz="2000" dirty="0">
              <a:latin typeface="Times New Roman" pitchFamily="18" charset="0"/>
              <a:cs typeface="Times New Roman" pitchFamily="18" charset="0"/>
            </a:endParaRPr>
          </a:p>
        </p:txBody>
      </p:sp>
      <p:pic>
        <p:nvPicPr>
          <p:cNvPr id="4" name="Obrázek 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403648" y="2564904"/>
            <a:ext cx="6336704" cy="38164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671655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600" y="188640"/>
            <a:ext cx="7200800" cy="432048"/>
          </a:xfrm>
          <a:ln>
            <a:solidFill>
              <a:schemeClr val="tx1"/>
            </a:solidFill>
          </a:ln>
        </p:spPr>
        <p:txBody>
          <a:bodyPr>
            <a:noAutofit/>
          </a:bodyPr>
          <a:lstStyle/>
          <a:p>
            <a:r>
              <a:rPr lang="cs-CZ" sz="2400" dirty="0" smtClean="0">
                <a:latin typeface="Times New Roman" pitchFamily="18" charset="0"/>
                <a:cs typeface="Times New Roman" pitchFamily="18" charset="0"/>
              </a:rPr>
              <a:t>Tvarové zkreslení při převodu z povrchu koule do roviny</a:t>
            </a:r>
            <a:endParaRPr lang="cs-CZ" sz="2400" dirty="0">
              <a:latin typeface="Times New Roman" pitchFamily="18" charset="0"/>
              <a:cs typeface="Times New Roman" pitchFamily="18" charset="0"/>
            </a:endParaRPr>
          </a:p>
        </p:txBody>
      </p:sp>
      <p:sp>
        <p:nvSpPr>
          <p:cNvPr id="3" name="Zástupný symbol pro obsah 2"/>
          <p:cNvSpPr>
            <a:spLocks noGrp="1"/>
          </p:cNvSpPr>
          <p:nvPr>
            <p:ph idx="1"/>
          </p:nvPr>
        </p:nvSpPr>
        <p:spPr>
          <a:xfrm>
            <a:off x="457200" y="764704"/>
            <a:ext cx="8229600" cy="5361459"/>
          </a:xfrm>
          <a:ln>
            <a:solidFill>
              <a:schemeClr val="tx1"/>
            </a:solidFill>
          </a:ln>
        </p:spPr>
        <p:txBody>
          <a:bodyPr>
            <a:normAutofit/>
          </a:bodyPr>
          <a:lstStyle/>
          <a:p>
            <a:pPr marL="0" indent="0">
              <a:buNone/>
            </a:pPr>
            <a:endParaRPr lang="cs-CZ" sz="2000" dirty="0" smtClean="0">
              <a:latin typeface="Times New Roman" pitchFamily="18" charset="0"/>
              <a:cs typeface="Times New Roman" pitchFamily="18" charset="0"/>
            </a:endParaRPr>
          </a:p>
          <a:p>
            <a:pPr marL="0" indent="0">
              <a:buNone/>
            </a:pPr>
            <a:r>
              <a:rPr lang="cs-CZ" sz="2000" dirty="0" smtClean="0">
                <a:latin typeface="Times New Roman" pitchFamily="18" charset="0"/>
                <a:cs typeface="Times New Roman" pitchFamily="18" charset="0"/>
              </a:rPr>
              <a:t>Protože povrch koule či elipsoidu není rozvinutelný do roviny (stejně jako nelze do roviny bez deformace rozvinout oloupanou slupku pomeranče), je zapotřebí převést jej na povrch některého geometrického objektu, jehož povrch do roviny rozvinutelný je. Takovými objekty jsou </a:t>
            </a:r>
            <a:r>
              <a:rPr lang="cs-CZ" sz="2000" dirty="0" smtClean="0">
                <a:latin typeface="Times New Roman" pitchFamily="18" charset="0"/>
                <a:cs typeface="Times New Roman" pitchFamily="18" charset="0"/>
                <a:hlinkClick r:id="rId2" action="ppaction://hlinkfile" tooltip="Válec"/>
              </a:rPr>
              <a:t>válec</a:t>
            </a:r>
            <a:r>
              <a:rPr lang="cs-CZ" sz="2000" dirty="0" smtClean="0">
                <a:latin typeface="Times New Roman" pitchFamily="18" charset="0"/>
                <a:cs typeface="Times New Roman" pitchFamily="18" charset="0"/>
              </a:rPr>
              <a:t>, </a:t>
            </a:r>
            <a:r>
              <a:rPr lang="cs-CZ" sz="2000" dirty="0" smtClean="0">
                <a:latin typeface="Times New Roman" pitchFamily="18" charset="0"/>
                <a:cs typeface="Times New Roman" pitchFamily="18" charset="0"/>
                <a:hlinkClick r:id="rId3" action="ppaction://hlinkfile" tooltip="Kužel"/>
              </a:rPr>
              <a:t>kužel</a:t>
            </a:r>
            <a:r>
              <a:rPr lang="cs-CZ" sz="2000" dirty="0" smtClean="0">
                <a:latin typeface="Times New Roman" pitchFamily="18" charset="0"/>
                <a:cs typeface="Times New Roman" pitchFamily="18" charset="0"/>
              </a:rPr>
              <a:t> a samozřejmě také rovinná plocha sama. Převod kulové plochy do roviny znamená vždy tvarové zkreslení části obsažených informací. </a:t>
            </a:r>
          </a:p>
          <a:p>
            <a:pPr marL="0" indent="0">
              <a:buNone/>
            </a:pPr>
            <a:endParaRPr lang="cs-CZ" sz="2000" dirty="0">
              <a:latin typeface="Times New Roman" pitchFamily="18" charset="0"/>
              <a:cs typeface="Times New Roman" pitchFamily="18" charset="0"/>
            </a:endParaRPr>
          </a:p>
          <a:p>
            <a:pPr marL="0" indent="0">
              <a:buNone/>
            </a:pPr>
            <a:endParaRPr lang="cs-CZ" sz="2000" dirty="0" smtClean="0">
              <a:latin typeface="Times New Roman" pitchFamily="18" charset="0"/>
              <a:cs typeface="Times New Roman" pitchFamily="18" charset="0"/>
            </a:endParaRPr>
          </a:p>
          <a:p>
            <a:pPr marL="0" indent="0">
              <a:buNone/>
            </a:pPr>
            <a:endParaRPr lang="cs-CZ" sz="2000" dirty="0">
              <a:latin typeface="Times New Roman" pitchFamily="18" charset="0"/>
              <a:cs typeface="Times New Roman" pitchFamily="18" charset="0"/>
            </a:endParaRPr>
          </a:p>
          <a:p>
            <a:pPr marL="0" indent="0">
              <a:buNone/>
            </a:pPr>
            <a:endParaRPr lang="cs-CZ" sz="2000" dirty="0" smtClean="0">
              <a:latin typeface="Times New Roman" pitchFamily="18" charset="0"/>
              <a:cs typeface="Times New Roman" pitchFamily="18" charset="0"/>
            </a:endParaRPr>
          </a:p>
          <a:p>
            <a:pPr marL="0" indent="0">
              <a:buNone/>
            </a:pPr>
            <a:endParaRPr lang="cs-CZ" sz="2000" dirty="0">
              <a:latin typeface="Times New Roman" pitchFamily="18" charset="0"/>
              <a:cs typeface="Times New Roman" pitchFamily="18" charset="0"/>
            </a:endParaRPr>
          </a:p>
          <a:p>
            <a:pPr marL="0" indent="0">
              <a:buNone/>
            </a:pPr>
            <a:endParaRPr lang="cs-CZ" sz="2000" dirty="0" smtClean="0">
              <a:latin typeface="Times New Roman" pitchFamily="18" charset="0"/>
              <a:cs typeface="Times New Roman" pitchFamily="18" charset="0"/>
            </a:endParaRPr>
          </a:p>
          <a:p>
            <a:pPr marL="0" indent="0">
              <a:buNone/>
            </a:pPr>
            <a:r>
              <a:rPr lang="cs-CZ" sz="1800" b="1" i="1" dirty="0" smtClean="0">
                <a:latin typeface="Times New Roman" pitchFamily="18" charset="0"/>
                <a:cs typeface="Times New Roman" pitchFamily="18" charset="0"/>
              </a:rPr>
              <a:t>      Kontrolní kruhy         zkreslení úhlů v rozích mapy         zkreslení v oblasti pólů</a:t>
            </a:r>
          </a:p>
          <a:p>
            <a:pPr marL="0" indent="0">
              <a:buNone/>
            </a:pPr>
            <a:endParaRPr lang="cs-CZ" sz="2000" b="1" i="1" dirty="0">
              <a:latin typeface="Times New Roman" pitchFamily="18" charset="0"/>
              <a:cs typeface="Times New Roman" pitchFamily="18" charset="0"/>
            </a:endParaRPr>
          </a:p>
        </p:txBody>
      </p:sp>
      <p:pic>
        <p:nvPicPr>
          <p:cNvPr id="4" name="Obrázek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56176" y="3306076"/>
            <a:ext cx="2160240" cy="1656184"/>
          </a:xfrm>
          <a:prstGeom prst="rect">
            <a:avLst/>
          </a:prstGeom>
        </p:spPr>
      </p:pic>
      <p:pic>
        <p:nvPicPr>
          <p:cNvPr id="5" name="Obrázek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5576" y="3303240"/>
            <a:ext cx="1872208" cy="1872208"/>
          </a:xfrm>
          <a:prstGeom prst="rect">
            <a:avLst/>
          </a:prstGeom>
        </p:spPr>
      </p:pic>
      <p:pic>
        <p:nvPicPr>
          <p:cNvPr id="6" name="Obrázek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75856" y="3573568"/>
            <a:ext cx="2160240" cy="1197864"/>
          </a:xfrm>
          <a:prstGeom prst="rect">
            <a:avLst/>
          </a:prstGeom>
        </p:spPr>
      </p:pic>
    </p:spTree>
    <p:extLst>
      <p:ext uri="{BB962C8B-B14F-4D97-AF65-F5344CB8AC3E}">
        <p14:creationId xmlns:p14="http://schemas.microsoft.com/office/powerpoint/2010/main" val="2795711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432048"/>
          </a:xfrm>
        </p:spPr>
        <p:txBody>
          <a:bodyPr>
            <a:noAutofit/>
          </a:bodyPr>
          <a:lstStyle/>
          <a:p>
            <a:r>
              <a:rPr lang="cs-CZ" sz="2000" b="1" dirty="0" smtClean="0">
                <a:latin typeface="Times New Roman" pitchFamily="18" charset="0"/>
                <a:cs typeface="Times New Roman" pitchFamily="18" charset="0"/>
              </a:rPr>
              <a:t>Příklady zobrazení (</a:t>
            </a:r>
            <a:r>
              <a:rPr lang="cs-CZ" sz="2000" b="1" i="1" dirty="0" err="1" smtClean="0">
                <a:latin typeface="Times New Roman" pitchFamily="18" charset="0"/>
                <a:cs typeface="Times New Roman" pitchFamily="18" charset="0"/>
              </a:rPr>
              <a:t>Bermannovo</a:t>
            </a:r>
            <a:r>
              <a:rPr lang="cs-CZ" sz="2000" b="1" dirty="0" smtClean="0">
                <a:latin typeface="Times New Roman" pitchFamily="18" charset="0"/>
                <a:cs typeface="Times New Roman" pitchFamily="18" charset="0"/>
              </a:rPr>
              <a:t>)</a:t>
            </a:r>
            <a:endParaRPr lang="cs-CZ" sz="2000" b="1" dirty="0">
              <a:latin typeface="Times New Roman" pitchFamily="18" charset="0"/>
              <a:cs typeface="Times New Roman" pitchFamily="18" charset="0"/>
            </a:endParaRPr>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3608" y="620688"/>
            <a:ext cx="6696744" cy="28803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3717032"/>
            <a:ext cx="6696744" cy="27363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62091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1656184"/>
          </a:xfrm>
          <a:ln>
            <a:solidFill>
              <a:srgbClr val="C00000"/>
            </a:solidFill>
          </a:ln>
        </p:spPr>
        <p:txBody>
          <a:bodyPr>
            <a:noAutofit/>
          </a:bodyPr>
          <a:lstStyle/>
          <a:p>
            <a:r>
              <a:rPr lang="cs-CZ" sz="2000" b="1" dirty="0" smtClean="0">
                <a:latin typeface="Times New Roman" pitchFamily="18" charset="0"/>
                <a:cs typeface="Times New Roman" pitchFamily="18" charset="0"/>
              </a:rPr>
              <a:t/>
            </a:r>
            <a:br>
              <a:rPr lang="cs-CZ" sz="2000" b="1" dirty="0" smtClean="0">
                <a:latin typeface="Times New Roman" pitchFamily="18" charset="0"/>
                <a:cs typeface="Times New Roman" pitchFamily="18" charset="0"/>
              </a:rPr>
            </a:br>
            <a:r>
              <a:rPr lang="cs-CZ" sz="2000" b="1" dirty="0" smtClean="0">
                <a:latin typeface="Times New Roman" pitchFamily="18" charset="0"/>
                <a:cs typeface="Times New Roman" pitchFamily="18" charset="0"/>
              </a:rPr>
              <a:t>Příklady zobrazení (</a:t>
            </a:r>
            <a:r>
              <a:rPr lang="cs-CZ" sz="2000" b="1" i="1" dirty="0" err="1" smtClean="0">
                <a:latin typeface="Times New Roman" pitchFamily="18" charset="0"/>
                <a:cs typeface="Times New Roman" pitchFamily="18" charset="0"/>
              </a:rPr>
              <a:t>Mercatorovo</a:t>
            </a:r>
            <a:r>
              <a:rPr lang="cs-CZ" sz="2000" b="1" dirty="0" smtClean="0">
                <a:latin typeface="Times New Roman" pitchFamily="18" charset="0"/>
                <a:cs typeface="Times New Roman" pitchFamily="18" charset="0"/>
              </a:rPr>
              <a:t>)</a:t>
            </a:r>
            <a:br>
              <a:rPr lang="cs-CZ" sz="2000" b="1" dirty="0" smtClean="0">
                <a:latin typeface="Times New Roman" pitchFamily="18" charset="0"/>
                <a:cs typeface="Times New Roman" pitchFamily="18" charset="0"/>
              </a:rPr>
            </a:br>
            <a:r>
              <a:rPr lang="cs-CZ" sz="2000" b="1" dirty="0">
                <a:latin typeface="Times New Roman" pitchFamily="18" charset="0"/>
                <a:cs typeface="Times New Roman" pitchFamily="18" charset="0"/>
              </a:rPr>
              <a:t/>
            </a:r>
            <a:br>
              <a:rPr lang="cs-CZ" sz="2000" b="1" dirty="0">
                <a:latin typeface="Times New Roman" pitchFamily="18" charset="0"/>
                <a:cs typeface="Times New Roman" pitchFamily="18" charset="0"/>
              </a:rPr>
            </a:br>
            <a:r>
              <a:rPr lang="cs-CZ" sz="2000" dirty="0" smtClean="0">
                <a:latin typeface="Times New Roman" pitchFamily="18" charset="0"/>
                <a:cs typeface="Times New Roman" pitchFamily="18" charset="0"/>
              </a:rPr>
              <a:t>Gerhard </a:t>
            </a:r>
            <a:r>
              <a:rPr lang="cs-CZ" sz="2000" dirty="0" err="1" smtClean="0">
                <a:latin typeface="Times New Roman" pitchFamily="18" charset="0"/>
                <a:cs typeface="Times New Roman" pitchFamily="18" charset="0"/>
              </a:rPr>
              <a:t>Mercator</a:t>
            </a:r>
            <a:r>
              <a:rPr lang="cs-CZ" sz="2000" dirty="0" smtClean="0">
                <a:latin typeface="Times New Roman" pitchFamily="18" charset="0"/>
                <a:cs typeface="Times New Roman" pitchFamily="18" charset="0"/>
              </a:rPr>
              <a:t>, vlámský kartograf jako první v 16. stol. převedl tvar Země z kulového tvaru na plochu mapy</a:t>
            </a:r>
            <a:endParaRPr lang="cs-CZ" sz="2000" dirty="0">
              <a:latin typeface="Times New Roman" pitchFamily="18" charset="0"/>
              <a:cs typeface="Times New Roman" pitchFamily="18" charset="0"/>
            </a:endParaRPr>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1988840"/>
            <a:ext cx="4032448" cy="39604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4008" y="1988840"/>
            <a:ext cx="4104456" cy="39604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153310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836712"/>
            <a:ext cx="8229600" cy="504056"/>
          </a:xfrm>
        </p:spPr>
        <p:txBody>
          <a:bodyPr>
            <a:noAutofit/>
          </a:bodyPr>
          <a:lstStyle/>
          <a:p>
            <a:r>
              <a:rPr lang="cs-CZ" sz="2000" b="1" dirty="0" smtClean="0">
                <a:latin typeface="Times New Roman" pitchFamily="18" charset="0"/>
                <a:cs typeface="Times New Roman" pitchFamily="18" charset="0"/>
              </a:rPr>
              <a:t>Příklady zobrazení ( </a:t>
            </a:r>
            <a:r>
              <a:rPr lang="cs-CZ" sz="2000" b="1" i="1" dirty="0" err="1" smtClean="0">
                <a:latin typeface="Times New Roman" pitchFamily="18" charset="0"/>
                <a:cs typeface="Times New Roman" pitchFamily="18" charset="0"/>
              </a:rPr>
              <a:t>Mollweidovo</a:t>
            </a:r>
            <a:r>
              <a:rPr lang="cs-CZ" sz="2000" b="1" dirty="0" smtClean="0">
                <a:latin typeface="Times New Roman" pitchFamily="18" charset="0"/>
                <a:cs typeface="Times New Roman" pitchFamily="18" charset="0"/>
              </a:rPr>
              <a:t> )</a:t>
            </a:r>
            <a:endParaRPr lang="cs-CZ" sz="2000" b="1" dirty="0">
              <a:latin typeface="Times New Roman" pitchFamily="18" charset="0"/>
              <a:cs typeface="Times New Roman" pitchFamily="18" charset="0"/>
            </a:endParaRPr>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459706"/>
            <a:ext cx="8229600" cy="4114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83254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570186"/>
          </a:xfrm>
        </p:spPr>
        <p:txBody>
          <a:bodyPr>
            <a:normAutofit/>
          </a:bodyPr>
          <a:lstStyle/>
          <a:p>
            <a:r>
              <a:rPr lang="cs-CZ" sz="2000" b="1" dirty="0" smtClean="0">
                <a:latin typeface="Times New Roman" pitchFamily="18" charset="0"/>
                <a:cs typeface="Times New Roman" pitchFamily="18" charset="0"/>
              </a:rPr>
              <a:t>Ortografická projekce</a:t>
            </a:r>
            <a:br>
              <a:rPr lang="cs-CZ" sz="2000" b="1" dirty="0" smtClean="0">
                <a:latin typeface="Times New Roman" pitchFamily="18" charset="0"/>
                <a:cs typeface="Times New Roman" pitchFamily="18" charset="0"/>
              </a:rPr>
            </a:br>
            <a:r>
              <a:rPr lang="cs-CZ" sz="2000" dirty="0" smtClean="0">
                <a:latin typeface="Times New Roman" pitchFamily="18" charset="0"/>
                <a:cs typeface="Times New Roman" pitchFamily="18" charset="0"/>
              </a:rPr>
              <a:t>V příčné poloze se </a:t>
            </a:r>
            <a:r>
              <a:rPr lang="cs-CZ" sz="2000" dirty="0" smtClean="0">
                <a:latin typeface="Times New Roman" pitchFamily="18" charset="0"/>
                <a:cs typeface="Times New Roman" pitchFamily="18" charset="0"/>
                <a:hlinkClick r:id="rId2" action="ppaction://hlinkfile" tooltip="Poledník"/>
              </a:rPr>
              <a:t>poledníky</a:t>
            </a:r>
            <a:r>
              <a:rPr lang="cs-CZ" sz="2000" dirty="0" smtClean="0">
                <a:latin typeface="Times New Roman" pitchFamily="18" charset="0"/>
                <a:cs typeface="Times New Roman" pitchFamily="18" charset="0"/>
              </a:rPr>
              <a:t> zobrazují jako </a:t>
            </a:r>
            <a:r>
              <a:rPr lang="cs-CZ" sz="2000" b="1" i="1" dirty="0" smtClean="0">
                <a:latin typeface="Times New Roman" pitchFamily="18" charset="0"/>
                <a:cs typeface="Times New Roman" pitchFamily="18" charset="0"/>
              </a:rPr>
              <a:t>části elips </a:t>
            </a:r>
            <a:r>
              <a:rPr lang="cs-CZ" sz="2000" dirty="0" smtClean="0">
                <a:latin typeface="Times New Roman" pitchFamily="18" charset="0"/>
                <a:cs typeface="Times New Roman" pitchFamily="18" charset="0"/>
              </a:rPr>
              <a:t>a </a:t>
            </a:r>
            <a:r>
              <a:rPr lang="cs-CZ" sz="2000" dirty="0" smtClean="0">
                <a:latin typeface="Times New Roman" pitchFamily="18" charset="0"/>
                <a:cs typeface="Times New Roman" pitchFamily="18" charset="0"/>
                <a:hlinkClick r:id="rId3" action="ppaction://hlinkfile" tooltip="Rovnoběžka"/>
              </a:rPr>
              <a:t>rovnoběžky</a:t>
            </a:r>
            <a:r>
              <a:rPr lang="cs-CZ" sz="2000" dirty="0" smtClean="0">
                <a:latin typeface="Times New Roman" pitchFamily="18" charset="0"/>
                <a:cs typeface="Times New Roman" pitchFamily="18" charset="0"/>
              </a:rPr>
              <a:t> jako </a:t>
            </a:r>
            <a:r>
              <a:rPr lang="cs-CZ" sz="2000" b="1" i="1" dirty="0" smtClean="0">
                <a:latin typeface="Times New Roman" pitchFamily="18" charset="0"/>
                <a:cs typeface="Times New Roman" pitchFamily="18" charset="0"/>
              </a:rPr>
              <a:t>rovnoběžné přímky</a:t>
            </a:r>
            <a:r>
              <a:rPr lang="cs-CZ" sz="2000" dirty="0" smtClean="0">
                <a:latin typeface="Times New Roman" pitchFamily="18" charset="0"/>
                <a:cs typeface="Times New Roman" pitchFamily="18" charset="0"/>
              </a:rPr>
              <a:t>, v obecné poloze se obojí zobrazují jako části elips.</a:t>
            </a:r>
            <a:br>
              <a:rPr lang="cs-CZ" sz="2000" dirty="0" smtClean="0">
                <a:latin typeface="Times New Roman" pitchFamily="18" charset="0"/>
                <a:cs typeface="Times New Roman" pitchFamily="18" charset="0"/>
              </a:rPr>
            </a:br>
            <a:endParaRPr lang="cs-CZ" sz="2000" b="1" dirty="0">
              <a:latin typeface="Times New Roman" pitchFamily="18" charset="0"/>
              <a:cs typeface="Times New Roman" pitchFamily="18" charset="0"/>
            </a:endParaRPr>
          </a:p>
        </p:txBody>
      </p:sp>
      <p:pic>
        <p:nvPicPr>
          <p:cNvPr id="4" name="Zástupný symbol pro obsah 3"/>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2293375" y="1988840"/>
            <a:ext cx="4557249" cy="4320480"/>
          </a:xfrm>
        </p:spPr>
      </p:pic>
    </p:spTree>
    <p:extLst>
      <p:ext uri="{BB962C8B-B14F-4D97-AF65-F5344CB8AC3E}">
        <p14:creationId xmlns:p14="http://schemas.microsoft.com/office/powerpoint/2010/main" val="652826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74042"/>
          </a:xfrm>
        </p:spPr>
        <p:txBody>
          <a:bodyPr>
            <a:noAutofit/>
          </a:bodyPr>
          <a:lstStyle/>
          <a:p>
            <a:endParaRPr lang="cs-CZ" sz="1400" dirty="0">
              <a:latin typeface="Times New Roman" pitchFamily="18" charset="0"/>
              <a:cs typeface="Times New Roman" pitchFamily="18" charset="0"/>
            </a:endParaRPr>
          </a:p>
        </p:txBody>
      </p:sp>
      <p:sp>
        <p:nvSpPr>
          <p:cNvPr id="3" name="Zástupný symbol pro obsah 2"/>
          <p:cNvSpPr>
            <a:spLocks noGrp="1"/>
          </p:cNvSpPr>
          <p:nvPr>
            <p:ph idx="1"/>
          </p:nvPr>
        </p:nvSpPr>
        <p:spPr>
          <a:xfrm>
            <a:off x="457200" y="764704"/>
            <a:ext cx="8229600" cy="5361459"/>
          </a:xfrm>
        </p:spPr>
        <p:txBody>
          <a:bodyPr>
            <a:normAutofit/>
          </a:bodyPr>
          <a:lstStyle/>
          <a:p>
            <a:pPr marL="0" indent="0">
              <a:buNone/>
            </a:pPr>
            <a:r>
              <a:rPr lang="cs-CZ" sz="2000" dirty="0" smtClean="0">
                <a:latin typeface="Times New Roman" pitchFamily="18" charset="0"/>
                <a:cs typeface="Times New Roman" pitchFamily="18" charset="0"/>
              </a:rPr>
              <a:t>Použité materiály:</a:t>
            </a:r>
          </a:p>
          <a:p>
            <a:pPr marL="0" indent="0">
              <a:buNone/>
            </a:pPr>
            <a:endParaRPr lang="cs-CZ" sz="2000" dirty="0">
              <a:latin typeface="Times New Roman" pitchFamily="18" charset="0"/>
              <a:cs typeface="Times New Roman" pitchFamily="18" charset="0"/>
            </a:endParaRPr>
          </a:p>
          <a:p>
            <a:r>
              <a:rPr lang="cs-CZ" sz="1400" dirty="0" smtClean="0">
                <a:effectLst/>
              </a:rPr>
              <a:t>Mapové zobrazení. </a:t>
            </a:r>
            <a:r>
              <a:rPr lang="cs-CZ" sz="1400" i="1" dirty="0" smtClean="0">
                <a:effectLst/>
              </a:rPr>
              <a:t>Http://cs.wikipedia.org/wiki/Mapov%C3%A9_zobrazen%C3%AD</a:t>
            </a:r>
            <a:r>
              <a:rPr lang="cs-CZ" sz="1400" dirty="0" smtClean="0">
                <a:effectLst/>
              </a:rPr>
              <a:t> [online]. 2012 [cit. 2012-05-08]. Dostupné z: http://cs.wikipedia.org/wiki/Mapov%C3%A9_zobrazen%C3%AD </a:t>
            </a:r>
          </a:p>
          <a:p>
            <a:r>
              <a:rPr lang="cs-CZ" sz="1400" dirty="0" smtClean="0">
                <a:effectLst/>
              </a:rPr>
              <a:t>Kartografie. </a:t>
            </a:r>
            <a:r>
              <a:rPr lang="cs-CZ" sz="1400" i="1" dirty="0" smtClean="0">
                <a:effectLst/>
              </a:rPr>
              <a:t>Http://cs.wikipedia.org/wiki/Kartografie</a:t>
            </a:r>
            <a:r>
              <a:rPr lang="cs-CZ" sz="1400" dirty="0" smtClean="0">
                <a:effectLst/>
              </a:rPr>
              <a:t> [online]. 2012 [cit. 2012-05-08]. Dostupné z: http://cs.wikipedia.org/wiki/Kartografie </a:t>
            </a:r>
          </a:p>
          <a:p>
            <a:r>
              <a:rPr lang="cs-CZ" sz="1400" dirty="0" err="1" smtClean="0">
                <a:effectLst/>
              </a:rPr>
              <a:t>Bermannovo</a:t>
            </a:r>
            <a:r>
              <a:rPr lang="cs-CZ" sz="1400" dirty="0" smtClean="0">
                <a:effectLst/>
              </a:rPr>
              <a:t> zobrazení. </a:t>
            </a:r>
            <a:r>
              <a:rPr lang="cs-CZ" sz="1400" i="1" dirty="0" smtClean="0">
                <a:effectLst/>
              </a:rPr>
              <a:t>Http://cs.wikipedia.org/wiki/Behrmannovo_zobrazen%C3%AD</a:t>
            </a:r>
            <a:r>
              <a:rPr lang="cs-CZ" sz="1400" dirty="0" smtClean="0">
                <a:effectLst/>
              </a:rPr>
              <a:t> [online]. 2008, 17.6.2009 [cit. 2012-05-08]. Dostupné z: </a:t>
            </a:r>
            <a:r>
              <a:rPr lang="cs-CZ" sz="1400" dirty="0" smtClean="0">
                <a:effectLst/>
                <a:hlinkClick r:id="rId2"/>
              </a:rPr>
              <a:t>http://cs.wikipedia.org/wiki/Behrmannovo_zobrazen%C3%AD</a:t>
            </a:r>
            <a:endParaRPr lang="cs-CZ" sz="1400" dirty="0" smtClean="0">
              <a:effectLst/>
            </a:endParaRPr>
          </a:p>
          <a:p>
            <a:r>
              <a:rPr lang="cs-CZ" sz="1400" dirty="0" err="1" smtClean="0">
                <a:effectLst/>
              </a:rPr>
              <a:t>Mollweidovo</a:t>
            </a:r>
            <a:r>
              <a:rPr lang="cs-CZ" sz="1400" dirty="0" smtClean="0">
                <a:effectLst/>
              </a:rPr>
              <a:t> zobrazení. </a:t>
            </a:r>
            <a:r>
              <a:rPr lang="cs-CZ" sz="1400" i="1" dirty="0" smtClean="0">
                <a:effectLst/>
              </a:rPr>
              <a:t>Http://cs.wikipedia.org/wiki/Mollweidovo_zobrazen%C3%AD</a:t>
            </a:r>
            <a:r>
              <a:rPr lang="cs-CZ" sz="1400" dirty="0" smtClean="0">
                <a:effectLst/>
              </a:rPr>
              <a:t> [online]. 2011, 25.12.2011 [cit. 2012-05-08]. Dostupné z: </a:t>
            </a:r>
            <a:r>
              <a:rPr lang="cs-CZ" sz="1400" dirty="0" smtClean="0">
                <a:effectLst/>
                <a:hlinkClick r:id="rId3"/>
              </a:rPr>
              <a:t>http://cs.wikipedia.org/wiki/Mollweidovo_zobrazen%C3%AD</a:t>
            </a:r>
            <a:endParaRPr lang="cs-CZ" sz="1400" dirty="0" smtClean="0">
              <a:effectLst/>
            </a:endParaRPr>
          </a:p>
          <a:p>
            <a:r>
              <a:rPr lang="cs-CZ" sz="1400" dirty="0" err="1" smtClean="0">
                <a:effectLst/>
              </a:rPr>
              <a:t>Mercatorovo</a:t>
            </a:r>
            <a:r>
              <a:rPr lang="cs-CZ" sz="1400" dirty="0" smtClean="0">
                <a:effectLst/>
              </a:rPr>
              <a:t> zobrazení. </a:t>
            </a:r>
            <a:r>
              <a:rPr lang="cs-CZ" sz="1400" i="1" dirty="0" smtClean="0">
                <a:effectLst/>
              </a:rPr>
              <a:t>Http://cs.wikipedia.org/wiki/Mercatorovo_zobrazen%C3%AD</a:t>
            </a:r>
            <a:r>
              <a:rPr lang="cs-CZ" sz="1400" dirty="0" smtClean="0">
                <a:effectLst/>
              </a:rPr>
              <a:t> [online]. 2011, 03.05.2012 [cit. 2012-05-08]. Dostupné z: http://cs.wikipedia.org/wiki/Mercatorovo_zobrazen%C3%AD </a:t>
            </a:r>
          </a:p>
          <a:p>
            <a:r>
              <a:rPr lang="cs-CZ" sz="1400" dirty="0" smtClean="0">
                <a:effectLst/>
              </a:rPr>
              <a:t> Ortografická projekce. </a:t>
            </a:r>
            <a:r>
              <a:rPr lang="cs-CZ" sz="1400" i="1" dirty="0" smtClean="0">
                <a:effectLst/>
              </a:rPr>
              <a:t>Http://cs.wikipedia.org/wiki/Ortografick%C3%A1_projekce</a:t>
            </a:r>
            <a:r>
              <a:rPr lang="cs-CZ" sz="1400" dirty="0" smtClean="0">
                <a:effectLst/>
              </a:rPr>
              <a:t> [online]. 2011, 25.11.2011 [cit. 2012-05-08]. Dostupné z: http://cs.wikipedia.org/wiki/Ortografick%C3%A1_projekce </a:t>
            </a:r>
          </a:p>
          <a:p>
            <a:endParaRPr lang="cs-CZ" sz="1400" dirty="0" smtClean="0">
              <a:effectLst/>
            </a:endParaRPr>
          </a:p>
          <a:p>
            <a:pPr marL="0" indent="0">
              <a:buNone/>
            </a:pPr>
            <a:r>
              <a:rPr lang="cs-CZ" sz="1400" dirty="0" smtClean="0">
                <a:effectLst/>
              </a:rPr>
              <a:t> </a:t>
            </a:r>
          </a:p>
          <a:p>
            <a:pPr marL="0" indent="0">
              <a:buNone/>
            </a:pPr>
            <a:r>
              <a:rPr lang="cs-CZ" sz="1400" dirty="0" smtClean="0">
                <a:effectLst/>
              </a:rPr>
              <a:t> </a:t>
            </a:r>
          </a:p>
          <a:p>
            <a:endParaRPr lang="cs-CZ" sz="1400" dirty="0" smtClean="0">
              <a:effectLst/>
            </a:endParaRPr>
          </a:p>
          <a:p>
            <a:endParaRPr lang="cs-CZ" sz="1400" dirty="0">
              <a:latin typeface="Times New Roman" pitchFamily="18" charset="0"/>
              <a:cs typeface="Times New Roman" pitchFamily="18" charset="0"/>
            </a:endParaRPr>
          </a:p>
        </p:txBody>
      </p:sp>
    </p:spTree>
    <p:extLst>
      <p:ext uri="{BB962C8B-B14F-4D97-AF65-F5344CB8AC3E}">
        <p14:creationId xmlns:p14="http://schemas.microsoft.com/office/powerpoint/2010/main" val="1750849246"/>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TotalTime>
  <Words>354</Words>
  <Application>Microsoft Office PowerPoint</Application>
  <PresentationFormat>Předvádění na obrazovce (4:3)</PresentationFormat>
  <Paragraphs>38</Paragraphs>
  <Slides>9</Slides>
  <Notes>1</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Prezentace aplikace PowerPoint</vt:lpstr>
      <vt:lpstr>Mapy – zobrazení povrchu Země </vt:lpstr>
      <vt:lpstr>Tvarové zkreslení při převodu z povrchu koule do roviny</vt:lpstr>
      <vt:lpstr>Příklady zobrazení (Bermannovo)</vt:lpstr>
      <vt:lpstr> Příklady zobrazení (Mercatorovo)  Gerhard Mercator, vlámský kartograf jako první v 16. stol. převedl tvar Země z kulového tvaru na plochu mapy</vt:lpstr>
      <vt:lpstr>Příklady zobrazení ( Mollweidovo )</vt:lpstr>
      <vt:lpstr>Ortografická projekce V příčné poloze se poledníky zobrazují jako části elips a rovnoběžky jako rovnoběžné přímky, v obecné poloze se obojí zobrazují jako části elips. </vt:lpstr>
      <vt:lpstr>Prezentace aplikace PowerPoint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Milan Simon</dc:creator>
  <cp:lastModifiedBy>Milan Simon</cp:lastModifiedBy>
  <cp:revision>23</cp:revision>
  <dcterms:created xsi:type="dcterms:W3CDTF">2012-05-08T10:46:05Z</dcterms:created>
  <dcterms:modified xsi:type="dcterms:W3CDTF">2012-06-20T15:30:16Z</dcterms:modified>
</cp:coreProperties>
</file>