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65" r:id="rId2"/>
    <p:sldId id="273" r:id="rId3"/>
    <p:sldId id="257" r:id="rId4"/>
    <p:sldId id="258" r:id="rId5"/>
    <p:sldId id="259" r:id="rId6"/>
    <p:sldId id="268" r:id="rId7"/>
    <p:sldId id="260" r:id="rId8"/>
    <p:sldId id="267" r:id="rId9"/>
    <p:sldId id="261" r:id="rId10"/>
    <p:sldId id="266" r:id="rId11"/>
    <p:sldId id="269" r:id="rId12"/>
    <p:sldId id="262" r:id="rId13"/>
    <p:sldId id="263" r:id="rId14"/>
    <p:sldId id="270" r:id="rId15"/>
    <p:sldId id="271" r:id="rId16"/>
    <p:sldId id="272" r:id="rId17"/>
    <p:sldId id="264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33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NÁZEV:VY_32_INOVACE_3.2.7.3. S 10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PhDr. Milan Simon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 Mapy – zobrazení povrchu Země – 2. část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343" custLinFactNeighborY="-3983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343" custLinFactNeighborY="-323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BEF8861-11D3-4725-8FED-F210208CE34B}" type="presOf" srcId="{B651F6E3-6281-48DB-9319-2AEAFDAE7572}" destId="{619D679B-A015-4ECF-8348-D1034C574F40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91720B2-31CB-40F5-B445-3E268D0202A1}" type="presOf" srcId="{D1B46980-6531-4606-95E6-44980827E919}" destId="{2BE915AB-18AA-4053-B92C-3BFC9ED204BB}" srcOrd="1" destOrd="0" presId="urn:microsoft.com/office/officeart/2005/8/layout/target3"/>
    <dgm:cxn modelId="{DE04FDFB-E171-4262-AAA6-F2D7B1EB2995}" type="presOf" srcId="{4C35D32F-0EAB-4CD7-82EE-45574DC2A586}" destId="{890E4F0B-2866-4A3F-A3C7-2A14B1797930}" srcOrd="1" destOrd="0" presId="urn:microsoft.com/office/officeart/2005/8/layout/target3"/>
    <dgm:cxn modelId="{AC8161B9-A63F-40CE-BCFC-A9A42D840CC2}" type="presOf" srcId="{D8197B8C-B260-4A16-BDF4-0947B075E274}" destId="{25B08C86-7E15-44DC-BE7F-FFB55DD49D12}" srcOrd="0" destOrd="0" presId="urn:microsoft.com/office/officeart/2005/8/layout/target3"/>
    <dgm:cxn modelId="{43E02740-9FDC-4DAC-94F5-BEA62A47476E}" type="presOf" srcId="{4C35D32F-0EAB-4CD7-82EE-45574DC2A586}" destId="{8BEBB6EC-1DAA-4CAC-8A25-BC0FCBD5DBD5}" srcOrd="0" destOrd="0" presId="urn:microsoft.com/office/officeart/2005/8/layout/target3"/>
    <dgm:cxn modelId="{06134F49-0F96-4AE4-8A0F-68A707620920}" type="presOf" srcId="{D1D4F407-5343-4D3F-B5B9-D407B03CAEB4}" destId="{D005CE8C-CC26-4C3E-AC11-E15060ECD759}" srcOrd="0" destOrd="0" presId="urn:microsoft.com/office/officeart/2005/8/layout/target3"/>
    <dgm:cxn modelId="{72EB909F-DD3C-4713-9BEA-D551541B5C50}" type="presOf" srcId="{B651F6E3-6281-48DB-9319-2AEAFDAE7572}" destId="{6BB5E863-4638-4E1D-BFDE-399D028AC4ED}" srcOrd="1" destOrd="0" presId="urn:microsoft.com/office/officeart/2005/8/layout/target3"/>
    <dgm:cxn modelId="{74BA5441-54A8-4C4C-9D3D-CB6CB39AB12D}" type="presOf" srcId="{757F3AB3-0718-4624-B441-E567A8F0AB56}" destId="{333A1088-737F-45CB-B68E-254E46348037}" srcOrd="0" destOrd="0" presId="urn:microsoft.com/office/officeart/2005/8/layout/target3"/>
    <dgm:cxn modelId="{347B3E87-4034-43D8-9DAA-41CAE1B5A8AE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37B79FF-DF49-4115-B1AC-9EEB5D1BC834}" type="presOf" srcId="{D8197B8C-B260-4A16-BDF4-0947B075E274}" destId="{5A5FFA88-C948-4069-8E93-59FA12366E83}" srcOrd="1" destOrd="0" presId="urn:microsoft.com/office/officeart/2005/8/layout/target3"/>
    <dgm:cxn modelId="{041579EC-C779-4165-A12B-FAEE66C63CDA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D903411-2953-439D-B869-FE99AB98071E}" type="presParOf" srcId="{333A1088-737F-45CB-B68E-254E46348037}" destId="{F5ABB229-8D3B-4694-996A-96F23CF14429}" srcOrd="0" destOrd="0" presId="urn:microsoft.com/office/officeart/2005/8/layout/target3"/>
    <dgm:cxn modelId="{D3CEDE30-82D2-412A-A771-C7A3E2E650F9}" type="presParOf" srcId="{333A1088-737F-45CB-B68E-254E46348037}" destId="{F41139FD-01EE-4571-8B17-4FB00FC51163}" srcOrd="1" destOrd="0" presId="urn:microsoft.com/office/officeart/2005/8/layout/target3"/>
    <dgm:cxn modelId="{60A324A0-C4AC-4117-B652-4799797B8335}" type="presParOf" srcId="{333A1088-737F-45CB-B68E-254E46348037}" destId="{D005CE8C-CC26-4C3E-AC11-E15060ECD759}" srcOrd="2" destOrd="0" presId="urn:microsoft.com/office/officeart/2005/8/layout/target3"/>
    <dgm:cxn modelId="{C4BBF550-3B47-4521-BF53-7094D414BCC9}" type="presParOf" srcId="{333A1088-737F-45CB-B68E-254E46348037}" destId="{2C702D82-9B77-49B7-9568-BB8EB47C3372}" srcOrd="3" destOrd="0" presId="urn:microsoft.com/office/officeart/2005/8/layout/target3"/>
    <dgm:cxn modelId="{EEF6BCBF-1AB0-45BD-9EC8-E922B6E09A62}" type="presParOf" srcId="{333A1088-737F-45CB-B68E-254E46348037}" destId="{A52A0455-90FF-4808-ABD0-F02540D31D5A}" srcOrd="4" destOrd="0" presId="urn:microsoft.com/office/officeart/2005/8/layout/target3"/>
    <dgm:cxn modelId="{BE4F860E-2EF9-430E-9B80-05DC411E613F}" type="presParOf" srcId="{333A1088-737F-45CB-B68E-254E46348037}" destId="{6140AFEC-043D-4C43-A2F9-D0F5331DF3A3}" srcOrd="5" destOrd="0" presId="urn:microsoft.com/office/officeart/2005/8/layout/target3"/>
    <dgm:cxn modelId="{FD220257-6D82-454F-9808-FF9B1C9E4D19}" type="presParOf" srcId="{333A1088-737F-45CB-B68E-254E46348037}" destId="{9358AC05-5D7D-4327-9F80-1AD486AEA664}" srcOrd="6" destOrd="0" presId="urn:microsoft.com/office/officeart/2005/8/layout/target3"/>
    <dgm:cxn modelId="{95AC475D-1D86-423A-B869-A998F205A6A5}" type="presParOf" srcId="{333A1088-737F-45CB-B68E-254E46348037}" destId="{313FC574-E1CD-4FB4-B054-0B805CE0447D}" srcOrd="7" destOrd="0" presId="urn:microsoft.com/office/officeart/2005/8/layout/target3"/>
    <dgm:cxn modelId="{BC2360DC-A20A-44A3-A509-F88297F681EA}" type="presParOf" srcId="{333A1088-737F-45CB-B68E-254E46348037}" destId="{619D679B-A015-4ECF-8348-D1034C574F40}" srcOrd="8" destOrd="0" presId="urn:microsoft.com/office/officeart/2005/8/layout/target3"/>
    <dgm:cxn modelId="{3DDDD01D-229E-463E-B44F-CFE7D627D1CB}" type="presParOf" srcId="{333A1088-737F-45CB-B68E-254E46348037}" destId="{322283A8-4A27-4CDA-BAE3-F381106A9174}" srcOrd="9" destOrd="0" presId="urn:microsoft.com/office/officeart/2005/8/layout/target3"/>
    <dgm:cxn modelId="{529F49AF-A31F-4B5F-BBA3-61B36C064234}" type="presParOf" srcId="{333A1088-737F-45CB-B68E-254E46348037}" destId="{FFC9F71D-1B4F-4AD9-A4A6-86ADEFC8AF5C}" srcOrd="10" destOrd="0" presId="urn:microsoft.com/office/officeart/2005/8/layout/target3"/>
    <dgm:cxn modelId="{9D85F61F-D6A0-4ADD-AE78-61D4F25E0FCB}" type="presParOf" srcId="{333A1088-737F-45CB-B68E-254E46348037}" destId="{25B08C86-7E15-44DC-BE7F-FFB55DD49D12}" srcOrd="11" destOrd="0" presId="urn:microsoft.com/office/officeart/2005/8/layout/target3"/>
    <dgm:cxn modelId="{51495664-9F89-47FA-AFFA-AD44804AD1D1}" type="presParOf" srcId="{333A1088-737F-45CB-B68E-254E46348037}" destId="{76644BE8-9D7C-4C09-B250-3D10AF48CBB7}" srcOrd="12" destOrd="0" presId="urn:microsoft.com/office/officeart/2005/8/layout/target3"/>
    <dgm:cxn modelId="{6B63A065-3740-49C2-BAB4-3D05CEAAFD32}" type="presParOf" srcId="{333A1088-737F-45CB-B68E-254E46348037}" destId="{EE85B701-7295-41C0-BA7A-34D3756A2AE6}" srcOrd="13" destOrd="0" presId="urn:microsoft.com/office/officeart/2005/8/layout/target3"/>
    <dgm:cxn modelId="{923BAA97-6DE4-43E1-99BD-D991E56FB556}" type="presParOf" srcId="{333A1088-737F-45CB-B68E-254E46348037}" destId="{8BEBB6EC-1DAA-4CAC-8A25-BC0FCBD5DBD5}" srcOrd="14" destOrd="0" presId="urn:microsoft.com/office/officeart/2005/8/layout/target3"/>
    <dgm:cxn modelId="{DAB0A939-7E71-46A5-A2C7-B2F18D8E9CCA}" type="presParOf" srcId="{333A1088-737F-45CB-B68E-254E46348037}" destId="{AED2198E-93D5-4001-81B4-73124B309672}" srcOrd="15" destOrd="0" presId="urn:microsoft.com/office/officeart/2005/8/layout/target3"/>
    <dgm:cxn modelId="{7A75D078-1068-4EB2-A25D-FF4BD72EC69C}" type="presParOf" srcId="{333A1088-737F-45CB-B68E-254E46348037}" destId="{2BE915AB-18AA-4053-B92C-3BFC9ED204BB}" srcOrd="16" destOrd="0" presId="urn:microsoft.com/office/officeart/2005/8/layout/target3"/>
    <dgm:cxn modelId="{B7CF0FC1-C68E-436B-8C23-6EFF7347F2F6}" type="presParOf" srcId="{333A1088-737F-45CB-B68E-254E46348037}" destId="{6BB5E863-4638-4E1D-BFDE-399D028AC4ED}" srcOrd="17" destOrd="0" presId="urn:microsoft.com/office/officeart/2005/8/layout/target3"/>
    <dgm:cxn modelId="{4669CB29-A01B-4EC1-8831-5827AC0E7641}" type="presParOf" srcId="{333A1088-737F-45CB-B68E-254E46348037}" destId="{5A5FFA88-C948-4069-8E93-59FA12366E83}" srcOrd="18" destOrd="0" presId="urn:microsoft.com/office/officeart/2005/8/layout/target3"/>
    <dgm:cxn modelId="{551CC865-0488-42AC-8B1A-29D594EC3B65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92288" cy="259228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80341" y="0"/>
          <a:ext cx="6476256" cy="25922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80341" y="0"/>
        <a:ext cx="6476256" cy="414766"/>
      </dsp:txXfrm>
    </dsp:sp>
    <dsp:sp modelId="{A52A0455-90FF-4808-ABD0-F02540D31D5A}">
      <dsp:nvSpPr>
        <dsp:cNvPr id="0" name=""/>
        <dsp:cNvSpPr/>
      </dsp:nvSpPr>
      <dsp:spPr>
        <a:xfrm>
          <a:off x="272190" y="414766"/>
          <a:ext cx="2047907" cy="204790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96144" y="414766"/>
          <a:ext cx="6476256" cy="204790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 PhDr. Milan Simon</a:t>
          </a:r>
          <a:endParaRPr lang="cs-CZ" sz="2000" kern="1200" dirty="0"/>
        </a:p>
      </dsp:txBody>
      <dsp:txXfrm>
        <a:off x="1296144" y="414766"/>
        <a:ext cx="6476256" cy="414766"/>
      </dsp:txXfrm>
    </dsp:sp>
    <dsp:sp modelId="{313FC574-E1CD-4FB4-B054-0B805CE0447D}">
      <dsp:nvSpPr>
        <dsp:cNvPr id="0" name=""/>
        <dsp:cNvSpPr/>
      </dsp:nvSpPr>
      <dsp:spPr>
        <a:xfrm>
          <a:off x="544380" y="829532"/>
          <a:ext cx="1503527" cy="15035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96144" y="805941"/>
          <a:ext cx="6476256" cy="15035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NÁZEV:VY_32_INOVACE_3.2.7.3. S 10</a:t>
          </a:r>
          <a:endParaRPr lang="cs-CZ" sz="2000" kern="1200" dirty="0"/>
        </a:p>
      </dsp:txBody>
      <dsp:txXfrm>
        <a:off x="1296144" y="805941"/>
        <a:ext cx="6476256" cy="414766"/>
      </dsp:txXfrm>
    </dsp:sp>
    <dsp:sp modelId="{FFC9F71D-1B4F-4AD9-A4A6-86ADEFC8AF5C}">
      <dsp:nvSpPr>
        <dsp:cNvPr id="0" name=""/>
        <dsp:cNvSpPr/>
      </dsp:nvSpPr>
      <dsp:spPr>
        <a:xfrm>
          <a:off x="816570" y="1244298"/>
          <a:ext cx="959146" cy="9591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96144" y="1206095"/>
          <a:ext cx="6476256" cy="9591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 Mapy – zobrazení povrchu Země – 2. část</a:t>
          </a:r>
          <a:endParaRPr lang="cs-CZ" sz="2000" kern="1200" dirty="0"/>
        </a:p>
      </dsp:txBody>
      <dsp:txXfrm>
        <a:off x="1296144" y="1206095"/>
        <a:ext cx="6476256" cy="414766"/>
      </dsp:txXfrm>
    </dsp:sp>
    <dsp:sp modelId="{EE85B701-7295-41C0-BA7A-34D3756A2AE6}">
      <dsp:nvSpPr>
        <dsp:cNvPr id="0" name=""/>
        <dsp:cNvSpPr/>
      </dsp:nvSpPr>
      <dsp:spPr>
        <a:xfrm>
          <a:off x="1088760" y="1659064"/>
          <a:ext cx="414766" cy="41476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96144" y="1645642"/>
          <a:ext cx="6476256" cy="41476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96144" y="1645642"/>
        <a:ext cx="6476256" cy="4147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EFA4DC-22B7-4E9A-A79F-E8FDD2E997C3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C43719-69E6-496E-9F49-2635F70DC0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95046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4018CF6-271C-4E98-AD99-EA5872BA416E}" type="slidenum">
              <a:rPr lang="cs-CZ">
                <a:solidFill>
                  <a:srgbClr val="000000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solidFill>
                <a:srgbClr val="000000"/>
              </a:solidFill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0076B-7B13-431E-87B0-CCAEA582B1DD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FD724-F6B0-4324-9C66-CBFADCC891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78603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0076B-7B13-431E-87B0-CCAEA582B1DD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FD724-F6B0-4324-9C66-CBFADCC891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34094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0076B-7B13-431E-87B0-CCAEA582B1DD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FD724-F6B0-4324-9C66-CBFADCC891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02765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0076B-7B13-431E-87B0-CCAEA582B1DD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FD724-F6B0-4324-9C66-CBFADCC891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33126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0076B-7B13-431E-87B0-CCAEA582B1DD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FD724-F6B0-4324-9C66-CBFADCC891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3122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0076B-7B13-431E-87B0-CCAEA582B1DD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FD724-F6B0-4324-9C66-CBFADCC891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63606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0076B-7B13-431E-87B0-CCAEA582B1DD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FD724-F6B0-4324-9C66-CBFADCC891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5416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0076B-7B13-431E-87B0-CCAEA582B1DD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FD724-F6B0-4324-9C66-CBFADCC891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5315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0076B-7B13-431E-87B0-CCAEA582B1DD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FD724-F6B0-4324-9C66-CBFADCC891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55211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0076B-7B13-431E-87B0-CCAEA582B1DD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FD724-F6B0-4324-9C66-CBFADCC891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8335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0076B-7B13-431E-87B0-CCAEA582B1DD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FD724-F6B0-4324-9C66-CBFADCC891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35730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E0076B-7B13-431E-87B0-CCAEA582B1DD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FFD724-F6B0-4324-9C66-CBFADCC891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5354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D%C3%A9lka" TargetMode="External"/><Relationship Id="rId2" Type="http://schemas.openxmlformats.org/officeDocument/2006/relationships/hyperlink" Target="http://cs.wikipedia.org/wiki/Mapa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Kilometr" TargetMode="External"/><Relationship Id="rId4" Type="http://schemas.openxmlformats.org/officeDocument/2006/relationships/hyperlink" Target="http://cs.wikipedia.org/wiki/Metr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/index.php?title=M%C4%9B%C5%99%C3%ADtko_mapy&amp;action=edit&amp;section=5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dk.cz/images/automapa2.JPG" TargetMode="External"/><Relationship Id="rId2" Type="http://schemas.openxmlformats.org/officeDocument/2006/relationships/hyperlink" Target="http://datacentrum.wedos.com/a/5/predstaveni-budovy-zvenku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zbynek.slama.sweb.cz/GC/HvezdyPrvniVelikostiScan.jpg" TargetMode="External"/><Relationship Id="rId4" Type="http://schemas.openxmlformats.org/officeDocument/2006/relationships/hyperlink" Target="http://www.ga.gov.au/image_cache/GA4073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999658329"/>
              </p:ext>
            </p:extLst>
          </p:nvPr>
        </p:nvGraphicFramePr>
        <p:xfrm>
          <a:off x="539552" y="908720"/>
          <a:ext cx="7772400" cy="2592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4338" name="Obrázek 4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ovéPole 2"/>
          <p:cNvSpPr txBox="1">
            <a:spLocks noChangeArrowheads="1"/>
          </p:cNvSpPr>
          <p:nvPr/>
        </p:nvSpPr>
        <p:spPr bwMode="auto">
          <a:xfrm>
            <a:off x="3738563" y="2565400"/>
            <a:ext cx="24050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rgbClr val="000000"/>
                </a:solidFill>
                <a:latin typeface="Calibri" pitchFamily="34" charset="0"/>
              </a:rPr>
              <a:t>CZ.1.07/1.4.00/21.2976</a:t>
            </a:r>
          </a:p>
        </p:txBody>
      </p:sp>
      <p:sp>
        <p:nvSpPr>
          <p:cNvPr id="14340" name="TextovéPole 1"/>
          <p:cNvSpPr txBox="1">
            <a:spLocks noChangeArrowheads="1"/>
          </p:cNvSpPr>
          <p:nvPr/>
        </p:nvSpPr>
        <p:spPr bwMode="auto">
          <a:xfrm>
            <a:off x="2751138" y="1339850"/>
            <a:ext cx="1857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14341" name="TextovéPole 5"/>
          <p:cNvSpPr txBox="1">
            <a:spLocks noChangeArrowheads="1"/>
          </p:cNvSpPr>
          <p:nvPr/>
        </p:nvSpPr>
        <p:spPr bwMode="auto">
          <a:xfrm>
            <a:off x="2657475" y="2179638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2366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59"/>
            <a:ext cx="8229600" cy="2880321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Cíl </a:t>
            </a:r>
            <a:r>
              <a:rPr lang="cs-CZ" sz="2400" b="1" i="1" dirty="0">
                <a:latin typeface="Times New Roman" pitchFamily="18" charset="0"/>
                <a:cs typeface="Times New Roman" pitchFamily="18" charset="0"/>
              </a:rPr>
              <a:t>prezentace:</a:t>
            </a: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Žáci jsou seznámeni s historií vzniku map, vývojem zobrazení povrchu Země, praktickým používáním map pro orientaci v terénu a nejčastěji používanými měřítky map. Prezentace je doplněna praktickými ukázkami.</a:t>
            </a:r>
          </a:p>
          <a:p>
            <a:pPr marL="0" indent="0"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93729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Autofit/>
          </a:bodyPr>
          <a:lstStyle/>
          <a:p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338437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Mapa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je zmenšené, zevšeobecněné a vysvětlené znázornění objektů a jevů na Zemi, ostatních nebeských tělesech nebo nebeské sféře, sestrojené obvykle podle některého ze zobrazení na rovině a vyjadřující pomocí smluvených znaků rozmístění a vlastnosti objektů a jevů vázaných na jmenované povrchy. Pokud se jedná o zobrazení na kouli, nazýváme ji glóbus.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1845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199" y="188640"/>
            <a:ext cx="8229600" cy="360040"/>
          </a:xfrm>
        </p:spPr>
        <p:txBody>
          <a:bodyPr>
            <a:no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Druhy map</a:t>
            </a:r>
            <a:endParaRPr lang="cs-CZ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976664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Katastrální mapy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Jsou z civilních map nejvěrohodnější. Jsou určeny hlavně pro pozemkové účely. Kromě významu pro zemědělství a právnictví jsou důležité i pro geodézii jako výchozí list pro svou přesnost při zpracování dalších map. Starší katastrální mapy mají měřítko 1 : 3880, novější 1 : 2000. K administrativním účelům slouží mapy, které mají měřítko 1 : 300 000. Mají přesnou kilometráž silnic, vodních toků a železnic. Přehledné mapy jsou kresleny v měřítku 1 : 75 000. Jsou na nich města, komunikace a celá terénní situace se všemi podrobnostmi.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3356992"/>
            <a:ext cx="4536504" cy="302433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20434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Druhy map</a:t>
            </a:r>
            <a:endParaRPr lang="cs-CZ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832648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Cestovní mapy 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Jsou to většinou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automapy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a jsou přizpůsobeny k účelům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autodopravy.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192" y="1484784"/>
            <a:ext cx="6768752" cy="487622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70794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6336704" cy="418058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Automapy doplňují navigační systémy GPS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667" y="836613"/>
            <a:ext cx="7196666" cy="5289550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12805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4042"/>
          </a:xfrm>
        </p:spPr>
        <p:txBody>
          <a:bodyPr>
            <a:no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Druhy map</a:t>
            </a:r>
            <a:endParaRPr lang="cs-CZ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rmAutofit/>
          </a:bodyPr>
          <a:lstStyle/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Turistické mapy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cs-CZ" sz="2000" dirty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Celou stupnici map tvoří mapy turistické, kreslené v různých měřítkách i s různou přesností. Mezi ně patří i speciální mapy vodácké a lyžařské. </a:t>
            </a:r>
            <a:br>
              <a:rPr lang="cs-CZ" sz="2000" dirty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000" dirty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Běžná měřítka turistických map jsou:</a:t>
            </a:r>
          </a:p>
          <a:p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1 : 100 000</a:t>
            </a:r>
          </a:p>
          <a:p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1 : 75 000</a:t>
            </a:r>
          </a:p>
          <a:p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1 : 50 000</a:t>
            </a:r>
          </a:p>
          <a:p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Pokud však potřebujeme mapu území, které na turistických mapách není, je možno zakoupit Základní mapy ČR, vydávané podnikem Geodézie v měřítkách:1 : 200 000</a:t>
            </a:r>
          </a:p>
          <a:p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1 : 100 000</a:t>
            </a:r>
          </a:p>
          <a:p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1 : 75 000</a:t>
            </a:r>
          </a:p>
          <a:p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1 : 50 000</a:t>
            </a:r>
          </a:p>
          <a:p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1 : 25 000</a:t>
            </a:r>
          </a:p>
          <a:p>
            <a:pPr marL="0" indent="0"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5144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576064"/>
          </a:xfrm>
        </p:spPr>
        <p:txBody>
          <a:bodyPr>
            <a:no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Turistická mapa</a:t>
            </a:r>
            <a:endParaRPr lang="cs-CZ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268760"/>
            <a:ext cx="5760640" cy="446449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07457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Autofit/>
          </a:bodyPr>
          <a:lstStyle/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Geografické mapy 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Mapa se základním geografickým obsahem, z něhož jsou patrny nejen zobrazované jevy, ale i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vztahy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přírodní a socioekonomického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charakteru</a:t>
            </a:r>
          </a:p>
          <a:p>
            <a:pPr marL="0" indent="0"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Topografické mapy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Pro účely přežití, nebo pro seriózní práci s mapami jsou nejvhodnější mapy topografické, nebo mapy vytvořené na základě jejich podkladů. Základní topografická mapa zobrazuje prostor 1000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km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Zhotovení map vyžaduje velmi pečlivou práci topografů, geodetů, kresličů a tiskařů. Plány a topografické mapy (sekce) se kreslí přímo v terénu nebo se provádí speciální mapovací letecké a družicové snímkování. Plán zobrazuje terén v rozsahu 200 km2 a nebere v úvahu zemské zakřivení. Původně se zhotovovaly pomocí pevných topografických bodů v terénu. Mapované území se rozdělí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na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trojúhelníky, jejichž vrcholy jsou body zvané</a:t>
            </a:r>
            <a:r>
              <a:rPr lang="cs-CZ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triangulační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. Triangulační bod je v terénu vyznačen přesně umístěnými kamennými hranoly zapuštěnými do země. Nad nimi je dřevěná konstrukce, často o několika patrech, na nejvyšším patře je "stolek" jehož umístěn je opět topograficky vyměřeno a vyznačeno.</a:t>
            </a:r>
          </a:p>
        </p:txBody>
      </p:sp>
    </p:spTree>
    <p:extLst>
      <p:ext uri="{BB962C8B-B14F-4D97-AF65-F5344CB8AC3E}">
        <p14:creationId xmlns:p14="http://schemas.microsoft.com/office/powerpoint/2010/main" val="2934972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360040"/>
          </a:xfrm>
        </p:spPr>
        <p:txBody>
          <a:bodyPr>
            <a:no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Geografická mapa</a:t>
            </a:r>
            <a:endParaRPr lang="cs-CZ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869" y="765175"/>
            <a:ext cx="7770262" cy="53609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25909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Topografická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mapa</a:t>
            </a:r>
            <a:endParaRPr lang="cs-CZ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764704"/>
            <a:ext cx="7272808" cy="525658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80591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3898776" cy="432048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l"/>
            <a:r>
              <a:rPr lang="cs-CZ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Rozdělení map podle účelu</a:t>
            </a:r>
            <a:endParaRPr lang="cs-CZ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435280" cy="5832648"/>
          </a:xfrm>
          <a:ln>
            <a:solidFill>
              <a:schemeClr val="tx1"/>
            </a:solidFill>
          </a:ln>
        </p:spPr>
        <p:txBody>
          <a:bodyPr>
            <a:normAutofit fontScale="55000" lnSpcReduction="20000"/>
          </a:bodyPr>
          <a:lstStyle/>
          <a:p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Podle účelu rozeznáváme mapy: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Hvězdářské:</a:t>
            </a:r>
          </a:p>
          <a:p>
            <a:pPr lvl="1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Mapy oblohy                                                        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hvězdářská mapa                                          </a:t>
            </a:r>
          </a:p>
          <a:p>
            <a:pPr lvl="1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Mapy Měsíce</a:t>
            </a:r>
          </a:p>
          <a:p>
            <a:pPr lvl="1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Mapy planet</a:t>
            </a:r>
          </a:p>
          <a:p>
            <a:r>
              <a:rPr lang="cs-CZ" b="1" i="1" dirty="0" smtClean="0">
                <a:solidFill>
                  <a:srgbClr val="339933"/>
                </a:solidFill>
                <a:latin typeface="Times New Roman" pitchFamily="18" charset="0"/>
                <a:cs typeface="Times New Roman" pitchFamily="18" charset="0"/>
              </a:rPr>
              <a:t>Vojenské:</a:t>
            </a:r>
          </a:p>
          <a:p>
            <a:pPr lvl="1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letecké</a:t>
            </a:r>
          </a:p>
          <a:p>
            <a:pPr lvl="1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průchodnost terénem</a:t>
            </a:r>
          </a:p>
          <a:p>
            <a:pPr lvl="1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výcvikových prostorů</a:t>
            </a:r>
          </a:p>
          <a:p>
            <a:r>
              <a:rPr lang="cs-CZ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Civilní:</a:t>
            </a:r>
          </a:p>
          <a:p>
            <a:pPr lvl="1"/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mapy světadílů</a:t>
            </a:r>
          </a:p>
          <a:p>
            <a:pPr lvl="1"/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států</a:t>
            </a:r>
          </a:p>
          <a:p>
            <a:pPr lvl="1"/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krajů</a:t>
            </a:r>
          </a:p>
          <a:p>
            <a:pPr lvl="1"/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území</a:t>
            </a:r>
          </a:p>
          <a:p>
            <a:pPr lvl="1"/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míst</a:t>
            </a:r>
          </a:p>
          <a:p>
            <a:pPr lvl="1"/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měst</a:t>
            </a:r>
          </a:p>
          <a:p>
            <a:pPr lvl="1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dopravy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/>
              <a:t/>
            </a:r>
            <a:br>
              <a:rPr lang="cs-CZ" dirty="0"/>
            </a:b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1916832"/>
            <a:ext cx="4680521" cy="446449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66023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432048"/>
          </a:xfrm>
        </p:spPr>
        <p:txBody>
          <a:bodyPr>
            <a:no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Letecká mapa</a:t>
            </a:r>
            <a:endParaRPr lang="cs-CZ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57" y="981075"/>
            <a:ext cx="8215085" cy="51450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2066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432048"/>
          </a:xfrm>
        </p:spPr>
        <p:txBody>
          <a:bodyPr>
            <a:no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Měřítko mapy</a:t>
            </a:r>
            <a:endParaRPr lang="cs-CZ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Měřítko</a:t>
            </a: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2000" b="1" dirty="0">
                <a:latin typeface="Times New Roman" pitchFamily="18" charset="0"/>
                <a:cs typeface="Times New Roman" pitchFamily="18" charset="0"/>
                <a:hlinkClick r:id="rId2" tooltip="Mapa"/>
              </a:rPr>
              <a:t>mapy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 udává poměr zmenšení </a:t>
            </a:r>
            <a:r>
              <a:rPr lang="cs-CZ" sz="2000" dirty="0">
                <a:latin typeface="Times New Roman" pitchFamily="18" charset="0"/>
                <a:cs typeface="Times New Roman" pitchFamily="18" charset="0"/>
                <a:hlinkClick r:id="rId3" tooltip="Délka"/>
              </a:rPr>
              <a:t>délky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 měřené na mapě k délce ve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skutečnosti. Umožňuje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tak vytvořit si přibližnou představu o podrobnosti mapy. 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Existuje několik typů vyjádření měřítek na mapě, mezi nejpoužívanější z nich patří měřítko </a:t>
            </a:r>
            <a:r>
              <a:rPr lang="cs-CZ" sz="2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číselné</a:t>
            </a:r>
            <a:r>
              <a:rPr lang="cs-CZ" sz="2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20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grafické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. Měřítka lze také členit podle podrobnosti zobrazení na měřítka </a:t>
            </a:r>
            <a:r>
              <a:rPr lang="cs-CZ" sz="2000" b="1" i="1" dirty="0">
                <a:latin typeface="Times New Roman" pitchFamily="18" charset="0"/>
                <a:cs typeface="Times New Roman" pitchFamily="18" charset="0"/>
              </a:rPr>
              <a:t>velká</a:t>
            </a: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cs-CZ" sz="2000" b="1" i="1" dirty="0">
                <a:latin typeface="Times New Roman" pitchFamily="18" charset="0"/>
                <a:cs typeface="Times New Roman" pitchFamily="18" charset="0"/>
              </a:rPr>
              <a:t>střední</a:t>
            </a: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 a </a:t>
            </a:r>
            <a:r>
              <a:rPr lang="cs-CZ" sz="2000" b="1" i="1" dirty="0">
                <a:latin typeface="Times New Roman" pitchFamily="18" charset="0"/>
                <a:cs typeface="Times New Roman" pitchFamily="18" charset="0"/>
              </a:rPr>
              <a:t>malá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Příklad 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číselného měřítka</a:t>
            </a: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1 : 1 500 000</a:t>
            </a: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znamená, že 1 </a:t>
            </a:r>
            <a:r>
              <a:rPr lang="cs-CZ" sz="2000" dirty="0">
                <a:latin typeface="Times New Roman" pitchFamily="18" charset="0"/>
                <a:cs typeface="Times New Roman" pitchFamily="18" charset="0"/>
                <a:hlinkClick r:id="rId4" tooltip="Metr"/>
              </a:rPr>
              <a:t>cm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na mapě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je 1 500 000 cm </a:t>
            </a: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ve skutečnosti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. Protože nás nejčastěji zajímá skutečná vzdálenost v </a:t>
            </a:r>
            <a:r>
              <a:rPr lang="cs-CZ" sz="2000" dirty="0">
                <a:latin typeface="Times New Roman" pitchFamily="18" charset="0"/>
                <a:cs typeface="Times New Roman" pitchFamily="18" charset="0"/>
                <a:hlinkClick r:id="rId5" tooltip="Kilometr"/>
              </a:rPr>
              <a:t>kilometrech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, stačí oddělit pět posledních nul a dostaneme vzdálenost v kilometrech. </a:t>
            </a:r>
            <a:r>
              <a:rPr lang="cs-CZ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 cm na mapě je 15 km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8484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576064"/>
          </a:xfrm>
        </p:spPr>
        <p:txBody>
          <a:bodyPr>
            <a:no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Mapové měřítko</a:t>
            </a:r>
            <a:endParaRPr lang="cs-CZ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76752427"/>
              </p:ext>
            </p:extLst>
          </p:nvPr>
        </p:nvGraphicFramePr>
        <p:xfrm>
          <a:off x="457200" y="1556790"/>
          <a:ext cx="8229600" cy="3888437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2743200"/>
                <a:gridCol w="2743200"/>
                <a:gridCol w="2743200"/>
              </a:tblGrid>
              <a:tr h="777686"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effectLst/>
                        </a:rPr>
                        <a:t>Mapové měřítko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>
                          <a:effectLst/>
                        </a:rPr>
                        <a:t>1 cm na mapě se rovná ve skutečnosti v terénu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>
                          <a:effectLst/>
                        </a:rPr>
                        <a:t>1 km v terénu se rovná na mapě</a:t>
                      </a:r>
                    </a:p>
                  </a:txBody>
                  <a:tcPr anchor="ctr"/>
                </a:tc>
              </a:tr>
              <a:tr h="444393"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 : 12 500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125 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8 cm</a:t>
                      </a:r>
                    </a:p>
                  </a:txBody>
                  <a:tcPr anchor="ctr"/>
                </a:tc>
              </a:tr>
              <a:tr h="444393"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 : 25 000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>
                          <a:effectLst/>
                        </a:rPr>
                        <a:t>250 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4 cm</a:t>
                      </a:r>
                    </a:p>
                  </a:txBody>
                  <a:tcPr anchor="ctr"/>
                </a:tc>
              </a:tr>
              <a:tr h="444393"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 : 50 000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>
                          <a:effectLst/>
                        </a:rPr>
                        <a:t>500 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2 cm</a:t>
                      </a:r>
                    </a:p>
                  </a:txBody>
                  <a:tcPr anchor="ctr"/>
                </a:tc>
              </a:tr>
              <a:tr h="444393"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 : 75 000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750 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1,33 cm</a:t>
                      </a:r>
                    </a:p>
                  </a:txBody>
                  <a:tcPr anchor="ctr"/>
                </a:tc>
              </a:tr>
              <a:tr h="444393"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 : 100 000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 km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 cm</a:t>
                      </a:r>
                    </a:p>
                  </a:txBody>
                  <a:tcPr anchor="ctr"/>
                </a:tc>
              </a:tr>
              <a:tr h="444393"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 : 500 000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5 km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2 mm</a:t>
                      </a:r>
                    </a:p>
                  </a:txBody>
                  <a:tcPr anchor="ctr"/>
                </a:tc>
              </a:tr>
              <a:tr h="444393"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 : 1 000 000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>
                          <a:effectLst/>
                        </a:rPr>
                        <a:t>10 km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>
                          <a:effectLst/>
                        </a:rPr>
                        <a:t>1 mm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57200" y="1846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4761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9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[</a:t>
            </a:r>
            <a:r>
              <a:rPr kumimoji="0" lang="cs-CZ" sz="900" b="0" i="0" u="none" strike="noStrike" cap="none" normalizeH="0" baseline="0" smtClean="0">
                <a:ln>
                  <a:noFill/>
                </a:ln>
                <a:solidFill>
                  <a:srgbClr val="0B0080"/>
                </a:solidFill>
                <a:effectLst/>
                <a:latin typeface="Arial" charset="0"/>
                <a:hlinkClick r:id="rId2" tooltip="Editace sekce: Grafické měřítko"/>
              </a:rPr>
              <a:t>editovat</a:t>
            </a:r>
            <a:r>
              <a:rPr kumimoji="0" lang="cs-CZ" sz="9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]</a:t>
            </a:r>
            <a:r>
              <a:rPr kumimoji="0" lang="cs-CZ" sz="12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/>
            </a:r>
            <a:br>
              <a:rPr kumimoji="0" lang="cs-CZ" sz="12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</a:br>
            <a:endParaRPr kumimoji="0" lang="cs-CZ" sz="1200" b="1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255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51920" y="274638"/>
            <a:ext cx="1224136" cy="346050"/>
          </a:xfrm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Test</a:t>
            </a:r>
            <a:endParaRPr lang="cs-CZ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K jakému účelu slouží katastrální mapy ?</a:t>
            </a:r>
          </a:p>
          <a:p>
            <a:pPr marL="457200" indent="-457200">
              <a:buFont typeface="+mj-lt"/>
              <a:buAutoNum type="arabicPeriod"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Jaké zařízení může sloužit jako náhrada nebo doplněk mapy ?</a:t>
            </a:r>
          </a:p>
          <a:p>
            <a:pPr marL="457200" indent="-457200">
              <a:buFont typeface="+mj-lt"/>
              <a:buAutoNum type="arabicPeriod"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Jaké je běžné měřítko turistických map ?</a:t>
            </a: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(vyberte:  1: 10 000 000, 1: 75 000, 1: 250 000) </a:t>
            </a: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4.    Při měřítku 1: 500 000 se 1cm na mapě rovná ve skutečnosti …..km v</a:t>
            </a: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terénu.</a:t>
            </a:r>
          </a:p>
          <a:p>
            <a:pPr marL="457200" indent="-457200">
              <a:buAutoNum type="arabicPeriod" startAt="5"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 startAt="5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Při tvorbě topografických map se mapované území rozdělí na trojúhelníky</a:t>
            </a: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jejichž vrcholy jsou body zvané………..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6780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2034"/>
          </a:xfrm>
        </p:spPr>
        <p:txBody>
          <a:bodyPr>
            <a:noAutofit/>
          </a:bodyPr>
          <a:lstStyle/>
          <a:p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Použité materiály:</a:t>
            </a:r>
          </a:p>
          <a:p>
            <a:r>
              <a:rPr lang="cs-CZ" sz="1400" dirty="0" smtClean="0">
                <a:effectLst/>
              </a:rPr>
              <a:t>Druhy map. </a:t>
            </a:r>
            <a:r>
              <a:rPr lang="cs-CZ" sz="1400" i="1" dirty="0" smtClean="0">
                <a:effectLst/>
              </a:rPr>
              <a:t>Http://www.kartografie.xf.cz/texty/druhymap.html</a:t>
            </a:r>
            <a:r>
              <a:rPr lang="cs-CZ" sz="1400" dirty="0" smtClean="0">
                <a:effectLst/>
              </a:rPr>
              <a:t> [online]. 2008 [cit. 2012-05-08]. Dostupné z: http://www.kartografie.xf.cz/texty/druhymap.html </a:t>
            </a:r>
          </a:p>
          <a:p>
            <a:r>
              <a:rPr lang="cs-CZ" sz="1400" dirty="0" err="1" smtClean="0">
                <a:effectLst/>
              </a:rPr>
              <a:t>Datacentrum</a:t>
            </a:r>
            <a:r>
              <a:rPr lang="cs-CZ" sz="1400" dirty="0" smtClean="0">
                <a:effectLst/>
              </a:rPr>
              <a:t> </a:t>
            </a:r>
            <a:r>
              <a:rPr lang="cs-CZ" sz="1400" dirty="0" err="1" smtClean="0">
                <a:effectLst/>
              </a:rPr>
              <a:t>Wedos</a:t>
            </a:r>
            <a:r>
              <a:rPr lang="cs-CZ" sz="1400" dirty="0" smtClean="0">
                <a:effectLst/>
              </a:rPr>
              <a:t>. </a:t>
            </a:r>
            <a:r>
              <a:rPr lang="cs-CZ" sz="1400" i="1" dirty="0" smtClean="0">
                <a:effectLst/>
              </a:rPr>
              <a:t>Http://datacentrum.wedos.com/a/5/predstaveni-budovy-zvenku.html</a:t>
            </a:r>
            <a:r>
              <a:rPr lang="cs-CZ" sz="1400" dirty="0" smtClean="0">
                <a:effectLst/>
              </a:rPr>
              <a:t> [online]. 2011 [cit. 2012-05-08]. Dostupné z: </a:t>
            </a:r>
            <a:r>
              <a:rPr lang="cs-CZ" sz="1400" dirty="0" smtClean="0">
                <a:effectLst/>
                <a:hlinkClick r:id="rId2"/>
              </a:rPr>
              <a:t>http://datacentrum.wedos.com/a/5/predstaveni-budovy-zvenku.html</a:t>
            </a:r>
            <a:endParaRPr lang="cs-CZ" sz="1400" dirty="0" smtClean="0">
              <a:effectLst/>
            </a:endParaRPr>
          </a:p>
          <a:p>
            <a:r>
              <a:rPr lang="it-IT" sz="1400" dirty="0"/>
              <a:t>Alsen. </a:t>
            </a:r>
            <a:r>
              <a:rPr lang="it-IT" sz="1400" i="1" dirty="0"/>
              <a:t>Http://www.alsen.pl/files/photos/21/154921/63842/</a:t>
            </a:r>
            <a:r>
              <a:rPr lang="it-IT" sz="1400" dirty="0"/>
              <a:t> [online]. 2011 [cit. 2012-05-08]. Dostupné z: http://www.alsen.pl/files/photos/21/154921/63842/ </a:t>
            </a:r>
          </a:p>
          <a:p>
            <a:r>
              <a:rPr lang="pl-PL" sz="1400" dirty="0"/>
              <a:t>Kontakt automapa. </a:t>
            </a:r>
            <a:r>
              <a:rPr lang="pl-PL" sz="1400" i="1" dirty="0"/>
              <a:t>Http://www.mdk.cz/images/automapa2.JPG</a:t>
            </a:r>
            <a:r>
              <a:rPr lang="pl-PL" sz="1400" dirty="0"/>
              <a:t> [online]. 2010, 2011 [cit. 2012-05-08]. Dostupné z: </a:t>
            </a:r>
            <a:r>
              <a:rPr lang="pl-PL" sz="1400" dirty="0">
                <a:hlinkClick r:id="rId3"/>
              </a:rPr>
              <a:t>http://</a:t>
            </a:r>
            <a:r>
              <a:rPr lang="pl-PL" sz="1400" dirty="0" smtClean="0">
                <a:hlinkClick r:id="rId3"/>
              </a:rPr>
              <a:t>www.mdk.cz/images/automapa2.JPG</a:t>
            </a:r>
            <a:endParaRPr lang="pl-PL" sz="1400" dirty="0" smtClean="0"/>
          </a:p>
          <a:p>
            <a:r>
              <a:rPr lang="cs-CZ" sz="1400" dirty="0"/>
              <a:t>Geografické mapy. </a:t>
            </a:r>
            <a:r>
              <a:rPr lang="cs-CZ" sz="1400" i="1" dirty="0"/>
              <a:t>Http://www.ga.gov.au/image_cache/GA4073.jpg</a:t>
            </a:r>
            <a:r>
              <a:rPr lang="cs-CZ" sz="1400" dirty="0"/>
              <a:t> [online]. 2008 [cit. 2012-05-08]. Dostupné z: </a:t>
            </a:r>
            <a:r>
              <a:rPr lang="cs-CZ" sz="1400" dirty="0">
                <a:hlinkClick r:id="rId4"/>
              </a:rPr>
              <a:t>http://</a:t>
            </a:r>
            <a:r>
              <a:rPr lang="cs-CZ" sz="1400" dirty="0" smtClean="0">
                <a:hlinkClick r:id="rId4"/>
              </a:rPr>
              <a:t>www.ga.gov.au/image_cache/GA4073.jpg</a:t>
            </a:r>
            <a:endParaRPr lang="cs-CZ" sz="1400" dirty="0" smtClean="0"/>
          </a:p>
          <a:p>
            <a:r>
              <a:rPr lang="cs-CZ" sz="1400" dirty="0"/>
              <a:t>Topografické mapování. </a:t>
            </a:r>
            <a:r>
              <a:rPr lang="cs-CZ" sz="1400" i="1" dirty="0"/>
              <a:t>Http://gis.zcu.cz/kartografie/konference2001/sbornik/miksovsky/Image121.jpg</a:t>
            </a:r>
            <a:r>
              <a:rPr lang="cs-CZ" sz="1400" dirty="0"/>
              <a:t> [online]. 2007, 2010 [cit. 2012-05-08]. Dostupné z: http://gis.zcu.cz/kartografie/konference2001/sbornik/miksovsky/Image121.jpg </a:t>
            </a:r>
            <a:endParaRPr lang="cs-CZ" sz="1400" dirty="0" smtClean="0"/>
          </a:p>
          <a:p>
            <a:r>
              <a:rPr lang="cs-CZ" sz="1400" dirty="0" err="1"/>
              <a:t>Geocaching</a:t>
            </a:r>
            <a:r>
              <a:rPr lang="cs-CZ" sz="1400" dirty="0"/>
              <a:t>. </a:t>
            </a:r>
            <a:r>
              <a:rPr lang="cs-CZ" sz="1400" i="1" dirty="0"/>
              <a:t>Http://zbynek.slama.sweb.cz/GC/HvezdyPrvniVelikostiScan.jpg</a:t>
            </a:r>
            <a:r>
              <a:rPr lang="cs-CZ" sz="1400" dirty="0"/>
              <a:t> [online]. 2007 [cit. 2012-05-08]. Dostupné z: </a:t>
            </a:r>
            <a:r>
              <a:rPr lang="cs-CZ" sz="1400" dirty="0">
                <a:hlinkClick r:id="rId5"/>
              </a:rPr>
              <a:t>http://</a:t>
            </a:r>
            <a:r>
              <a:rPr lang="cs-CZ" sz="1400" dirty="0" smtClean="0">
                <a:hlinkClick r:id="rId5"/>
              </a:rPr>
              <a:t>zbynek.slama.sweb.cz/GC/HvezdyPrvniVelikostiScan.jpg</a:t>
            </a:r>
            <a:endParaRPr lang="cs-CZ" sz="1400" dirty="0" smtClean="0"/>
          </a:p>
          <a:p>
            <a:r>
              <a:rPr lang="pl-PL" sz="1400" dirty="0"/>
              <a:t>Obec Kunčice. </a:t>
            </a:r>
            <a:r>
              <a:rPr lang="pl-PL" sz="1400" i="1" dirty="0"/>
              <a:t>Http://www.kuncice.info/images/letecka_mapa.jpg</a:t>
            </a:r>
            <a:r>
              <a:rPr lang="pl-PL" sz="1400" dirty="0"/>
              <a:t> [online]. 2010 [cit. 2012-05-08]. Dostupné z: http://www.kuncice.info/images/letecka_mapa.jpg </a:t>
            </a:r>
          </a:p>
          <a:p>
            <a:pPr marL="0" indent="0">
              <a:buNone/>
            </a:pPr>
            <a:r>
              <a:rPr lang="cs-CZ" sz="1400" dirty="0" smtClean="0"/>
              <a:t> </a:t>
            </a:r>
            <a:endParaRPr lang="cs-CZ" sz="1400" dirty="0"/>
          </a:p>
          <a:p>
            <a:endParaRPr lang="cs-CZ" sz="1400" dirty="0"/>
          </a:p>
          <a:p>
            <a:pPr marL="0" indent="0">
              <a:buNone/>
            </a:pPr>
            <a:r>
              <a:rPr lang="cs-CZ" sz="1400" dirty="0" smtClean="0"/>
              <a:t> </a:t>
            </a:r>
            <a:endParaRPr lang="cs-CZ" sz="1400" dirty="0"/>
          </a:p>
          <a:p>
            <a:pPr marL="0" indent="0">
              <a:buNone/>
            </a:pPr>
            <a:r>
              <a:rPr lang="pl-PL" sz="1400" dirty="0" smtClean="0"/>
              <a:t> </a:t>
            </a:r>
            <a:endParaRPr lang="pl-PL" sz="1400" dirty="0"/>
          </a:p>
          <a:p>
            <a:endParaRPr lang="cs-CZ" sz="1400" dirty="0" smtClean="0">
              <a:effectLst/>
            </a:endParaRPr>
          </a:p>
          <a:p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3420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518</Words>
  <Application>Microsoft Office PowerPoint</Application>
  <PresentationFormat>Předvádění na obrazovce (4:3)</PresentationFormat>
  <Paragraphs>116</Paragraphs>
  <Slides>17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systému Office</vt:lpstr>
      <vt:lpstr>Prezentace aplikace PowerPoint</vt:lpstr>
      <vt:lpstr>Prezentace aplikace PowerPoint</vt:lpstr>
      <vt:lpstr>Prezentace aplikace PowerPoint</vt:lpstr>
      <vt:lpstr>Druhy map</vt:lpstr>
      <vt:lpstr>Druhy map</vt:lpstr>
      <vt:lpstr>Automapy doplňují navigační systémy GPS</vt:lpstr>
      <vt:lpstr>Druhy map</vt:lpstr>
      <vt:lpstr>Turistická mapa</vt:lpstr>
      <vt:lpstr>Prezentace aplikace PowerPoint</vt:lpstr>
      <vt:lpstr>Geografická mapa</vt:lpstr>
      <vt:lpstr>Topografická mapa</vt:lpstr>
      <vt:lpstr> Rozdělení map podle účelu</vt:lpstr>
      <vt:lpstr>Letecká mapa</vt:lpstr>
      <vt:lpstr>Měřítko mapy</vt:lpstr>
      <vt:lpstr>Mapové měřítko</vt:lpstr>
      <vt:lpstr>Test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Milan Simon</dc:creator>
  <cp:lastModifiedBy>Milan Simon</cp:lastModifiedBy>
  <cp:revision>38</cp:revision>
  <dcterms:created xsi:type="dcterms:W3CDTF">2012-05-08T13:29:31Z</dcterms:created>
  <dcterms:modified xsi:type="dcterms:W3CDTF">2012-06-20T15:31:08Z</dcterms:modified>
</cp:coreProperties>
</file>