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65" r:id="rId2"/>
    <p:sldId id="257" r:id="rId3"/>
    <p:sldId id="258" r:id="rId4"/>
    <p:sldId id="259" r:id="rId5"/>
    <p:sldId id="260" r:id="rId6"/>
    <p:sldId id="275" r:id="rId7"/>
    <p:sldId id="276" r:id="rId8"/>
    <p:sldId id="261" r:id="rId9"/>
    <p:sldId id="262" r:id="rId10"/>
    <p:sldId id="263" r:id="rId11"/>
    <p:sldId id="267" r:id="rId12"/>
    <p:sldId id="271" r:id="rId13"/>
    <p:sldId id="268" r:id="rId14"/>
    <p:sldId id="272" r:id="rId15"/>
    <p:sldId id="269" r:id="rId16"/>
    <p:sldId id="273" r:id="rId17"/>
    <p:sldId id="274" r:id="rId18"/>
    <p:sldId id="266" r:id="rId19"/>
    <p:sldId id="264" r:id="rId20"/>
    <p:sldId id="270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NÁZEV:VY_32_INOVACE_3.2.7.3. S 21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 - 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 PhDr. Milan Simon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 Národní parky – chráněné krajinné oblasti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 custLinFactNeighborX="2099" custLinFactNeighborY="837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 custLinFactNeighborX="343" custLinFactNeighborY="-1569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 custLinFactNeighborX="343" custLinFactNeighborY="-3983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 custLinFactNeighborX="343" custLinFactNeighborY="-323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417617D-1DF0-46E8-B05B-CA4CE81B465C}" type="presOf" srcId="{4C35D32F-0EAB-4CD7-82EE-45574DC2A586}" destId="{890E4F0B-2866-4A3F-A3C7-2A14B1797930}" srcOrd="1" destOrd="0" presId="urn:microsoft.com/office/officeart/2005/8/layout/target3"/>
    <dgm:cxn modelId="{4663519E-E5A7-412E-91D9-285128926EE7}" type="presOf" srcId="{D8197B8C-B260-4A16-BDF4-0947B075E274}" destId="{25B08C86-7E15-44DC-BE7F-FFB55DD49D12}" srcOrd="0" destOrd="0" presId="urn:microsoft.com/office/officeart/2005/8/layout/target3"/>
    <dgm:cxn modelId="{644862EF-F561-4AF2-B1D0-7703A1208439}" type="presOf" srcId="{B651F6E3-6281-48DB-9319-2AEAFDAE7572}" destId="{619D679B-A015-4ECF-8348-D1034C574F40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BA220D61-760F-4F4F-9E20-118C7B14762F}" type="presOf" srcId="{757F3AB3-0718-4624-B441-E567A8F0AB56}" destId="{333A1088-737F-45CB-B68E-254E46348037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C84F9F3-7E06-4532-80D6-C1EE5C33986B}" type="presOf" srcId="{D8197B8C-B260-4A16-BDF4-0947B075E274}" destId="{5A5FFA88-C948-4069-8E93-59FA12366E83}" srcOrd="1" destOrd="0" presId="urn:microsoft.com/office/officeart/2005/8/layout/target3"/>
    <dgm:cxn modelId="{D95B22D4-0307-4528-B18A-89AA4EA789CE}" type="presOf" srcId="{D1B46980-6531-4606-95E6-44980827E919}" destId="{6140AFEC-043D-4C43-A2F9-D0F5331DF3A3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59414E72-A6C0-4CF5-8503-DE728C97D459}" type="presOf" srcId="{4C35D32F-0EAB-4CD7-82EE-45574DC2A586}" destId="{8BEBB6EC-1DAA-4CAC-8A25-BC0FCBD5DBD5}" srcOrd="0" destOrd="0" presId="urn:microsoft.com/office/officeart/2005/8/layout/target3"/>
    <dgm:cxn modelId="{B6315A05-939C-4846-857B-0C504F122866}" type="presOf" srcId="{D1D4F407-5343-4D3F-B5B9-D407B03CAEB4}" destId="{D005CE8C-CC26-4C3E-AC11-E15060ECD759}" srcOrd="0" destOrd="0" presId="urn:microsoft.com/office/officeart/2005/8/layout/target3"/>
    <dgm:cxn modelId="{D7CDD89D-966B-449F-AB19-6B78C74ECF84}" type="presOf" srcId="{D1B46980-6531-4606-95E6-44980827E919}" destId="{2BE915AB-18AA-4053-B92C-3BFC9ED204BB}" srcOrd="1" destOrd="0" presId="urn:microsoft.com/office/officeart/2005/8/layout/target3"/>
    <dgm:cxn modelId="{10DCB8CE-E0D4-4BD9-AF35-AF56B58F5CC3}" type="presOf" srcId="{B651F6E3-6281-48DB-9319-2AEAFDAE7572}" destId="{6BB5E863-4638-4E1D-BFDE-399D028AC4ED}" srcOrd="1" destOrd="0" presId="urn:microsoft.com/office/officeart/2005/8/layout/target3"/>
    <dgm:cxn modelId="{FDA4F6DB-5AB0-46AD-8111-8B5078F20B4D}" type="presOf" srcId="{D1D4F407-5343-4D3F-B5B9-D407B03CAEB4}" destId="{AED2198E-93D5-4001-81B4-73124B309672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93BBE071-4CBF-4E78-9FE0-87E5CE72DB87}" type="presParOf" srcId="{333A1088-737F-45CB-B68E-254E46348037}" destId="{F5ABB229-8D3B-4694-996A-96F23CF14429}" srcOrd="0" destOrd="0" presId="urn:microsoft.com/office/officeart/2005/8/layout/target3"/>
    <dgm:cxn modelId="{95E38B8F-85EA-4E9B-810C-2C6415F5FBAA}" type="presParOf" srcId="{333A1088-737F-45CB-B68E-254E46348037}" destId="{F41139FD-01EE-4571-8B17-4FB00FC51163}" srcOrd="1" destOrd="0" presId="urn:microsoft.com/office/officeart/2005/8/layout/target3"/>
    <dgm:cxn modelId="{AD86ECE6-360A-48CD-97A5-F341DEEDF612}" type="presParOf" srcId="{333A1088-737F-45CB-B68E-254E46348037}" destId="{D005CE8C-CC26-4C3E-AC11-E15060ECD759}" srcOrd="2" destOrd="0" presId="urn:microsoft.com/office/officeart/2005/8/layout/target3"/>
    <dgm:cxn modelId="{520BF3A4-D838-4FEE-A0E5-1291474C77F5}" type="presParOf" srcId="{333A1088-737F-45CB-B68E-254E46348037}" destId="{2C702D82-9B77-49B7-9568-BB8EB47C3372}" srcOrd="3" destOrd="0" presId="urn:microsoft.com/office/officeart/2005/8/layout/target3"/>
    <dgm:cxn modelId="{9DBC4526-8AF7-4668-B186-10831F11D4E3}" type="presParOf" srcId="{333A1088-737F-45CB-B68E-254E46348037}" destId="{A52A0455-90FF-4808-ABD0-F02540D31D5A}" srcOrd="4" destOrd="0" presId="urn:microsoft.com/office/officeart/2005/8/layout/target3"/>
    <dgm:cxn modelId="{C78E1236-E723-44D4-9811-DCB007A44EC9}" type="presParOf" srcId="{333A1088-737F-45CB-B68E-254E46348037}" destId="{6140AFEC-043D-4C43-A2F9-D0F5331DF3A3}" srcOrd="5" destOrd="0" presId="urn:microsoft.com/office/officeart/2005/8/layout/target3"/>
    <dgm:cxn modelId="{48A23890-E71B-4C45-934C-4EC2352DC969}" type="presParOf" srcId="{333A1088-737F-45CB-B68E-254E46348037}" destId="{9358AC05-5D7D-4327-9F80-1AD486AEA664}" srcOrd="6" destOrd="0" presId="urn:microsoft.com/office/officeart/2005/8/layout/target3"/>
    <dgm:cxn modelId="{29E00E03-CF9E-446F-8A13-478E9C518B51}" type="presParOf" srcId="{333A1088-737F-45CB-B68E-254E46348037}" destId="{313FC574-E1CD-4FB4-B054-0B805CE0447D}" srcOrd="7" destOrd="0" presId="urn:microsoft.com/office/officeart/2005/8/layout/target3"/>
    <dgm:cxn modelId="{BEC7FA42-9736-414F-97C3-3302F29453B2}" type="presParOf" srcId="{333A1088-737F-45CB-B68E-254E46348037}" destId="{619D679B-A015-4ECF-8348-D1034C574F40}" srcOrd="8" destOrd="0" presId="urn:microsoft.com/office/officeart/2005/8/layout/target3"/>
    <dgm:cxn modelId="{146E76F3-F66A-4EA8-BCE7-323022DE9051}" type="presParOf" srcId="{333A1088-737F-45CB-B68E-254E46348037}" destId="{322283A8-4A27-4CDA-BAE3-F381106A9174}" srcOrd="9" destOrd="0" presId="urn:microsoft.com/office/officeart/2005/8/layout/target3"/>
    <dgm:cxn modelId="{0B89CCB4-52D8-4C70-93E1-037F1A6DA95A}" type="presParOf" srcId="{333A1088-737F-45CB-B68E-254E46348037}" destId="{FFC9F71D-1B4F-4AD9-A4A6-86ADEFC8AF5C}" srcOrd="10" destOrd="0" presId="urn:microsoft.com/office/officeart/2005/8/layout/target3"/>
    <dgm:cxn modelId="{3ED258CA-BCC0-4B79-A325-225A34807F58}" type="presParOf" srcId="{333A1088-737F-45CB-B68E-254E46348037}" destId="{25B08C86-7E15-44DC-BE7F-FFB55DD49D12}" srcOrd="11" destOrd="0" presId="urn:microsoft.com/office/officeart/2005/8/layout/target3"/>
    <dgm:cxn modelId="{D15073EA-95F4-4AB6-9E11-3BF7E7F75AD6}" type="presParOf" srcId="{333A1088-737F-45CB-B68E-254E46348037}" destId="{76644BE8-9D7C-4C09-B250-3D10AF48CBB7}" srcOrd="12" destOrd="0" presId="urn:microsoft.com/office/officeart/2005/8/layout/target3"/>
    <dgm:cxn modelId="{08CC108B-CF15-4309-B883-DEA3C888BB18}" type="presParOf" srcId="{333A1088-737F-45CB-B68E-254E46348037}" destId="{EE85B701-7295-41C0-BA7A-34D3756A2AE6}" srcOrd="13" destOrd="0" presId="urn:microsoft.com/office/officeart/2005/8/layout/target3"/>
    <dgm:cxn modelId="{89BED783-59CC-4C01-872A-1ABF49AF60FC}" type="presParOf" srcId="{333A1088-737F-45CB-B68E-254E46348037}" destId="{8BEBB6EC-1DAA-4CAC-8A25-BC0FCBD5DBD5}" srcOrd="14" destOrd="0" presId="urn:microsoft.com/office/officeart/2005/8/layout/target3"/>
    <dgm:cxn modelId="{86491766-FED8-4392-91C6-A2C18319816B}" type="presParOf" srcId="{333A1088-737F-45CB-B68E-254E46348037}" destId="{AED2198E-93D5-4001-81B4-73124B309672}" srcOrd="15" destOrd="0" presId="urn:microsoft.com/office/officeart/2005/8/layout/target3"/>
    <dgm:cxn modelId="{E39601B4-B40D-4A5B-A1E3-65551563AE91}" type="presParOf" srcId="{333A1088-737F-45CB-B68E-254E46348037}" destId="{2BE915AB-18AA-4053-B92C-3BFC9ED204BB}" srcOrd="16" destOrd="0" presId="urn:microsoft.com/office/officeart/2005/8/layout/target3"/>
    <dgm:cxn modelId="{1C2CBE33-D78C-48DA-B1C9-809E8EE71337}" type="presParOf" srcId="{333A1088-737F-45CB-B68E-254E46348037}" destId="{6BB5E863-4638-4E1D-BFDE-399D028AC4ED}" srcOrd="17" destOrd="0" presId="urn:microsoft.com/office/officeart/2005/8/layout/target3"/>
    <dgm:cxn modelId="{8311D40F-7F73-43FA-98B2-EB2C4A0A41DF}" type="presParOf" srcId="{333A1088-737F-45CB-B68E-254E46348037}" destId="{5A5FFA88-C948-4069-8E93-59FA12366E83}" srcOrd="18" destOrd="0" presId="urn:microsoft.com/office/officeart/2005/8/layout/target3"/>
    <dgm:cxn modelId="{DB3A8ADB-E12F-49E0-A132-BEF18C3E7B7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92288" cy="259228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80341" y="0"/>
          <a:ext cx="6476256" cy="25922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 - východ</a:t>
          </a:r>
          <a:endParaRPr lang="cs-CZ" sz="2000" kern="1200" dirty="0"/>
        </a:p>
      </dsp:txBody>
      <dsp:txXfrm>
        <a:off x="1280341" y="0"/>
        <a:ext cx="6476256" cy="414766"/>
      </dsp:txXfrm>
    </dsp:sp>
    <dsp:sp modelId="{A52A0455-90FF-4808-ABD0-F02540D31D5A}">
      <dsp:nvSpPr>
        <dsp:cNvPr id="0" name=""/>
        <dsp:cNvSpPr/>
      </dsp:nvSpPr>
      <dsp:spPr>
        <a:xfrm>
          <a:off x="315175" y="431907"/>
          <a:ext cx="2047907" cy="204790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96144" y="414766"/>
          <a:ext cx="6476256" cy="204790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 PhDr. Milan Simon</a:t>
          </a:r>
          <a:endParaRPr lang="cs-CZ" sz="2000" kern="1200" dirty="0"/>
        </a:p>
      </dsp:txBody>
      <dsp:txXfrm>
        <a:off x="1296144" y="414766"/>
        <a:ext cx="6476256" cy="414766"/>
      </dsp:txXfrm>
    </dsp:sp>
    <dsp:sp modelId="{313FC574-E1CD-4FB4-B054-0B805CE0447D}">
      <dsp:nvSpPr>
        <dsp:cNvPr id="0" name=""/>
        <dsp:cNvSpPr/>
      </dsp:nvSpPr>
      <dsp:spPr>
        <a:xfrm>
          <a:off x="544380" y="829532"/>
          <a:ext cx="1503527" cy="15035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96144" y="805941"/>
          <a:ext cx="6476256" cy="15035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NÁZEV:VY_32_INOVACE_3.2.7.3. S 21</a:t>
          </a:r>
          <a:endParaRPr lang="cs-CZ" sz="2000" kern="1200" dirty="0"/>
        </a:p>
      </dsp:txBody>
      <dsp:txXfrm>
        <a:off x="1296144" y="805941"/>
        <a:ext cx="6476256" cy="414766"/>
      </dsp:txXfrm>
    </dsp:sp>
    <dsp:sp modelId="{FFC9F71D-1B4F-4AD9-A4A6-86ADEFC8AF5C}">
      <dsp:nvSpPr>
        <dsp:cNvPr id="0" name=""/>
        <dsp:cNvSpPr/>
      </dsp:nvSpPr>
      <dsp:spPr>
        <a:xfrm>
          <a:off x="816570" y="1244298"/>
          <a:ext cx="959146" cy="9591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96144" y="1206095"/>
          <a:ext cx="6476256" cy="9591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 Národní parky – chráněné krajinné oblasti</a:t>
          </a:r>
          <a:endParaRPr lang="cs-CZ" sz="2000" kern="1200" dirty="0"/>
        </a:p>
      </dsp:txBody>
      <dsp:txXfrm>
        <a:off x="1296144" y="1206095"/>
        <a:ext cx="6476256" cy="414766"/>
      </dsp:txXfrm>
    </dsp:sp>
    <dsp:sp modelId="{EE85B701-7295-41C0-BA7A-34D3756A2AE6}">
      <dsp:nvSpPr>
        <dsp:cNvPr id="0" name=""/>
        <dsp:cNvSpPr/>
      </dsp:nvSpPr>
      <dsp:spPr>
        <a:xfrm>
          <a:off x="1088760" y="1659064"/>
          <a:ext cx="414766" cy="41476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96144" y="1645642"/>
          <a:ext cx="6476256" cy="4147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96144" y="1645642"/>
        <a:ext cx="6476256" cy="4147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E7772E-1963-4363-B749-71D1A388675C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95D1BC-89FA-411F-BD0D-5295712A046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2430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A4018CF6-271C-4E98-AD99-EA5872BA416E}" type="slidenum">
              <a:rPr lang="cs-CZ">
                <a:solidFill>
                  <a:srgbClr val="000000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solidFill>
                <a:srgbClr val="000000"/>
              </a:solidFill>
              <a:cs typeface="Arial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202B-9BA1-4B46-8EC7-F6EBCC4292E1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818CF-3CBA-484C-BCA7-627BEA03D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1786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202B-9BA1-4B46-8EC7-F6EBCC4292E1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818CF-3CBA-484C-BCA7-627BEA03D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46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202B-9BA1-4B46-8EC7-F6EBCC4292E1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818CF-3CBA-484C-BCA7-627BEA03D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767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202B-9BA1-4B46-8EC7-F6EBCC4292E1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818CF-3CBA-484C-BCA7-627BEA03D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76921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202B-9BA1-4B46-8EC7-F6EBCC4292E1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818CF-3CBA-484C-BCA7-627BEA03D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52571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202B-9BA1-4B46-8EC7-F6EBCC4292E1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818CF-3CBA-484C-BCA7-627BEA03D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5018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202B-9BA1-4B46-8EC7-F6EBCC4292E1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818CF-3CBA-484C-BCA7-627BEA03D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0083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202B-9BA1-4B46-8EC7-F6EBCC4292E1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818CF-3CBA-484C-BCA7-627BEA03D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054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202B-9BA1-4B46-8EC7-F6EBCC4292E1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818CF-3CBA-484C-BCA7-627BEA03D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728711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202B-9BA1-4B46-8EC7-F6EBCC4292E1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818CF-3CBA-484C-BCA7-627BEA03D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3273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FF202B-9BA1-4B46-8EC7-F6EBCC4292E1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3818CF-3CBA-484C-BCA7-627BEA03D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80233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FF202B-9BA1-4B46-8EC7-F6EBCC4292E1}" type="datetimeFigureOut">
              <a:rPr lang="cs-CZ" smtClean="0"/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3818CF-3CBA-484C-BCA7-627BEA03D69D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20286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Rostliny" TargetMode="External"/><Relationship Id="rId7" Type="http://schemas.openxmlformats.org/officeDocument/2006/relationships/hyperlink" Target="http://cs.wikipedia.org/wiki/Z%C3%A1kon_(pr%C3%A1vo)" TargetMode="External"/><Relationship Id="rId2" Type="http://schemas.openxmlformats.org/officeDocument/2006/relationships/hyperlink" Target="http://cs.wikipedia.org/wiki/Ekosyst%C3%A9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/index.php?title=Spr%C3%A1va_n%C3%A1rodn%C3%ADho_parku&amp;action=edit&amp;redlink=1" TargetMode="External"/><Relationship Id="rId5" Type="http://schemas.openxmlformats.org/officeDocument/2006/relationships/hyperlink" Target="http://cs.wikipedia.org/wiki/Spr%C3%A1vn%C3%AD_org%C3%A1n" TargetMode="External"/><Relationship Id="rId4" Type="http://schemas.openxmlformats.org/officeDocument/2006/relationships/hyperlink" Target="http://cs.wikipedia.org/wiki/%C5%BDivo%C4%8Dichov%C3%A9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N%C3%A1rodn%C3%AD_park_%C4%8Cesk%C3%A9_%C5%A0v%C3%BDcarsko" TargetMode="External"/><Relationship Id="rId3" Type="http://schemas.openxmlformats.org/officeDocument/2006/relationships/hyperlink" Target="http://cs.wikipedia.org/wiki/%C4%8Cesko" TargetMode="External"/><Relationship Id="rId7" Type="http://schemas.openxmlformats.org/officeDocument/2006/relationships/hyperlink" Target="http://cs.wikipedia.org/wiki/N%C3%A1rodn%C3%AD_park_%C5%A0umava" TargetMode="External"/><Relationship Id="rId2" Type="http://schemas.openxmlformats.org/officeDocument/2006/relationships/hyperlink" Target="http://cs.wikipedia.org/wiki/CHKO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N%C3%A1rodn%C3%AD_park_Podyj%C3%AD" TargetMode="External"/><Relationship Id="rId5" Type="http://schemas.openxmlformats.org/officeDocument/2006/relationships/hyperlink" Target="http://cs.wikipedia.org/wiki/Krkono%C5%A1sk%C3%BD_n%C3%A1rodn%C3%AD_park" TargetMode="External"/><Relationship Id="rId4" Type="http://schemas.openxmlformats.org/officeDocument/2006/relationships/hyperlink" Target="http://cs.wikipedia.org/wiki/Z%C3%A1kon_o_ochran%C4%9B_p%C5%99%C3%ADrody_a_krajiny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Les" TargetMode="External"/><Relationship Id="rId3" Type="http://schemas.openxmlformats.org/officeDocument/2006/relationships/hyperlink" Target="http://cs.wikipedia.org/wiki/N%C3%A1rodn%C3%AD_park" TargetMode="External"/><Relationship Id="rId7" Type="http://schemas.openxmlformats.org/officeDocument/2006/relationships/hyperlink" Target="http://cs.wikipedia.org/wiki/Ekosyst%C3%A9m" TargetMode="External"/><Relationship Id="rId2" Type="http://schemas.openxmlformats.org/officeDocument/2006/relationships/hyperlink" Target="http://cs.wikipedia.org/w/index.php?title=Z%C3%A1kon_o_st%C3%A1tn%C3%AD_ochran%C4%9B_p%C5%99%C3%ADrody&amp;action=edit&amp;redlink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Reli%C3%A9f_(geografie)" TargetMode="External"/><Relationship Id="rId5" Type="http://schemas.openxmlformats.org/officeDocument/2006/relationships/hyperlink" Target="http://cs.wikipedia.org/wiki/Krajina" TargetMode="External"/><Relationship Id="rId10" Type="http://schemas.openxmlformats.org/officeDocument/2006/relationships/hyperlink" Target="http://cs.wikipedia.org/wiki/D%C5%99evina" TargetMode="External"/><Relationship Id="rId4" Type="http://schemas.openxmlformats.org/officeDocument/2006/relationships/hyperlink" Target="http://cs.wikipedia.org/wiki/Z%C3%A1kon_o_ochran%C4%9B_p%C5%99%C3%ADrody_a_krajiny" TargetMode="External"/><Relationship Id="rId9" Type="http://schemas.openxmlformats.org/officeDocument/2006/relationships/hyperlink" Target="http://cs.wikipedia.org/wiki/Porost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N%C3%A1rodn%C3%AD_park_Podyj%C3%AD" TargetMode="External"/><Relationship Id="rId2" Type="http://schemas.openxmlformats.org/officeDocument/2006/relationships/hyperlink" Target="http://cs.wikipedia.org/wiki/Krkono%C5%A1sk%C3%BD_n%C3%A1rodn%C3%AD_park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cs.wikipedia.org/wiki/N%C3%A1rodn%C3%AD_park_%C4%8Cesk%C3%A9_%C5%A0v%C3%BDcarsko" TargetMode="External"/><Relationship Id="rId4" Type="http://schemas.openxmlformats.org/officeDocument/2006/relationships/hyperlink" Target="http://cs.wikipedia.org/wiki/N%C3%A1rodn%C3%AD_park_%C5%A0umava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://josefstepanek.cz/wp-content/uploads/2009/08/np-ceske-svycarsko.png" TargetMode="External"/><Relationship Id="rId2" Type="http://schemas.openxmlformats.org/officeDocument/2006/relationships/hyperlink" Target="http://cs.wikipedia.org/wiki/Seznam_n%C3%A1rodn%C3%ADch_park%C5%AF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kct-tabor.cz/gymta/ChranenaUzemiCR/CeskeSvycarsko/img/Brana-Pravcicka.jpg" TargetMode="External"/><Relationship Id="rId4" Type="http://schemas.openxmlformats.org/officeDocument/2006/relationships/hyperlink" Target="http://www.nppodyji.cz/uploads/loga_symboly/znak_web_npp.jpg" TargetMode="Externa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://meetings.copernicus.org/egu2010/graphic_egu_2010_photo_competition_2_place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725456559"/>
              </p:ext>
            </p:extLst>
          </p:nvPr>
        </p:nvGraphicFramePr>
        <p:xfrm>
          <a:off x="539552" y="908720"/>
          <a:ext cx="7772400" cy="25922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4338" name="Obrázek 4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ovéPole 2"/>
          <p:cNvSpPr txBox="1">
            <a:spLocks noChangeArrowheads="1"/>
          </p:cNvSpPr>
          <p:nvPr/>
        </p:nvSpPr>
        <p:spPr bwMode="auto">
          <a:xfrm>
            <a:off x="3738563" y="2565400"/>
            <a:ext cx="24050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rgbClr val="000000"/>
                </a:solidFill>
                <a:latin typeface="Calibri" pitchFamily="34" charset="0"/>
              </a:rPr>
              <a:t>CZ.1.07/1.4.00/21.2976</a:t>
            </a:r>
          </a:p>
        </p:txBody>
      </p:sp>
      <p:sp>
        <p:nvSpPr>
          <p:cNvPr id="14340" name="TextovéPole 1"/>
          <p:cNvSpPr txBox="1">
            <a:spLocks noChangeArrowheads="1"/>
          </p:cNvSpPr>
          <p:nvPr/>
        </p:nvSpPr>
        <p:spPr bwMode="auto">
          <a:xfrm>
            <a:off x="2751138" y="1339850"/>
            <a:ext cx="1857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  <p:sp>
        <p:nvSpPr>
          <p:cNvPr id="14341" name="TextovéPole 5"/>
          <p:cNvSpPr txBox="1">
            <a:spLocks noChangeArrowheads="1"/>
          </p:cNvSpPr>
          <p:nvPr/>
        </p:nvSpPr>
        <p:spPr bwMode="auto">
          <a:xfrm>
            <a:off x="2657475" y="2179638"/>
            <a:ext cx="184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465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/>
          </a:bodyPr>
          <a:lstStyle/>
          <a:p>
            <a:endParaRPr lang="cs-CZ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2448272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Cíle prezentace:</a:t>
            </a:r>
          </a:p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Žáci se seznámí s pojmy národní park, chráněná krajinná oblast, s jejich lokalizací v ČR a vybraných místech ve světě.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55729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03848" y="332656"/>
            <a:ext cx="2592288" cy="43204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0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Národní park</a:t>
            </a:r>
            <a:endParaRPr lang="cs-CZ" sz="20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1"/>
            <a:ext cx="8229600" cy="4464496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b="1" i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Národní park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(NP) je rozsáhlé území, jedinečné v národním nebo mezinárodním měřítku, jehož značnou část zaujímají přirozené nebo lidskou činností málo ovlivněné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2" action="ppaction://hlinkfile" tooltip="Ekosystém"/>
              </a:rPr>
              <a:t>ekosystémy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3" action="ppaction://hlinkfile" tooltip="Rostliny"/>
              </a:rPr>
              <a:t>Rostliny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4" action="ppaction://hlinkfile" tooltip="Živočichové"/>
              </a:rPr>
              <a:t>živočichové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 také neživá složka v NP mají mimořádný vědecký a výchovný význam.</a:t>
            </a:r>
          </a:p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Území národních parků je členěno do tří zón odstupňované ochrany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nejpřísnější režim je stanoven pro 1. zónu. Na území národních parků je omezen volný pohyb veřejnosti, podrobnosti jsou stanoveny v jejich návštěvních řádech. Národní parky mají samostatný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5" action="ppaction://hlinkfile" tooltip="Správní orgán"/>
              </a:rPr>
              <a:t>správní orgán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 –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6" action="ppaction://hlinkfile" tooltip="Správa národního parku (stránka neexistuje)"/>
              </a:rPr>
              <a:t>správu národního parku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který koordinuje a řídí všechny hlavní aktivity, týkající se zásahů do přírodního prostředí. Jsou zřizovány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  <a:hlinkClick r:id="rId7" action="ppaction://hlinkfile" tooltip="Zákon (právo)"/>
              </a:rPr>
              <a:t>zákonem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2326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3768" y="836712"/>
            <a:ext cx="4392488" cy="43204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Národní parky v České republice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3168352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Československu byla kategorie </a:t>
            </a:r>
            <a:r>
              <a:rPr lang="cs-CZ" sz="2000" b="1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Národní park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uvedena v zákoně o státní ochraně přírody č.40/1956 Sb. Národní parky byly a jsou začleněny společně s 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  <a:hlinkClick r:id="rId2" action="ppaction://hlinkfile" tooltip="CHKO"/>
              </a:rPr>
              <a:t>CHKO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do pojmu 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Velkoplošná chráněná území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V 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3" action="ppaction://hlinkfile" tooltip="Česko"/>
              </a:rPr>
              <a:t>Česku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jsou podle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4" action="ppaction://hlinkfile" tooltip="Zákon o ochraně přírody a krajiny"/>
              </a:rPr>
              <a:t>zákona č. 114/1992 Sb. o ochraně přírody a krajiny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vyhlášeny čtyři národní parky: </a:t>
            </a:r>
            <a:r>
              <a:rPr lang="cs-CZ" sz="2000" b="1" i="1" dirty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5" action="ppaction://hlinkfile" tooltip="Krkonošský národní park"/>
              </a:rPr>
              <a:t>Krkonošský národní park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  <a:hlinkClick r:id="rId6" action="ppaction://hlinkfile" tooltip="Národní park Podyjí"/>
              </a:rPr>
              <a:t>Národní park Podyjí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  <a:hlinkClick r:id="rId7" action="ppaction://hlinkfile" tooltip="Národní park Šumava"/>
              </a:rPr>
              <a:t>Národní park Šumava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a 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  <a:hlinkClick r:id="rId8" action="ppaction://hlinkfile" tooltip="Národní park České Švýcarsko"/>
              </a:rPr>
              <a:t>Národní park České Švýcarsko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25141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188640"/>
            <a:ext cx="6192688" cy="360040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Národní parky a chráněné krajinné oblasti ČR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692696"/>
            <a:ext cx="6192688" cy="424847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5145728"/>
            <a:ext cx="3456383" cy="144016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5127400"/>
            <a:ext cx="1440160" cy="144016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3720" y="5157192"/>
            <a:ext cx="1440160" cy="1428696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32978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9712" y="332656"/>
            <a:ext cx="5184576" cy="504056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4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Chráněná krajinná oblast (CHKO)</a:t>
            </a:r>
            <a:endParaRPr lang="cs-CZ" sz="2400" i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9"/>
            <a:ext cx="8229600" cy="5040560"/>
          </a:xfrm>
          <a:ln>
            <a:solidFill>
              <a:srgbClr val="00B050"/>
            </a:solidFill>
          </a:ln>
        </p:spPr>
        <p:txBody>
          <a:bodyPr>
            <a:normAutofit lnSpcReduction="10000"/>
          </a:bodyPr>
          <a:lstStyle/>
          <a:p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Chráněná </a:t>
            </a:r>
            <a:r>
              <a:rPr lang="cs-CZ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krajinná oblast (CHKO)</a:t>
            </a:r>
            <a:r>
              <a:rPr lang="cs-CZ" sz="2000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je v českém a slovenském systému ochrany přírody od poloviny 50. let 20. století (od vyhlášení prvních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2" action="ppaction://hlinkfile" tooltip="Zákon o státní ochraně přírody (stránka neexistuje)"/>
              </a:rPr>
              <a:t>zákonů o státní ochraně přírody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) označení pro velkoplošné chráněné území nižšího stupně ochrany, než jaký platí pro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3" action="ppaction://hlinkfile" tooltip="Národní park"/>
              </a:rPr>
              <a:t>národní parky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Český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4" action="ppaction://hlinkfile" tooltip="Zákon o ochraně přírody a krajiny"/>
              </a:rPr>
              <a:t>zákon č. 114/1992 Sb., o ochraně přírody a krajiny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 charakterizuje </a:t>
            </a:r>
            <a:r>
              <a:rPr lang="cs-CZ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CHKO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jako rozsáhlé území s harmonicky utvářenou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5" action="ppaction://hlinkfile" tooltip="Krajina"/>
              </a:rPr>
              <a:t>krajinou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 charakteristicky vyvinutým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6" action="ppaction://hlinkfile" tooltip="Reliéf (geografie)"/>
              </a:rPr>
              <a:t>reliéfem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 významným podílem přirozených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7" action="ppaction://hlinkfile" tooltip="Ekosystém"/>
              </a:rPr>
              <a:t>ekosystémů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8" action="ppaction://hlinkfile" tooltip="Les"/>
              </a:rPr>
              <a:t>lesních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a trvalých travních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9" action="ppaction://hlinkfile" tooltip="Porost"/>
              </a:rPr>
              <a:t>porostů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s hojným zastoupením </a:t>
            </a:r>
            <a:r>
              <a:rPr lang="cs-CZ" sz="2000" dirty="0">
                <a:latin typeface="Times New Roman" pitchFamily="18" charset="0"/>
                <a:cs typeface="Times New Roman" pitchFamily="18" charset="0"/>
                <a:hlinkClick r:id="rId10" action="ppaction://hlinkfile" tooltip="Dřevina"/>
              </a:rPr>
              <a:t>dřevin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 případně s dochovanými památkami historického osídlení. Hospodářské využívání těchto území se provádí podle zón odstupňované ochrany tak, aby se udržoval a zlepšoval jejich přírodní stav a byly zachovány, popřípadě znovu vytvářeny optimální ekologické funkce těchto území. </a:t>
            </a:r>
            <a:r>
              <a:rPr lang="cs-CZ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Rekreační využití CHKO je přípustné, pokud nepoškozuje přírodní hodnoty chráněných území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cs-CZ" sz="2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CHKO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se vyhlašují vládním nařízením.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27017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03648" y="332656"/>
            <a:ext cx="6264696" cy="432048"/>
          </a:xfrm>
          <a:ln>
            <a:solidFill>
              <a:srgbClr val="00B050"/>
            </a:solidFill>
          </a:ln>
        </p:spPr>
        <p:txBody>
          <a:bodyPr>
            <a:noAutofit/>
          </a:bodyPr>
          <a:lstStyle/>
          <a:p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Chráněné krajinné oblasti a národní parky ČR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82" y="981075"/>
            <a:ext cx="7954435" cy="51450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571902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11760" y="692696"/>
            <a:ext cx="4320480" cy="504056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Národní parky v České republice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186673"/>
              </p:ext>
            </p:extLst>
          </p:nvPr>
        </p:nvGraphicFramePr>
        <p:xfrm>
          <a:off x="971600" y="1340767"/>
          <a:ext cx="7128792" cy="3291840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376264"/>
                <a:gridCol w="2376264"/>
                <a:gridCol w="2376264"/>
              </a:tblGrid>
              <a:tr h="387572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Times New Roman" pitchFamily="18" charset="0"/>
                          <a:cs typeface="Times New Roman" pitchFamily="18" charset="0"/>
                        </a:rPr>
                        <a:t>Národní park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Times New Roman" pitchFamily="18" charset="0"/>
                          <a:cs typeface="Times New Roman" pitchFamily="18" charset="0"/>
                        </a:rPr>
                        <a:t>Rok vyhlášení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2000">
                          <a:latin typeface="Times New Roman" pitchFamily="18" charset="0"/>
                          <a:cs typeface="Times New Roman" pitchFamily="18" charset="0"/>
                        </a:rPr>
                        <a:t>Rozloha v ha</a:t>
                      </a:r>
                    </a:p>
                  </a:txBody>
                  <a:tcPr anchor="ctr"/>
                </a:tc>
              </a:tr>
              <a:tr h="685705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Times New Roman" pitchFamily="18" charset="0"/>
                          <a:cs typeface="Times New Roman" pitchFamily="18" charset="0"/>
                          <a:hlinkClick r:id="rId2" action="ppaction://hlinkfile" tooltip="Krkonošský národní park"/>
                        </a:rPr>
                        <a:t>Krkonošský národní park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Times New Roman" pitchFamily="18" charset="0"/>
                          <a:cs typeface="Times New Roman" pitchFamily="18" charset="0"/>
                        </a:rPr>
                        <a:t>1963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>
                          <a:latin typeface="Times New Roman" pitchFamily="18" charset="0"/>
                          <a:cs typeface="Times New Roman" pitchFamily="18" charset="0"/>
                        </a:rPr>
                        <a:t>36 300</a:t>
                      </a:r>
                    </a:p>
                  </a:txBody>
                  <a:tcPr anchor="ctr"/>
                </a:tc>
              </a:tr>
              <a:tr h="387572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Times New Roman" pitchFamily="18" charset="0"/>
                          <a:cs typeface="Times New Roman" pitchFamily="18" charset="0"/>
                          <a:hlinkClick r:id="rId3" action="ppaction://hlinkfile" tooltip="Národní park Podyjí"/>
                        </a:rPr>
                        <a:t>Národní park Podyjí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 dirty="0">
                          <a:latin typeface="Times New Roman" pitchFamily="18" charset="0"/>
                          <a:cs typeface="Times New Roman" pitchFamily="18" charset="0"/>
                        </a:rPr>
                        <a:t>1991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>
                          <a:latin typeface="Times New Roman" pitchFamily="18" charset="0"/>
                          <a:cs typeface="Times New Roman" pitchFamily="18" charset="0"/>
                        </a:rPr>
                        <a:t>6 300</a:t>
                      </a:r>
                    </a:p>
                  </a:txBody>
                  <a:tcPr anchor="ctr"/>
                </a:tc>
              </a:tr>
              <a:tr h="685705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Times New Roman" pitchFamily="18" charset="0"/>
                          <a:cs typeface="Times New Roman" pitchFamily="18" charset="0"/>
                          <a:hlinkClick r:id="rId4" action="ppaction://hlinkfile" tooltip="Národní park Šumava"/>
                        </a:rPr>
                        <a:t>Národní park Šumava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>
                          <a:latin typeface="Times New Roman" pitchFamily="18" charset="0"/>
                          <a:cs typeface="Times New Roman" pitchFamily="18" charset="0"/>
                        </a:rPr>
                        <a:t>1991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>
                          <a:latin typeface="Times New Roman" pitchFamily="18" charset="0"/>
                          <a:cs typeface="Times New Roman" pitchFamily="18" charset="0"/>
                        </a:rPr>
                        <a:t>69 000</a:t>
                      </a:r>
                    </a:p>
                  </a:txBody>
                  <a:tcPr anchor="ctr"/>
                </a:tc>
              </a:tr>
              <a:tr h="685705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Times New Roman" pitchFamily="18" charset="0"/>
                          <a:cs typeface="Times New Roman" pitchFamily="18" charset="0"/>
                          <a:hlinkClick r:id="rId5" action="ppaction://hlinkfile" tooltip="Národní park České Švýcarsko"/>
                        </a:rPr>
                        <a:t>Národní park České Švýcarsko</a:t>
                      </a:r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000">
                          <a:latin typeface="Times New Roman" pitchFamily="18" charset="0"/>
                          <a:cs typeface="Times New Roman" pitchFamily="18" charset="0"/>
                        </a:rPr>
                        <a:t>2000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>
                          <a:latin typeface="Times New Roman" pitchFamily="18" charset="0"/>
                          <a:cs typeface="Times New Roman" pitchFamily="18" charset="0"/>
                        </a:rPr>
                        <a:t>7 900</a:t>
                      </a:r>
                    </a:p>
                  </a:txBody>
                  <a:tcPr anchor="ctr"/>
                </a:tc>
              </a:tr>
              <a:tr h="387572">
                <a:tc>
                  <a:txBody>
                    <a:bodyPr/>
                    <a:lstStyle/>
                    <a:p>
                      <a:r>
                        <a:rPr lang="cs-CZ" sz="2000" dirty="0">
                          <a:latin typeface="Times New Roman" pitchFamily="18" charset="0"/>
                          <a:cs typeface="Times New Roman" pitchFamily="18" charset="0"/>
                        </a:rPr>
                        <a:t>Rozloha celkem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endParaRPr lang="cs-CZ" sz="20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cs-CZ" sz="2000" dirty="0">
                          <a:latin typeface="Times New Roman" pitchFamily="18" charset="0"/>
                          <a:cs typeface="Times New Roman" pitchFamily="18" charset="0"/>
                        </a:rPr>
                        <a:t>119 500</a:t>
                      </a:r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067176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2520280"/>
          </a:xfrm>
          <a:ln>
            <a:solidFill>
              <a:schemeClr val="accent2"/>
            </a:solidFill>
          </a:ln>
        </p:spPr>
        <p:txBody>
          <a:bodyPr>
            <a:normAutofit fontScale="90000"/>
          </a:bodyPr>
          <a:lstStyle/>
          <a:p>
            <a:r>
              <a:rPr lang="cs-CZ" sz="27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7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7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Národní parky</a:t>
            </a:r>
            <a:r>
              <a:rPr lang="cs-CZ" sz="27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700" b="1" dirty="0" smtClean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cs-CZ" sz="2700" dirty="0" smtClean="0">
                <a:latin typeface="Times New Roman" pitchFamily="18" charset="0"/>
                <a:cs typeface="Times New Roman" pitchFamily="18" charset="0"/>
              </a:rPr>
              <a:t>Evropa </a:t>
            </a:r>
            <a:r>
              <a:rPr lang="cs-CZ" sz="1400" i="1" dirty="0" smtClean="0"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://cs.wikipedia.org/wiki/Seznam_n%C3%A1rodn%C3%ADch_park%C5%AF#Evropa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[online]. 2011, 03.06.2012 [cit. 2012-06-10]. Dostupné z: http://cs.wikipedia.org/wiki/Seznam_n%C3%A1rodn%C3%ADch_park%C5%AF#Evropa 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Národní parky </a:t>
            </a:r>
            <a:r>
              <a:rPr lang="cs-CZ" sz="2400" b="1" i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400" b="1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Amerika</a:t>
            </a:r>
            <a:br>
              <a:rPr lang="cs-CZ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600" i="1" dirty="0" smtClean="0"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cs-CZ" sz="1600" i="1" dirty="0">
                <a:latin typeface="Times New Roman" pitchFamily="18" charset="0"/>
                <a:cs typeface="Times New Roman" pitchFamily="18" charset="0"/>
              </a:rPr>
              <a:t>://cs.wikipedia.org/wiki/Seznam_n%C3%A1rodn%C3%ADch_park%C5%AF#Severn.C3.AD_Amerika</a:t>
            </a: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[online]. 2010, 03.06.2012 [cit. 2012-06-10]. Dostupné z: http://cs.wikipedia.org/wiki/Seznam_n%C3%A1rodn%C3%ADch_park%C5%AF#Severn.C3.AD_Amerika </a:t>
            </a:r>
            <a:br>
              <a:rPr lang="cs-CZ" sz="1600" dirty="0">
                <a:latin typeface="Times New Roman" pitchFamily="18" charset="0"/>
                <a:cs typeface="Times New Roman" pitchFamily="18" charset="0"/>
              </a:rPr>
            </a:b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600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1400" dirty="0">
                <a:latin typeface="Times New Roman" pitchFamily="18" charset="0"/>
                <a:cs typeface="Times New Roman" pitchFamily="18" charset="0"/>
              </a:rPr>
            </a:b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272" y="3212976"/>
            <a:ext cx="3960440" cy="288032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198095"/>
            <a:ext cx="4248472" cy="288032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64337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3768" y="260648"/>
            <a:ext cx="4032448" cy="504056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Národní parky USA - </a:t>
            </a:r>
            <a:r>
              <a:rPr lang="cs-CZ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Zion</a:t>
            </a:r>
            <a:endParaRPr lang="cs-CZ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Jedním z nekrásnějších národních parků v Severní Americe je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určitě </a:t>
            </a:r>
            <a:r>
              <a:rPr lang="cs-CZ" sz="2400" b="1" i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Zion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 Nachází se na rozhraní tří geologických oblastí, konkrétně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Colorado,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colorádské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plošiny, velké kotliny a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mojavské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pouště. Park je situován na jihozápadě Spojených států ve státě 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Utah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 nejbližším městem je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Springdale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2420888"/>
            <a:ext cx="6912768" cy="3528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320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15816" y="692696"/>
            <a:ext cx="3024336" cy="43204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Grand Canyon</a:t>
            </a:r>
            <a:endParaRPr lang="cs-CZ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59"/>
            <a:ext cx="8229600" cy="3960441"/>
          </a:xfrm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Národní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park </a:t>
            </a:r>
            <a:r>
              <a:rPr lang="cs-CZ" sz="24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Grand Canyon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se nachází ve státě Arizona v USA. Sousedí se státy Utah a Nevada. Jedná se o jeden z nejkrásnějších parků v celých Spojených státech, ale i na světě. Díky stejnojmennému kaňonu jej ročně navštěvují statisíce lidí z celého světa, poslední čísla udávají roční návštěvu až neuvěřitelných 5 milionů lidí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b="1" i="1" dirty="0" smtClean="0">
                <a:latin typeface="Times New Roman" pitchFamily="18" charset="0"/>
                <a:cs typeface="Times New Roman" pitchFamily="18" charset="0"/>
              </a:rPr>
              <a:t>Rozloha 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parku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je 4900 km2 a je veden podél řeky Colorado. Samotný kaňon je pak 446 km dlouhý a místy až 30 km široký. Drtivá většina rozlohy se nachází v nadmořských výškách přesahujících 2000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m.n.m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507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131840" y="274638"/>
            <a:ext cx="2664296" cy="490066"/>
          </a:xfrm>
          <a:ln>
            <a:solidFill>
              <a:schemeClr val="accent6">
                <a:lumMod val="50000"/>
              </a:schemeClr>
            </a:solidFill>
          </a:ln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Grand Canyon</a:t>
            </a:r>
            <a:endParaRPr lang="cs-CZ" sz="2400" b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                       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908720"/>
            <a:ext cx="8352928" cy="5328592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3863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55776" y="332656"/>
            <a:ext cx="3960440" cy="43204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Yosemitský</a:t>
            </a:r>
            <a:r>
              <a:rPr lang="cs-CZ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národní park</a:t>
            </a:r>
            <a:endParaRPr lang="cs-CZ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1"/>
            <a:ext cx="8229600" cy="4392488"/>
          </a:xfrm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400" b="1" i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b="1" i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Yosemitský</a:t>
            </a:r>
            <a:r>
              <a:rPr lang="cs-CZ" sz="24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b="1" i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národní </a:t>
            </a:r>
            <a:r>
              <a:rPr lang="cs-CZ" sz="2400" b="1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park</a:t>
            </a:r>
            <a:r>
              <a:rPr lang="cs-CZ" sz="2400" i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je třetím nejstarším parkem na území Spojených Států. Byl vyhlášen již v roce 1890. Nachází se v Kalifornii, v okresech Madera,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Maniposa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Tuolumne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 Autem trvá cesta do parku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zrhuba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4,5 hodiny ze San Francisca, od Los Angeles je vzdálen zhruba 6 hodin jízdy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Rozloha </a:t>
            </a:r>
            <a:r>
              <a:rPr lang="cs-CZ" sz="2000" b="1" dirty="0" err="1">
                <a:latin typeface="Times New Roman" pitchFamily="18" charset="0"/>
                <a:cs typeface="Times New Roman" pitchFamily="18" charset="0"/>
              </a:rPr>
              <a:t>Yosemitského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 národního parku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činí </a:t>
            </a:r>
            <a:r>
              <a:rPr lang="cs-CZ" sz="2000" b="1" i="1" dirty="0">
                <a:latin typeface="Times New Roman" pitchFamily="18" charset="0"/>
                <a:cs typeface="Times New Roman" pitchFamily="18" charset="0"/>
              </a:rPr>
              <a:t>3000 čtverečních kilometrů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 nejnižší bod se nachází ve výšce 609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m.n.m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., nejvyšší vrchol pak dosahuje nadmořské výšky 3962 m. Park je každoročně navštěvován miliony lidí z celého světa, láká je sem především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nádherná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přírodní scenérie s působivými vodopády, staletými stromy a vysokohorskou divočinou. Vůbec nejnavštěvovanějším místem parku je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Yosemitské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údolí,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Yosemite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valley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. V roce 1980 byl park zapsán do seznamu světového kulturního dědictví </a:t>
            </a:r>
          </a:p>
        </p:txBody>
      </p:sp>
    </p:spTree>
    <p:extLst>
      <p:ext uri="{BB962C8B-B14F-4D97-AF65-F5344CB8AC3E}">
        <p14:creationId xmlns:p14="http://schemas.microsoft.com/office/powerpoint/2010/main" val="2676823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27784" y="332656"/>
            <a:ext cx="3960440" cy="432048"/>
          </a:xfrm>
          <a:ln>
            <a:solidFill>
              <a:srgbClr val="00B050"/>
            </a:solidFill>
          </a:ln>
        </p:spPr>
        <p:txBody>
          <a:bodyPr>
            <a:noAutofit/>
          </a:bodyPr>
          <a:lstStyle/>
          <a:p>
            <a:r>
              <a:rPr lang="cs-CZ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Yosemitský</a:t>
            </a:r>
            <a:r>
              <a:rPr lang="cs-CZ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národní park</a:t>
            </a:r>
            <a:endParaRPr lang="cs-CZ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952214"/>
            <a:ext cx="8229600" cy="51297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574629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987824" y="836712"/>
            <a:ext cx="2952328" cy="432048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r>
              <a:rPr lang="cs-CZ" sz="24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Yellowstone</a:t>
            </a:r>
            <a:endParaRPr lang="cs-CZ" sz="24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3024336"/>
          </a:xfrm>
          <a:ln>
            <a:solidFill>
              <a:srgbClr val="00B050"/>
            </a:solidFill>
          </a:ln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USAse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mohou pyšnit několika národními parky, které navštěvují turisté z celého světa. Patří mezi ně Grand Canyon,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Arches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Death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000" dirty="0" err="1">
                <a:latin typeface="Times New Roman" pitchFamily="18" charset="0"/>
                <a:cs typeface="Times New Roman" pitchFamily="18" charset="0"/>
              </a:rPr>
              <a:t>Valley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 a také </a:t>
            </a:r>
            <a:r>
              <a:rPr lang="cs-CZ" sz="2000" b="1" dirty="0">
                <a:latin typeface="Times New Roman" pitchFamily="18" charset="0"/>
                <a:cs typeface="Times New Roman" pitchFamily="18" charset="0"/>
              </a:rPr>
              <a:t>nejstarší národní park na světě </a:t>
            </a:r>
            <a:r>
              <a:rPr lang="cs-CZ" sz="2400" b="1" i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Yellowstone</a:t>
            </a: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který se nachází ve státě Wyoming.</a:t>
            </a:r>
            <a:endParaRPr lang="cs-CZ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Tento </a:t>
            </a:r>
            <a:r>
              <a:rPr lang="cs-CZ" sz="2000" dirty="0">
                <a:latin typeface="Times New Roman" pitchFamily="18" charset="0"/>
                <a:cs typeface="Times New Roman" pitchFamily="18" charset="0"/>
              </a:rPr>
              <a:t>park získal své jméno znamenající v překladu „žlutý kámen“ podle stejnojmenné řeky, která pramení v pohoří charakteristickém žlutým zbarvením</a:t>
            </a:r>
          </a:p>
        </p:txBody>
      </p:sp>
    </p:spTree>
    <p:extLst>
      <p:ext uri="{BB962C8B-B14F-4D97-AF65-F5344CB8AC3E}">
        <p14:creationId xmlns:p14="http://schemas.microsoft.com/office/powerpoint/2010/main" val="3080993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03848" y="188640"/>
            <a:ext cx="2592288" cy="504056"/>
          </a:xfrm>
          <a:ln>
            <a:solidFill>
              <a:srgbClr val="00B050"/>
            </a:solidFill>
          </a:ln>
        </p:spPr>
        <p:txBody>
          <a:bodyPr>
            <a:noAutofit/>
          </a:bodyPr>
          <a:lstStyle/>
          <a:p>
            <a:r>
              <a:rPr lang="cs-CZ" sz="2800" b="1" dirty="0" err="1" smtClean="0">
                <a:latin typeface="Times New Roman" pitchFamily="18" charset="0"/>
                <a:cs typeface="Times New Roman" pitchFamily="18" charset="0"/>
              </a:rPr>
              <a:t>Yellowstone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836712"/>
            <a:ext cx="7632848" cy="54006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50626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59832" y="274638"/>
            <a:ext cx="2952328" cy="490066"/>
          </a:xfrm>
          <a:ln>
            <a:solidFill>
              <a:srgbClr val="00B050"/>
            </a:solidFill>
          </a:ln>
        </p:spPr>
        <p:txBody>
          <a:bodyPr>
            <a:noAutofit/>
          </a:bodyPr>
          <a:lstStyle/>
          <a:p>
            <a:r>
              <a:rPr lang="cs-CZ" sz="2800" b="1" dirty="0" err="1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Yellowstone</a:t>
            </a:r>
            <a:endParaRPr lang="cs-CZ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064" y="981075"/>
            <a:ext cx="7685872" cy="514508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1774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63888" y="274638"/>
            <a:ext cx="1800200" cy="490066"/>
          </a:xfrm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r>
              <a:rPr lang="cs-CZ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Test</a:t>
            </a:r>
            <a:endParaRPr lang="cs-CZ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1"/>
            <a:ext cx="8229600" cy="4392487"/>
          </a:xfrm>
          <a:ln>
            <a:solidFill>
              <a:srgbClr val="FF0000"/>
            </a:solidFill>
          </a:ln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Vysvětlete pojem národní park.</a:t>
            </a:r>
          </a:p>
          <a:p>
            <a:pPr marL="457200" indent="-457200">
              <a:buAutoNum type="arabicPeriod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Vyjmenujte národní parky české republiky.</a:t>
            </a:r>
          </a:p>
          <a:p>
            <a:pPr marL="457200" indent="-457200">
              <a:buAutoNum type="arabicPeriod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Který z nich je rozlohou největší ?</a:t>
            </a:r>
          </a:p>
          <a:p>
            <a:pPr marL="457200" indent="-457200">
              <a:buAutoNum type="arabicPeriod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Vyjmenujte alespoň dva národní parky Severní Ameriky.</a:t>
            </a:r>
          </a:p>
          <a:p>
            <a:pPr marL="457200" indent="-457200">
              <a:buAutoNum type="arabicPeriod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Vysvětlete pojem chráněná krajinná území (oblast).</a:t>
            </a:r>
          </a:p>
          <a:p>
            <a:pPr marL="457200" indent="-457200">
              <a:buAutoNum type="arabicPeriod"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>
              <a:buAutoNum type="arabicPeriod"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075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rmAutofit/>
          </a:bodyPr>
          <a:lstStyle/>
          <a:p>
            <a:endParaRPr lang="cs-CZ" sz="11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192688"/>
          </a:xfrm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Použité materiály:</a:t>
            </a: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 smtClean="0">
                <a:effectLst/>
                <a:latin typeface="Times New Roman" pitchFamily="18" charset="0"/>
                <a:cs typeface="Times New Roman" pitchFamily="18" charset="0"/>
              </a:rPr>
              <a:t>Národní park. </a:t>
            </a:r>
            <a:r>
              <a:rPr lang="cs-CZ" sz="1400" i="1" dirty="0" smtClean="0">
                <a:effectLst/>
                <a:latin typeface="Times New Roman" pitchFamily="18" charset="0"/>
                <a:cs typeface="Times New Roman" pitchFamily="18" charset="0"/>
              </a:rPr>
              <a:t>Http://cs.wikipedia.org/wiki/N%C3%A1rodn%C3%AD_park</a:t>
            </a:r>
            <a:r>
              <a:rPr lang="cs-CZ" sz="1400" dirty="0" smtClean="0">
                <a:effectLst/>
                <a:latin typeface="Times New Roman" pitchFamily="18" charset="0"/>
                <a:cs typeface="Times New Roman" pitchFamily="18" charset="0"/>
              </a:rPr>
              <a:t> [online]. 2010, 02.03.2012 [cit. 2012-06-10]. Dostupné z: http://cs.wikipedia.org/wiki/N%C3%A1rodn%C3%AD_park </a:t>
            </a: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Národní parky ČR.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Http://www.tourism.cz/mapa/np_chko.jpg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[online]. 2010 [cit. 2012-06-10]. Dostupné z: http://www.tourism.cz/mapa/np_chko.jpg 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Národní parky - Evropa.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Http://cs.wikipedia.org/wiki/Seznam_n%C3%A1rodn%C3%ADch_park%C5%AF#Evropa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[online]. 2011, 03.06.2012 [cit. 2012-06-10]. Dostupné z: http://cs.wikipedia.org/wiki/Seznam_n%C3%A1rodn%C3%ADch_park%C5%AF#Evropa 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Národní parky - Amerika.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Http://cs.wikipedia.org/wiki/Seznam_n%C3%A1rodn%C3%ADch_park%C5%AF#Severn.C3.AD_Amerika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[online]. 2010, 03.06.2012 [cit. 2012-06-10]. Dostupné z: </a:t>
            </a:r>
            <a:r>
              <a:rPr lang="cs-CZ" sz="14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2"/>
              </a:rPr>
              <a:t>cs.wikipedia.org/wiki/Seznam_n%C3%A1rodn%C3%ADch_park%C5%AF#Severn.C3.AD_Amerik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</a:rPr>
              <a:t>a</a:t>
            </a: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Národní parky.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Http://josefstepanek.cz/wp-content/uploads/2009/08/np-sumava.png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[online]. 2009 [cit. 2012-06-10]. Dostupné z: http://josefstepanek.cz/wp-content/uploads/2009/08/np-sumava.png 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3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3"/>
              </a:rPr>
              <a:t>josefstepanek.cz/wp-content/uploads/2009/08/np-ceske-svycarsko.png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4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4"/>
              </a:rPr>
              <a:t>www.nppodyji.cz/uploads/loga_symboly/znak_web_npp.jpg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cs-CZ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www.kct-tabor.cz/gymta/ChranenaUzemiCR/CeskeSvycarsko/img/Brana-Pravcicka.jpg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it-IT" sz="1400" i="1" dirty="0" smtClean="0">
                <a:latin typeface="Times New Roman" pitchFamily="18" charset="0"/>
                <a:cs typeface="Times New Roman" pitchFamily="18" charset="0"/>
              </a:rPr>
              <a:t>Http</a:t>
            </a:r>
            <a:r>
              <a:rPr lang="it-IT" sz="1400" i="1" dirty="0">
                <a:latin typeface="Times New Roman" pitchFamily="18" charset="0"/>
                <a:cs typeface="Times New Roman" pitchFamily="18" charset="0"/>
              </a:rPr>
              <a:t>://www.novalja.cz/data/images/zajimavosti/plitvice/20_chorvatsko_vodopady_narodni_park_plitvice_plitvicka_jezera.jpg</a:t>
            </a:r>
            <a:r>
              <a:rPr lang="it-IT" sz="1400" dirty="0">
                <a:latin typeface="Times New Roman" pitchFamily="18" charset="0"/>
                <a:cs typeface="Times New Roman" pitchFamily="18" charset="0"/>
              </a:rPr>
              <a:t> [online]. 2010 [cit. 2012-06-10]. Dostupné z: http://www.novalja.cz/data/images/zajimavosti/plitvice/20_chorvatsko_vodopady_narodni_park_plitvice_plitvicka_jezera.jpg 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Národní parky.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Http://3.bp.blogspot.com/-qm5IbbokITQ/Tc4i6yyn_RI/AAAAAAAAZ-o/2vXOl-FaceY/s1600/IMG_2903.JPG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[online]. 2010 [cit. 2012-06-10]. Dostupné z: http://3.bp.blogspot.com/-qm5IbbokITQ/Tc4i6yyn_RI/AAAAAAAAZ-o/2vXOl-FaceY/s1600/IMG_2903.JPG </a:t>
            </a:r>
            <a:endParaRPr lang="cs-CZ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Národní parky. </a:t>
            </a:r>
            <a:r>
              <a:rPr lang="cs-CZ" sz="1400" i="1" dirty="0">
                <a:latin typeface="Times New Roman" pitchFamily="18" charset="0"/>
                <a:cs typeface="Times New Roman" pitchFamily="18" charset="0"/>
              </a:rPr>
              <a:t>Http://www.narodniparky.info/np-usa/</a:t>
            </a:r>
            <a:r>
              <a:rPr lang="cs-CZ" sz="1400" dirty="0">
                <a:latin typeface="Times New Roman" pitchFamily="18" charset="0"/>
                <a:cs typeface="Times New Roman" pitchFamily="18" charset="0"/>
              </a:rPr>
              <a:t> [online]. 2012 [cit. 2012-06-15]. Dostupné z: http://www.narodniparky.info/np-usa/ </a:t>
            </a:r>
          </a:p>
          <a:p>
            <a:pPr marL="0" indent="0">
              <a:buNone/>
            </a:pPr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endParaRPr lang="it-IT" sz="1400" dirty="0">
              <a:latin typeface="Times New Roman" pitchFamily="18" charset="0"/>
              <a:cs typeface="Times New Roman" pitchFamily="18" charset="0"/>
            </a:endParaRPr>
          </a:p>
          <a:p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endParaRPr lang="cs-CZ" sz="1400" dirty="0">
              <a:latin typeface="Times New Roman" pitchFamily="18" charset="0"/>
              <a:cs typeface="Times New Roman" pitchFamily="18" charset="0"/>
            </a:endParaRPr>
          </a:p>
          <a:p>
            <a:endParaRPr lang="cs-CZ" sz="1400" dirty="0" smtClean="0">
              <a:effectLst/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95695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4042"/>
          </a:xfrm>
        </p:spPr>
        <p:txBody>
          <a:bodyPr>
            <a:noAutofit/>
          </a:bodyPr>
          <a:lstStyle/>
          <a:p>
            <a:endParaRPr lang="cs-CZ" sz="1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  <a:ln>
            <a:solidFill>
              <a:schemeClr val="tx1"/>
            </a:solidFill>
          </a:ln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    Použité materiály:</a:t>
            </a:r>
          </a:p>
          <a:p>
            <a:endParaRPr lang="cs-CZ" sz="1400" dirty="0" smtClean="0"/>
          </a:p>
          <a:p>
            <a:r>
              <a:rPr lang="cs-CZ" sz="1400" dirty="0" smtClean="0"/>
              <a:t>Národní </a:t>
            </a:r>
            <a:r>
              <a:rPr lang="cs-CZ" sz="1400" dirty="0"/>
              <a:t>parky - </a:t>
            </a:r>
            <a:r>
              <a:rPr lang="cs-CZ" sz="1400" dirty="0" err="1"/>
              <a:t>Zion</a:t>
            </a:r>
            <a:r>
              <a:rPr lang="cs-CZ" sz="1400" dirty="0"/>
              <a:t>. </a:t>
            </a:r>
            <a:r>
              <a:rPr lang="cs-CZ" sz="1400" i="1" dirty="0"/>
              <a:t>Http://digineff.cz/obrdg2010/jaknato/100729zion/100729zion_01.jpg</a:t>
            </a:r>
            <a:r>
              <a:rPr lang="cs-CZ" sz="1400" dirty="0"/>
              <a:t> [online]. 2010 [cit. 2012-06-15]. Dostupné z: http://digineff.cz/obrdg2010/jaknato/100729zion/100729zion_01.jpg </a:t>
            </a:r>
          </a:p>
          <a:p>
            <a:r>
              <a:rPr lang="cs-CZ" sz="1400" dirty="0"/>
              <a:t>Národní parky - </a:t>
            </a:r>
            <a:r>
              <a:rPr lang="cs-CZ" sz="1400" dirty="0" err="1"/>
              <a:t>Yosemite</a:t>
            </a:r>
            <a:r>
              <a:rPr lang="cs-CZ" sz="1400" dirty="0"/>
              <a:t>. </a:t>
            </a:r>
            <a:r>
              <a:rPr lang="cs-CZ" sz="1400" i="1" dirty="0"/>
              <a:t>Http://famouswonders.com/wp-content/uploads/2009/04/reflection-of-granite-domes-on-tenaya-lake-yosemite-national-park.jpg</a:t>
            </a:r>
            <a:r>
              <a:rPr lang="cs-CZ" sz="1400" dirty="0"/>
              <a:t> [online]. 2009 [cit. 2012-06-15]. Dostupné z: http://famouswonders.com/wp-content/uploads/2009/04/reflection-of-granite-domes-on-tenaya-lake-yosemite-national-park.jpg </a:t>
            </a:r>
          </a:p>
          <a:p>
            <a:r>
              <a:rPr lang="cs-CZ" sz="1400" dirty="0"/>
              <a:t>Grand Canyon. </a:t>
            </a:r>
            <a:r>
              <a:rPr lang="cs-CZ" sz="1400" i="1" dirty="0"/>
              <a:t>Http://visionsofearth.files.wordpress.com/2012/04/grand-canyon-wallpaper-7.jpg</a:t>
            </a:r>
            <a:r>
              <a:rPr lang="cs-CZ" sz="1400" dirty="0"/>
              <a:t> [online]. 2011 [cit. 2012-06-15]. Dostupné z: http://visionsofearth.files.wordpress.com/2012/04/grand-canyon-wallpaper-7.jpg </a:t>
            </a:r>
            <a:endParaRPr lang="cs-CZ" sz="1400" dirty="0" smtClean="0"/>
          </a:p>
          <a:p>
            <a:r>
              <a:rPr lang="it-IT" sz="1400" dirty="0"/>
              <a:t>Yellowstone. </a:t>
            </a:r>
            <a:r>
              <a:rPr lang="it-IT" sz="1400" i="1" dirty="0"/>
              <a:t>Http://www.lovethesepics.com/wp-content/uploads/2011/02/SteamPhase-eruptionCastleGeyser-with-DoubleRainbow.jpg</a:t>
            </a:r>
            <a:r>
              <a:rPr lang="it-IT" sz="1400" dirty="0"/>
              <a:t> [online]. 2010 [cit. 2012-06-16]. Dostupné z: http://www.lovethesepics.com/wp-content/uploads/2011/02/SteamPhase-eruptionCastleGeyser-with-DoubleRainbow.jpg </a:t>
            </a:r>
          </a:p>
          <a:p>
            <a:r>
              <a:rPr lang="cs-CZ" sz="1400" dirty="0" err="1"/>
              <a:t>Yellowstone</a:t>
            </a:r>
            <a:r>
              <a:rPr lang="cs-CZ" sz="1400" dirty="0"/>
              <a:t>. </a:t>
            </a:r>
            <a:r>
              <a:rPr lang="cs-CZ" sz="1400" i="1" dirty="0"/>
              <a:t>Http://meetings.copernicus.org/egu2010/graphic_egu_2010_photo_competition_2_place.jpg</a:t>
            </a:r>
            <a:r>
              <a:rPr lang="cs-CZ" sz="1400" dirty="0"/>
              <a:t> [online]. 2011 [cit. 2012-06-16]. Dostupné z: </a:t>
            </a:r>
            <a:r>
              <a:rPr lang="cs-CZ" sz="1400" dirty="0">
                <a:hlinkClick r:id="rId2"/>
              </a:rPr>
              <a:t>http://</a:t>
            </a:r>
            <a:r>
              <a:rPr lang="cs-CZ" sz="1400" dirty="0" smtClean="0">
                <a:hlinkClick r:id="rId2"/>
              </a:rPr>
              <a:t>meetings.copernicus.org/egu2010/graphic_egu_2010_photo_competition_2_place.jpg</a:t>
            </a:r>
            <a:endParaRPr lang="cs-CZ" sz="1400" dirty="0" smtClean="0"/>
          </a:p>
          <a:p>
            <a:r>
              <a:rPr lang="cs-CZ" sz="1400" dirty="0"/>
              <a:t>Chráněná krajinná oblast. </a:t>
            </a:r>
            <a:r>
              <a:rPr lang="cs-CZ" sz="1400" i="1" dirty="0"/>
              <a:t>Http://cs.wikipedia.org/wiki/Chr%C3%A1n%C4%9Bn%C3%A1_krajinn%C3%A1_oblast</a:t>
            </a:r>
            <a:r>
              <a:rPr lang="cs-CZ" sz="1400" dirty="0"/>
              <a:t> [online]. 2011, 16.04.2012 [cit. 2012-06-20]. Dostupné z: http://cs.wikipedia.org/wiki/Chr%C3%A1n%C4%9Bn%C3%A1_krajinn%C3%A1_oblast </a:t>
            </a:r>
          </a:p>
          <a:p>
            <a:pPr marL="0" indent="0">
              <a:buNone/>
            </a:pPr>
            <a:r>
              <a:rPr lang="cs-CZ" sz="1400" dirty="0" smtClean="0"/>
              <a:t> </a:t>
            </a:r>
            <a:endParaRPr lang="cs-CZ" sz="1400" dirty="0"/>
          </a:p>
          <a:p>
            <a:pPr marL="0" indent="0">
              <a:buNone/>
            </a:pPr>
            <a:endParaRPr lang="cs-CZ" sz="1400" dirty="0"/>
          </a:p>
          <a:p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002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</TotalTime>
  <Words>963</Words>
  <Application>Microsoft Office PowerPoint</Application>
  <PresentationFormat>Předvádění na obrazovce (4:3)</PresentationFormat>
  <Paragraphs>119</Paragraphs>
  <Slides>20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Motiv systému Office</vt:lpstr>
      <vt:lpstr>Prezentace aplikace PowerPoint</vt:lpstr>
      <vt:lpstr>Prezentace aplikace PowerPoint</vt:lpstr>
      <vt:lpstr>Národní park</vt:lpstr>
      <vt:lpstr>Národní parky v České republice</vt:lpstr>
      <vt:lpstr>Národní parky a chráněné krajinné oblasti ČR</vt:lpstr>
      <vt:lpstr>Chráněná krajinná oblast (CHKO)</vt:lpstr>
      <vt:lpstr>Chráněné krajinné oblasti a národní parky ČR</vt:lpstr>
      <vt:lpstr>Národní parky v České republice</vt:lpstr>
      <vt:lpstr> Národní parky – Evropa Http://cs.wikipedia.org/wiki/Seznam_n%C3%A1rodn%C3%ADch_park%C5%AF#Evropa [online]. 2011, 03.06.2012 [cit. 2012-06-10]. Dostupné z: http://cs.wikipedia.org/wiki/Seznam_n%C3%A1rodn%C3%ADch_park%C5%AF#Evropa   Národní parky - Amerika Http://cs.wikipedia.org/wiki/Seznam_n%C3%A1rodn%C3%ADch_park%C5%AF#Severn.C3.AD_Amerika [online]. 2010, 03.06.2012 [cit. 2012-06-10]. Dostupné z: http://cs.wikipedia.org/wiki/Seznam_n%C3%A1rodn%C3%ADch_park%C5%AF#Severn.C3.AD_Amerika     </vt:lpstr>
      <vt:lpstr>Národní parky USA - Zion</vt:lpstr>
      <vt:lpstr>Grand Canyon</vt:lpstr>
      <vt:lpstr>Grand Canyon</vt:lpstr>
      <vt:lpstr>Yosemitský národní park</vt:lpstr>
      <vt:lpstr>Yosemitský národní park</vt:lpstr>
      <vt:lpstr>Yellowstone</vt:lpstr>
      <vt:lpstr>Yellowstone</vt:lpstr>
      <vt:lpstr>Yellowstone</vt:lpstr>
      <vt:lpstr>Test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 Simon</dc:creator>
  <cp:lastModifiedBy>Milan Simon</cp:lastModifiedBy>
  <cp:revision>78</cp:revision>
  <dcterms:created xsi:type="dcterms:W3CDTF">2012-06-10T10:51:59Z</dcterms:created>
  <dcterms:modified xsi:type="dcterms:W3CDTF">2012-06-20T16:01:58Z</dcterms:modified>
</cp:coreProperties>
</file>