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4"/>
  </p:notesMasterIdLst>
  <p:sldIdLst>
    <p:sldId id="265" r:id="rId2"/>
    <p:sldId id="267" r:id="rId3"/>
    <p:sldId id="266" r:id="rId4"/>
    <p:sldId id="257" r:id="rId5"/>
    <p:sldId id="259" r:id="rId6"/>
    <p:sldId id="262" r:id="rId7"/>
    <p:sldId id="258" r:id="rId8"/>
    <p:sldId id="260" r:id="rId9"/>
    <p:sldId id="261" r:id="rId10"/>
    <p:sldId id="263" r:id="rId11"/>
    <p:sldId id="268" r:id="rId12"/>
    <p:sldId id="264" r:id="rId13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996600"/>
    <a:srgbClr val="FF9900"/>
    <a:srgbClr val="FF9933"/>
    <a:srgbClr val="FFCC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104" d="100"/>
          <a:sy n="104" d="100"/>
        </p:scale>
        <p:origin x="-174" y="-90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notesMaster" Target="notesMasters/notesMaster1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#1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757F3AB3-0718-4624-B441-E567A8F0AB56}" type="doc">
      <dgm:prSet loTypeId="urn:microsoft.com/office/officeart/2005/8/layout/target3" loCatId="relationship" qsTypeId="urn:microsoft.com/office/officeart/2005/8/quickstyle/simple5" qsCatId="simple" csTypeId="urn:microsoft.com/office/officeart/2005/8/colors/accent1_2#1" csCatId="accent1" phldr="1"/>
      <dgm:spPr/>
      <dgm:t>
        <a:bodyPr/>
        <a:lstStyle/>
        <a:p>
          <a:endParaRPr lang="cs-CZ"/>
        </a:p>
      </dgm:t>
    </dgm:pt>
    <dgm:pt modelId="{B651F6E3-6281-48DB-9319-2AEAFDAE7572}">
      <dgm:prSet custT="1"/>
      <dgm:spPr/>
      <dgm:t>
        <a:bodyPr/>
        <a:lstStyle/>
        <a:p>
          <a:pPr algn="l" rtl="0"/>
          <a:r>
            <a:rPr lang="cs-CZ" sz="2000" dirty="0" smtClean="0"/>
            <a:t>NÁZEV: VY_32_INOVACE_3.2.7.3. S 19</a:t>
          </a:r>
          <a:endParaRPr lang="cs-CZ" sz="2000" dirty="0"/>
        </a:p>
      </dgm:t>
    </dgm:pt>
    <dgm:pt modelId="{A571E265-742E-411A-ABCF-E39FDBC7528A}" type="parTrans" cxnId="{7BC66EC3-EBD6-4F3A-99ED-9D25F66FFA51}">
      <dgm:prSet/>
      <dgm:spPr/>
      <dgm:t>
        <a:bodyPr/>
        <a:lstStyle/>
        <a:p>
          <a:endParaRPr lang="cs-CZ"/>
        </a:p>
      </dgm:t>
    </dgm:pt>
    <dgm:pt modelId="{E33260FE-399D-481C-B2D6-3B35DD16DC84}" type="sibTrans" cxnId="{7BC66EC3-EBD6-4F3A-99ED-9D25F66FFA51}">
      <dgm:prSet/>
      <dgm:spPr/>
      <dgm:t>
        <a:bodyPr/>
        <a:lstStyle/>
        <a:p>
          <a:endParaRPr lang="cs-CZ"/>
        </a:p>
      </dgm:t>
    </dgm:pt>
    <dgm:pt modelId="{D1D4F407-5343-4D3F-B5B9-D407B03CAEB4}">
      <dgm:prSet custT="1"/>
      <dgm:spPr/>
      <dgm:t>
        <a:bodyPr/>
        <a:lstStyle/>
        <a:p>
          <a:pPr algn="l" rtl="0"/>
          <a:r>
            <a:rPr lang="cs-CZ" sz="2000" dirty="0" smtClean="0"/>
            <a:t>NÁZEV ŠKOLY: Základní škola Strančice, okres Praha - východ</a:t>
          </a:r>
          <a:endParaRPr lang="cs-CZ" sz="2000" dirty="0"/>
        </a:p>
      </dgm:t>
    </dgm:pt>
    <dgm:pt modelId="{FB3E2B41-81AD-4068-9354-4B764E7CC2F7}" type="parTrans" cxnId="{14367CC6-B9B1-40CF-BBB3-C17F79391DAE}">
      <dgm:prSet/>
      <dgm:spPr/>
      <dgm:t>
        <a:bodyPr/>
        <a:lstStyle/>
        <a:p>
          <a:endParaRPr lang="cs-CZ"/>
        </a:p>
      </dgm:t>
    </dgm:pt>
    <dgm:pt modelId="{878E4EBE-18EA-43B6-B589-1210E1E4CF6A}" type="sibTrans" cxnId="{14367CC6-B9B1-40CF-BBB3-C17F79391DAE}">
      <dgm:prSet/>
      <dgm:spPr/>
      <dgm:t>
        <a:bodyPr/>
        <a:lstStyle/>
        <a:p>
          <a:endParaRPr lang="cs-CZ"/>
        </a:p>
      </dgm:t>
    </dgm:pt>
    <dgm:pt modelId="{D1B46980-6531-4606-95E6-44980827E919}">
      <dgm:prSet custT="1"/>
      <dgm:spPr/>
      <dgm:t>
        <a:bodyPr/>
        <a:lstStyle/>
        <a:p>
          <a:pPr algn="l" rtl="0"/>
          <a:r>
            <a:rPr lang="cs-CZ" sz="2000" dirty="0" smtClean="0"/>
            <a:t>AUTOR:  PhDr. Milan Simon</a:t>
          </a:r>
          <a:endParaRPr lang="cs-CZ" sz="2000" dirty="0"/>
        </a:p>
      </dgm:t>
    </dgm:pt>
    <dgm:pt modelId="{4F7B2CF5-A270-4D61-A510-1C1C5A4DCD3B}" type="parTrans" cxnId="{AB906E97-3CD9-4E05-91AE-864F8E394536}">
      <dgm:prSet/>
      <dgm:spPr/>
      <dgm:t>
        <a:bodyPr/>
        <a:lstStyle/>
        <a:p>
          <a:endParaRPr lang="cs-CZ"/>
        </a:p>
      </dgm:t>
    </dgm:pt>
    <dgm:pt modelId="{CFF69701-2866-4EF5-BFB5-F3F9B72EB817}" type="sibTrans" cxnId="{AB906E97-3CD9-4E05-91AE-864F8E394536}">
      <dgm:prSet/>
      <dgm:spPr/>
      <dgm:t>
        <a:bodyPr/>
        <a:lstStyle/>
        <a:p>
          <a:endParaRPr lang="cs-CZ"/>
        </a:p>
      </dgm:t>
    </dgm:pt>
    <dgm:pt modelId="{D8197B8C-B260-4A16-BDF4-0947B075E274}">
      <dgm:prSet custT="1"/>
      <dgm:spPr/>
      <dgm:t>
        <a:bodyPr/>
        <a:lstStyle/>
        <a:p>
          <a:pPr algn="l" rtl="0"/>
          <a:r>
            <a:rPr lang="cs-CZ" sz="2000" dirty="0" smtClean="0"/>
            <a:t>TEMA: </a:t>
          </a:r>
          <a:r>
            <a:rPr lang="cs-CZ" sz="2000" dirty="0" err="1" smtClean="0"/>
            <a:t>Pedosféra</a:t>
          </a:r>
          <a:r>
            <a:rPr lang="cs-CZ" sz="2000" dirty="0" smtClean="0"/>
            <a:t> – půdní obal Země</a:t>
          </a:r>
          <a:endParaRPr lang="cs-CZ" sz="2000" dirty="0"/>
        </a:p>
      </dgm:t>
    </dgm:pt>
    <dgm:pt modelId="{51C5993D-B262-45E6-B66E-76BC9D6D883D}" type="parTrans" cxnId="{EDF6FE6B-9DBE-4D7B-B8FD-7098875B4EED}">
      <dgm:prSet/>
      <dgm:spPr/>
      <dgm:t>
        <a:bodyPr/>
        <a:lstStyle/>
        <a:p>
          <a:endParaRPr lang="cs-CZ"/>
        </a:p>
      </dgm:t>
    </dgm:pt>
    <dgm:pt modelId="{1AEC7F05-E0FE-459C-BD47-224AC9D7BEE4}" type="sibTrans" cxnId="{EDF6FE6B-9DBE-4D7B-B8FD-7098875B4EED}">
      <dgm:prSet/>
      <dgm:spPr/>
      <dgm:t>
        <a:bodyPr/>
        <a:lstStyle/>
        <a:p>
          <a:endParaRPr lang="cs-CZ"/>
        </a:p>
      </dgm:t>
    </dgm:pt>
    <dgm:pt modelId="{4C35D32F-0EAB-4CD7-82EE-45574DC2A586}">
      <dgm:prSet custT="1"/>
      <dgm:spPr/>
      <dgm:t>
        <a:bodyPr/>
        <a:lstStyle/>
        <a:p>
          <a:pPr algn="l" rtl="0"/>
          <a:r>
            <a:rPr lang="cs-CZ" sz="2000" dirty="0" smtClean="0"/>
            <a:t>ČÍSLO PROJEKTU: </a:t>
          </a:r>
          <a:endParaRPr lang="cs-CZ" sz="2000" dirty="0"/>
        </a:p>
      </dgm:t>
    </dgm:pt>
    <dgm:pt modelId="{8C5711BF-38F0-4590-B6BC-B3119A33CA2E}" type="sibTrans" cxnId="{2221FB34-310D-4638-ACAE-9ACC709E4926}">
      <dgm:prSet/>
      <dgm:spPr/>
      <dgm:t>
        <a:bodyPr/>
        <a:lstStyle/>
        <a:p>
          <a:endParaRPr lang="cs-CZ"/>
        </a:p>
      </dgm:t>
    </dgm:pt>
    <dgm:pt modelId="{A15F02C0-547C-48B3-9D05-E7F145EBF3C4}" type="parTrans" cxnId="{2221FB34-310D-4638-ACAE-9ACC709E4926}">
      <dgm:prSet/>
      <dgm:spPr/>
      <dgm:t>
        <a:bodyPr/>
        <a:lstStyle/>
        <a:p>
          <a:endParaRPr lang="cs-CZ"/>
        </a:p>
      </dgm:t>
    </dgm:pt>
    <dgm:pt modelId="{333A1088-737F-45CB-B68E-254E46348037}" type="pres">
      <dgm:prSet presAssocID="{757F3AB3-0718-4624-B441-E567A8F0AB56}" presName="Name0" presStyleCnt="0">
        <dgm:presLayoutVars>
          <dgm:chMax val="7"/>
          <dgm:dir/>
          <dgm:animLvl val="lvl"/>
          <dgm:resizeHandles val="exact"/>
        </dgm:presLayoutVars>
      </dgm:prSet>
      <dgm:spPr/>
      <dgm:t>
        <a:bodyPr/>
        <a:lstStyle/>
        <a:p>
          <a:endParaRPr lang="cs-CZ"/>
        </a:p>
      </dgm:t>
    </dgm:pt>
    <dgm:pt modelId="{F5ABB229-8D3B-4694-996A-96F23CF14429}" type="pres">
      <dgm:prSet presAssocID="{D1D4F407-5343-4D3F-B5B9-D407B03CAEB4}" presName="circle1" presStyleLbl="node1" presStyleIdx="0" presStyleCnt="5"/>
      <dgm:spPr/>
      <dgm:t>
        <a:bodyPr/>
        <a:lstStyle/>
        <a:p>
          <a:endParaRPr lang="cs-CZ"/>
        </a:p>
      </dgm:t>
    </dgm:pt>
    <dgm:pt modelId="{F41139FD-01EE-4571-8B17-4FB00FC51163}" type="pres">
      <dgm:prSet presAssocID="{D1D4F407-5343-4D3F-B5B9-D407B03CAEB4}" presName="space" presStyleCnt="0"/>
      <dgm:spPr/>
      <dgm:t>
        <a:bodyPr/>
        <a:lstStyle/>
        <a:p>
          <a:endParaRPr lang="cs-CZ"/>
        </a:p>
      </dgm:t>
    </dgm:pt>
    <dgm:pt modelId="{D005CE8C-CC26-4C3E-AC11-E15060ECD759}" type="pres">
      <dgm:prSet presAssocID="{D1D4F407-5343-4D3F-B5B9-D407B03CAEB4}" presName="rect1" presStyleLbl="alignAcc1" presStyleIdx="0" presStyleCnt="5" custLinFactNeighborX="-244" custLinFactNeighborY="165"/>
      <dgm:spPr/>
      <dgm:t>
        <a:bodyPr/>
        <a:lstStyle/>
        <a:p>
          <a:endParaRPr lang="cs-CZ"/>
        </a:p>
      </dgm:t>
    </dgm:pt>
    <dgm:pt modelId="{2C702D82-9B77-49B7-9568-BB8EB47C3372}" type="pres">
      <dgm:prSet presAssocID="{D1B46980-6531-4606-95E6-44980827E919}" presName="vertSpace2" presStyleLbl="node1" presStyleIdx="0" presStyleCnt="5"/>
      <dgm:spPr/>
      <dgm:t>
        <a:bodyPr/>
        <a:lstStyle/>
        <a:p>
          <a:endParaRPr lang="cs-CZ"/>
        </a:p>
      </dgm:t>
    </dgm:pt>
    <dgm:pt modelId="{A52A0455-90FF-4808-ABD0-F02540D31D5A}" type="pres">
      <dgm:prSet presAssocID="{D1B46980-6531-4606-95E6-44980827E919}" presName="circle2" presStyleLbl="node1" presStyleIdx="1" presStyleCnt="5"/>
      <dgm:spPr/>
      <dgm:t>
        <a:bodyPr/>
        <a:lstStyle/>
        <a:p>
          <a:endParaRPr lang="cs-CZ"/>
        </a:p>
      </dgm:t>
    </dgm:pt>
    <dgm:pt modelId="{6140AFEC-043D-4C43-A2F9-D0F5331DF3A3}" type="pres">
      <dgm:prSet presAssocID="{D1B46980-6531-4606-95E6-44980827E919}" presName="rect2" presStyleLbl="alignAcc1" presStyleIdx="1" presStyleCnt="5"/>
      <dgm:spPr/>
      <dgm:t>
        <a:bodyPr/>
        <a:lstStyle/>
        <a:p>
          <a:endParaRPr lang="cs-CZ"/>
        </a:p>
      </dgm:t>
    </dgm:pt>
    <dgm:pt modelId="{9358AC05-5D7D-4327-9F80-1AD486AEA664}" type="pres">
      <dgm:prSet presAssocID="{B651F6E3-6281-48DB-9319-2AEAFDAE7572}" presName="vertSpace3" presStyleLbl="node1" presStyleIdx="1" presStyleCnt="5"/>
      <dgm:spPr/>
      <dgm:t>
        <a:bodyPr/>
        <a:lstStyle/>
        <a:p>
          <a:endParaRPr lang="cs-CZ"/>
        </a:p>
      </dgm:t>
    </dgm:pt>
    <dgm:pt modelId="{313FC574-E1CD-4FB4-B054-0B805CE0447D}" type="pres">
      <dgm:prSet presAssocID="{B651F6E3-6281-48DB-9319-2AEAFDAE7572}" presName="circle3" presStyleLbl="node1" presStyleIdx="2" presStyleCnt="5"/>
      <dgm:spPr/>
      <dgm:t>
        <a:bodyPr/>
        <a:lstStyle/>
        <a:p>
          <a:endParaRPr lang="cs-CZ"/>
        </a:p>
      </dgm:t>
    </dgm:pt>
    <dgm:pt modelId="{619D679B-A015-4ECF-8348-D1034C574F40}" type="pres">
      <dgm:prSet presAssocID="{B651F6E3-6281-48DB-9319-2AEAFDAE7572}" presName="rect3" presStyleLbl="alignAcc1" presStyleIdx="2" presStyleCnt="5" custLinFactNeighborX="343" custLinFactNeighborY="-1569"/>
      <dgm:spPr/>
      <dgm:t>
        <a:bodyPr/>
        <a:lstStyle/>
        <a:p>
          <a:endParaRPr lang="cs-CZ"/>
        </a:p>
      </dgm:t>
    </dgm:pt>
    <dgm:pt modelId="{322283A8-4A27-4CDA-BAE3-F381106A9174}" type="pres">
      <dgm:prSet presAssocID="{D8197B8C-B260-4A16-BDF4-0947B075E274}" presName="vertSpace4" presStyleLbl="node1" presStyleIdx="2" presStyleCnt="5"/>
      <dgm:spPr/>
      <dgm:t>
        <a:bodyPr/>
        <a:lstStyle/>
        <a:p>
          <a:endParaRPr lang="cs-CZ"/>
        </a:p>
      </dgm:t>
    </dgm:pt>
    <dgm:pt modelId="{FFC9F71D-1B4F-4AD9-A4A6-86ADEFC8AF5C}" type="pres">
      <dgm:prSet presAssocID="{D8197B8C-B260-4A16-BDF4-0947B075E274}" presName="circle4" presStyleLbl="node1" presStyleIdx="3" presStyleCnt="5"/>
      <dgm:spPr/>
      <dgm:t>
        <a:bodyPr/>
        <a:lstStyle/>
        <a:p>
          <a:endParaRPr lang="cs-CZ"/>
        </a:p>
      </dgm:t>
    </dgm:pt>
    <dgm:pt modelId="{25B08C86-7E15-44DC-BE7F-FFB55DD49D12}" type="pres">
      <dgm:prSet presAssocID="{D8197B8C-B260-4A16-BDF4-0947B075E274}" presName="rect4" presStyleLbl="alignAcc1" presStyleIdx="3" presStyleCnt="5" custLinFactNeighborX="0" custLinFactNeighborY="-7005"/>
      <dgm:spPr/>
      <dgm:t>
        <a:bodyPr/>
        <a:lstStyle/>
        <a:p>
          <a:endParaRPr lang="cs-CZ"/>
        </a:p>
      </dgm:t>
    </dgm:pt>
    <dgm:pt modelId="{76644BE8-9D7C-4C09-B250-3D10AF48CBB7}" type="pres">
      <dgm:prSet presAssocID="{4C35D32F-0EAB-4CD7-82EE-45574DC2A586}" presName="vertSpace5" presStyleLbl="node1" presStyleIdx="3" presStyleCnt="5"/>
      <dgm:spPr/>
      <dgm:t>
        <a:bodyPr/>
        <a:lstStyle/>
        <a:p>
          <a:endParaRPr lang="cs-CZ"/>
        </a:p>
      </dgm:t>
    </dgm:pt>
    <dgm:pt modelId="{EE85B701-7295-41C0-BA7A-34D3756A2AE6}" type="pres">
      <dgm:prSet presAssocID="{4C35D32F-0EAB-4CD7-82EE-45574DC2A586}" presName="circle5" presStyleLbl="node1" presStyleIdx="4" presStyleCnt="5"/>
      <dgm:spPr/>
      <dgm:t>
        <a:bodyPr/>
        <a:lstStyle/>
        <a:p>
          <a:endParaRPr lang="cs-CZ"/>
        </a:p>
      </dgm:t>
    </dgm:pt>
    <dgm:pt modelId="{8BEBB6EC-1DAA-4CAC-8A25-BC0FCBD5DBD5}" type="pres">
      <dgm:prSet presAssocID="{4C35D32F-0EAB-4CD7-82EE-45574DC2A586}" presName="rect5" presStyleLbl="alignAcc1" presStyleIdx="4" presStyleCnt="5" custLinFactNeighborX="343" custLinFactNeighborY="-3236"/>
      <dgm:spPr/>
      <dgm:t>
        <a:bodyPr/>
        <a:lstStyle/>
        <a:p>
          <a:endParaRPr lang="cs-CZ"/>
        </a:p>
      </dgm:t>
    </dgm:pt>
    <dgm:pt modelId="{AED2198E-93D5-4001-81B4-73124B309672}" type="pres">
      <dgm:prSet presAssocID="{D1D4F407-5343-4D3F-B5B9-D407B03CAEB4}" presName="rect1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2BE915AB-18AA-4053-B92C-3BFC9ED204BB}" type="pres">
      <dgm:prSet presAssocID="{D1B46980-6531-4606-95E6-44980827E919}" presName="rect2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6BB5E863-4638-4E1D-BFDE-399D028AC4ED}" type="pres">
      <dgm:prSet presAssocID="{B651F6E3-6281-48DB-9319-2AEAFDAE7572}" presName="rect3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5A5FFA88-C948-4069-8E93-59FA12366E83}" type="pres">
      <dgm:prSet presAssocID="{D8197B8C-B260-4A16-BDF4-0947B075E274}" presName="rect4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890E4F0B-2866-4A3F-A3C7-2A14B1797930}" type="pres">
      <dgm:prSet presAssocID="{4C35D32F-0EAB-4CD7-82EE-45574DC2A586}" presName="rect5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C5184F4D-9089-4622-8EF6-B923945A25ED}" type="presOf" srcId="{D1D4F407-5343-4D3F-B5B9-D407B03CAEB4}" destId="{D005CE8C-CC26-4C3E-AC11-E15060ECD759}" srcOrd="0" destOrd="0" presId="urn:microsoft.com/office/officeart/2005/8/layout/target3"/>
    <dgm:cxn modelId="{306B27B3-775E-4039-A3E9-91C0E2650B9B}" type="presOf" srcId="{4C35D32F-0EAB-4CD7-82EE-45574DC2A586}" destId="{8BEBB6EC-1DAA-4CAC-8A25-BC0FCBD5DBD5}" srcOrd="0" destOrd="0" presId="urn:microsoft.com/office/officeart/2005/8/layout/target3"/>
    <dgm:cxn modelId="{14367CC6-B9B1-40CF-BBB3-C17F79391DAE}" srcId="{757F3AB3-0718-4624-B441-E567A8F0AB56}" destId="{D1D4F407-5343-4D3F-B5B9-D407B03CAEB4}" srcOrd="0" destOrd="0" parTransId="{FB3E2B41-81AD-4068-9354-4B764E7CC2F7}" sibTransId="{878E4EBE-18EA-43B6-B589-1210E1E4CF6A}"/>
    <dgm:cxn modelId="{2221FB34-310D-4638-ACAE-9ACC709E4926}" srcId="{757F3AB3-0718-4624-B441-E567A8F0AB56}" destId="{4C35D32F-0EAB-4CD7-82EE-45574DC2A586}" srcOrd="4" destOrd="0" parTransId="{A15F02C0-547C-48B3-9D05-E7F145EBF3C4}" sibTransId="{8C5711BF-38F0-4590-B6BC-B3119A33CA2E}"/>
    <dgm:cxn modelId="{48B34A4F-7B65-48F6-9C59-60B2FD67EFC8}" type="presOf" srcId="{D1D4F407-5343-4D3F-B5B9-D407B03CAEB4}" destId="{AED2198E-93D5-4001-81B4-73124B309672}" srcOrd="1" destOrd="0" presId="urn:microsoft.com/office/officeart/2005/8/layout/target3"/>
    <dgm:cxn modelId="{AB906E97-3CD9-4E05-91AE-864F8E394536}" srcId="{757F3AB3-0718-4624-B441-E567A8F0AB56}" destId="{D1B46980-6531-4606-95E6-44980827E919}" srcOrd="1" destOrd="0" parTransId="{4F7B2CF5-A270-4D61-A510-1C1C5A4DCD3B}" sibTransId="{CFF69701-2866-4EF5-BFB5-F3F9B72EB817}"/>
    <dgm:cxn modelId="{BEEF0436-D0B9-4A50-93FC-85D79F92EEB1}" type="presOf" srcId="{D1B46980-6531-4606-95E6-44980827E919}" destId="{2BE915AB-18AA-4053-B92C-3BFC9ED204BB}" srcOrd="1" destOrd="0" presId="urn:microsoft.com/office/officeart/2005/8/layout/target3"/>
    <dgm:cxn modelId="{2B686B9D-97F8-450D-9A90-E6B44E380AC7}" type="presOf" srcId="{D8197B8C-B260-4A16-BDF4-0947B075E274}" destId="{5A5FFA88-C948-4069-8E93-59FA12366E83}" srcOrd="1" destOrd="0" presId="urn:microsoft.com/office/officeart/2005/8/layout/target3"/>
    <dgm:cxn modelId="{E74CFB3B-12CD-4E43-ABE1-7526F18B1590}" type="presOf" srcId="{D1B46980-6531-4606-95E6-44980827E919}" destId="{6140AFEC-043D-4C43-A2F9-D0F5331DF3A3}" srcOrd="0" destOrd="0" presId="urn:microsoft.com/office/officeart/2005/8/layout/target3"/>
    <dgm:cxn modelId="{78EB9A65-A5C5-4570-B27C-0CBF4107730A}" type="presOf" srcId="{D8197B8C-B260-4A16-BDF4-0947B075E274}" destId="{25B08C86-7E15-44DC-BE7F-FFB55DD49D12}" srcOrd="0" destOrd="0" presId="urn:microsoft.com/office/officeart/2005/8/layout/target3"/>
    <dgm:cxn modelId="{035B9EE8-239D-492D-8291-F6004DD8FFA7}" type="presOf" srcId="{B651F6E3-6281-48DB-9319-2AEAFDAE7572}" destId="{6BB5E863-4638-4E1D-BFDE-399D028AC4ED}" srcOrd="1" destOrd="0" presId="urn:microsoft.com/office/officeart/2005/8/layout/target3"/>
    <dgm:cxn modelId="{11C7CF50-AFE0-4C62-9DCA-FBB420711676}" type="presOf" srcId="{757F3AB3-0718-4624-B441-E567A8F0AB56}" destId="{333A1088-737F-45CB-B68E-254E46348037}" srcOrd="0" destOrd="0" presId="urn:microsoft.com/office/officeart/2005/8/layout/target3"/>
    <dgm:cxn modelId="{24623CE2-29E5-40F4-951B-B1A80E9C385D}" type="presOf" srcId="{B651F6E3-6281-48DB-9319-2AEAFDAE7572}" destId="{619D679B-A015-4ECF-8348-D1034C574F40}" srcOrd="0" destOrd="0" presId="urn:microsoft.com/office/officeart/2005/8/layout/target3"/>
    <dgm:cxn modelId="{7BC66EC3-EBD6-4F3A-99ED-9D25F66FFA51}" srcId="{757F3AB3-0718-4624-B441-E567A8F0AB56}" destId="{B651F6E3-6281-48DB-9319-2AEAFDAE7572}" srcOrd="2" destOrd="0" parTransId="{A571E265-742E-411A-ABCF-E39FDBC7528A}" sibTransId="{E33260FE-399D-481C-B2D6-3B35DD16DC84}"/>
    <dgm:cxn modelId="{90A779CC-CE3E-4829-85DA-16E30137CCD3}" type="presOf" srcId="{4C35D32F-0EAB-4CD7-82EE-45574DC2A586}" destId="{890E4F0B-2866-4A3F-A3C7-2A14B1797930}" srcOrd="1" destOrd="0" presId="urn:microsoft.com/office/officeart/2005/8/layout/target3"/>
    <dgm:cxn modelId="{EDF6FE6B-9DBE-4D7B-B8FD-7098875B4EED}" srcId="{757F3AB3-0718-4624-B441-E567A8F0AB56}" destId="{D8197B8C-B260-4A16-BDF4-0947B075E274}" srcOrd="3" destOrd="0" parTransId="{51C5993D-B262-45E6-B66E-76BC9D6D883D}" sibTransId="{1AEC7F05-E0FE-459C-BD47-224AC9D7BEE4}"/>
    <dgm:cxn modelId="{0F2C5345-FB9C-46A4-873C-EAA59B31AAD8}" type="presParOf" srcId="{333A1088-737F-45CB-B68E-254E46348037}" destId="{F5ABB229-8D3B-4694-996A-96F23CF14429}" srcOrd="0" destOrd="0" presId="urn:microsoft.com/office/officeart/2005/8/layout/target3"/>
    <dgm:cxn modelId="{86DE2931-98B9-4DCF-9C3D-36FFAE1F7E3E}" type="presParOf" srcId="{333A1088-737F-45CB-B68E-254E46348037}" destId="{F41139FD-01EE-4571-8B17-4FB00FC51163}" srcOrd="1" destOrd="0" presId="urn:microsoft.com/office/officeart/2005/8/layout/target3"/>
    <dgm:cxn modelId="{1723D014-6B20-4DBA-B154-B44B8878A538}" type="presParOf" srcId="{333A1088-737F-45CB-B68E-254E46348037}" destId="{D005CE8C-CC26-4C3E-AC11-E15060ECD759}" srcOrd="2" destOrd="0" presId="urn:microsoft.com/office/officeart/2005/8/layout/target3"/>
    <dgm:cxn modelId="{33DE4E21-CA85-4FC9-8D46-971304F242F0}" type="presParOf" srcId="{333A1088-737F-45CB-B68E-254E46348037}" destId="{2C702D82-9B77-49B7-9568-BB8EB47C3372}" srcOrd="3" destOrd="0" presId="urn:microsoft.com/office/officeart/2005/8/layout/target3"/>
    <dgm:cxn modelId="{F295D519-A6FC-47D0-A730-8FCD08060DBE}" type="presParOf" srcId="{333A1088-737F-45CB-B68E-254E46348037}" destId="{A52A0455-90FF-4808-ABD0-F02540D31D5A}" srcOrd="4" destOrd="0" presId="urn:microsoft.com/office/officeart/2005/8/layout/target3"/>
    <dgm:cxn modelId="{8BAAFEEC-CA0A-47F7-81F2-BA6108D00C87}" type="presParOf" srcId="{333A1088-737F-45CB-B68E-254E46348037}" destId="{6140AFEC-043D-4C43-A2F9-D0F5331DF3A3}" srcOrd="5" destOrd="0" presId="urn:microsoft.com/office/officeart/2005/8/layout/target3"/>
    <dgm:cxn modelId="{51B9881D-4EE1-40C8-9DE4-3CF896CA84F0}" type="presParOf" srcId="{333A1088-737F-45CB-B68E-254E46348037}" destId="{9358AC05-5D7D-4327-9F80-1AD486AEA664}" srcOrd="6" destOrd="0" presId="urn:microsoft.com/office/officeart/2005/8/layout/target3"/>
    <dgm:cxn modelId="{523D3F59-D14D-431B-A9EF-E4CC3F8E8914}" type="presParOf" srcId="{333A1088-737F-45CB-B68E-254E46348037}" destId="{313FC574-E1CD-4FB4-B054-0B805CE0447D}" srcOrd="7" destOrd="0" presId="urn:microsoft.com/office/officeart/2005/8/layout/target3"/>
    <dgm:cxn modelId="{BD3CCB2E-215D-4059-9429-2EDCBB0C8ABE}" type="presParOf" srcId="{333A1088-737F-45CB-B68E-254E46348037}" destId="{619D679B-A015-4ECF-8348-D1034C574F40}" srcOrd="8" destOrd="0" presId="urn:microsoft.com/office/officeart/2005/8/layout/target3"/>
    <dgm:cxn modelId="{83AEAD90-8338-4BF5-BCB2-490BA1079A39}" type="presParOf" srcId="{333A1088-737F-45CB-B68E-254E46348037}" destId="{322283A8-4A27-4CDA-BAE3-F381106A9174}" srcOrd="9" destOrd="0" presId="urn:microsoft.com/office/officeart/2005/8/layout/target3"/>
    <dgm:cxn modelId="{057C4864-0C01-49A7-9023-F48DE8392D31}" type="presParOf" srcId="{333A1088-737F-45CB-B68E-254E46348037}" destId="{FFC9F71D-1B4F-4AD9-A4A6-86ADEFC8AF5C}" srcOrd="10" destOrd="0" presId="urn:microsoft.com/office/officeart/2005/8/layout/target3"/>
    <dgm:cxn modelId="{19447B97-E55D-4760-9519-BE3AE6003E43}" type="presParOf" srcId="{333A1088-737F-45CB-B68E-254E46348037}" destId="{25B08C86-7E15-44DC-BE7F-FFB55DD49D12}" srcOrd="11" destOrd="0" presId="urn:microsoft.com/office/officeart/2005/8/layout/target3"/>
    <dgm:cxn modelId="{6C9B3D71-93EB-4295-B512-BA12ECD6B093}" type="presParOf" srcId="{333A1088-737F-45CB-B68E-254E46348037}" destId="{76644BE8-9D7C-4C09-B250-3D10AF48CBB7}" srcOrd="12" destOrd="0" presId="urn:microsoft.com/office/officeart/2005/8/layout/target3"/>
    <dgm:cxn modelId="{B8940F8C-02AA-411B-9B0F-D5582E7EB68C}" type="presParOf" srcId="{333A1088-737F-45CB-B68E-254E46348037}" destId="{EE85B701-7295-41C0-BA7A-34D3756A2AE6}" srcOrd="13" destOrd="0" presId="urn:microsoft.com/office/officeart/2005/8/layout/target3"/>
    <dgm:cxn modelId="{8D248C87-023B-4F65-AF83-CDC5D75BB6C9}" type="presParOf" srcId="{333A1088-737F-45CB-B68E-254E46348037}" destId="{8BEBB6EC-1DAA-4CAC-8A25-BC0FCBD5DBD5}" srcOrd="14" destOrd="0" presId="urn:microsoft.com/office/officeart/2005/8/layout/target3"/>
    <dgm:cxn modelId="{ED5AAF34-A3E9-4586-84B1-F589AF464F11}" type="presParOf" srcId="{333A1088-737F-45CB-B68E-254E46348037}" destId="{AED2198E-93D5-4001-81B4-73124B309672}" srcOrd="15" destOrd="0" presId="urn:microsoft.com/office/officeart/2005/8/layout/target3"/>
    <dgm:cxn modelId="{15FA8761-89CB-4F86-807A-9DB5EF65EF6F}" type="presParOf" srcId="{333A1088-737F-45CB-B68E-254E46348037}" destId="{2BE915AB-18AA-4053-B92C-3BFC9ED204BB}" srcOrd="16" destOrd="0" presId="urn:microsoft.com/office/officeart/2005/8/layout/target3"/>
    <dgm:cxn modelId="{F9260D22-7A93-47C7-B2AC-F2E8DD7AD429}" type="presParOf" srcId="{333A1088-737F-45CB-B68E-254E46348037}" destId="{6BB5E863-4638-4E1D-BFDE-399D028AC4ED}" srcOrd="17" destOrd="0" presId="urn:microsoft.com/office/officeart/2005/8/layout/target3"/>
    <dgm:cxn modelId="{BF2CE7EB-7F9F-4703-AEDC-CEF466F37D70}" type="presParOf" srcId="{333A1088-737F-45CB-B68E-254E46348037}" destId="{5A5FFA88-C948-4069-8E93-59FA12366E83}" srcOrd="18" destOrd="0" presId="urn:microsoft.com/office/officeart/2005/8/layout/target3"/>
    <dgm:cxn modelId="{5D6F227E-0C67-43ED-BD0B-024E1F6127EC}" type="presParOf" srcId="{333A1088-737F-45CB-B68E-254E46348037}" destId="{890E4F0B-2866-4A3F-A3C7-2A14B1797930}" srcOrd="19" destOrd="0" presId="urn:microsoft.com/office/officeart/2005/8/layout/target3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F5ABB229-8D3B-4694-996A-96F23CF14429}">
      <dsp:nvSpPr>
        <dsp:cNvPr id="0" name=""/>
        <dsp:cNvSpPr/>
      </dsp:nvSpPr>
      <dsp:spPr>
        <a:xfrm>
          <a:off x="0" y="0"/>
          <a:ext cx="2592288" cy="2592288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D005CE8C-CC26-4C3E-AC11-E15060ECD759}">
      <dsp:nvSpPr>
        <dsp:cNvPr id="0" name=""/>
        <dsp:cNvSpPr/>
      </dsp:nvSpPr>
      <dsp:spPr>
        <a:xfrm>
          <a:off x="1280341" y="0"/>
          <a:ext cx="6476256" cy="2592288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NÁZEV ŠKOLY: Základní škola Strančice, okres Praha - východ</a:t>
          </a:r>
          <a:endParaRPr lang="cs-CZ" sz="2000" kern="1200" dirty="0"/>
        </a:p>
      </dsp:txBody>
      <dsp:txXfrm>
        <a:off x="1280341" y="0"/>
        <a:ext cx="6476256" cy="414766"/>
      </dsp:txXfrm>
    </dsp:sp>
    <dsp:sp modelId="{A52A0455-90FF-4808-ABD0-F02540D31D5A}">
      <dsp:nvSpPr>
        <dsp:cNvPr id="0" name=""/>
        <dsp:cNvSpPr/>
      </dsp:nvSpPr>
      <dsp:spPr>
        <a:xfrm>
          <a:off x="272190" y="414766"/>
          <a:ext cx="2047907" cy="2047907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6140AFEC-043D-4C43-A2F9-D0F5331DF3A3}">
      <dsp:nvSpPr>
        <dsp:cNvPr id="0" name=""/>
        <dsp:cNvSpPr/>
      </dsp:nvSpPr>
      <dsp:spPr>
        <a:xfrm>
          <a:off x="1296144" y="414766"/>
          <a:ext cx="6476256" cy="2047907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AUTOR:  PhDr. Milan Simon</a:t>
          </a:r>
          <a:endParaRPr lang="cs-CZ" sz="2000" kern="1200" dirty="0"/>
        </a:p>
      </dsp:txBody>
      <dsp:txXfrm>
        <a:off x="1296144" y="414766"/>
        <a:ext cx="6476256" cy="414766"/>
      </dsp:txXfrm>
    </dsp:sp>
    <dsp:sp modelId="{313FC574-E1CD-4FB4-B054-0B805CE0447D}">
      <dsp:nvSpPr>
        <dsp:cNvPr id="0" name=""/>
        <dsp:cNvSpPr/>
      </dsp:nvSpPr>
      <dsp:spPr>
        <a:xfrm>
          <a:off x="544380" y="829532"/>
          <a:ext cx="1503527" cy="1503527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619D679B-A015-4ECF-8348-D1034C574F40}">
      <dsp:nvSpPr>
        <dsp:cNvPr id="0" name=""/>
        <dsp:cNvSpPr/>
      </dsp:nvSpPr>
      <dsp:spPr>
        <a:xfrm>
          <a:off x="1296144" y="805941"/>
          <a:ext cx="6476256" cy="1503527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NÁZEV: VY_32_INOVACE_3.2.7.3. S 19</a:t>
          </a:r>
          <a:endParaRPr lang="cs-CZ" sz="2000" kern="1200" dirty="0"/>
        </a:p>
      </dsp:txBody>
      <dsp:txXfrm>
        <a:off x="1296144" y="805941"/>
        <a:ext cx="6476256" cy="414766"/>
      </dsp:txXfrm>
    </dsp:sp>
    <dsp:sp modelId="{FFC9F71D-1B4F-4AD9-A4A6-86ADEFC8AF5C}">
      <dsp:nvSpPr>
        <dsp:cNvPr id="0" name=""/>
        <dsp:cNvSpPr/>
      </dsp:nvSpPr>
      <dsp:spPr>
        <a:xfrm>
          <a:off x="816570" y="1244298"/>
          <a:ext cx="959146" cy="959146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25B08C86-7E15-44DC-BE7F-FFB55DD49D12}">
      <dsp:nvSpPr>
        <dsp:cNvPr id="0" name=""/>
        <dsp:cNvSpPr/>
      </dsp:nvSpPr>
      <dsp:spPr>
        <a:xfrm>
          <a:off x="1296144" y="1177110"/>
          <a:ext cx="6476256" cy="959146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TEMA: </a:t>
          </a:r>
          <a:r>
            <a:rPr lang="cs-CZ" sz="2000" kern="1200" dirty="0" err="1" smtClean="0"/>
            <a:t>Pedosféra</a:t>
          </a:r>
          <a:r>
            <a:rPr lang="cs-CZ" sz="2000" kern="1200" dirty="0" smtClean="0"/>
            <a:t> – půdní obal Země</a:t>
          </a:r>
          <a:endParaRPr lang="cs-CZ" sz="2000" kern="1200" dirty="0"/>
        </a:p>
      </dsp:txBody>
      <dsp:txXfrm>
        <a:off x="1296144" y="1177110"/>
        <a:ext cx="6476256" cy="414766"/>
      </dsp:txXfrm>
    </dsp:sp>
    <dsp:sp modelId="{EE85B701-7295-41C0-BA7A-34D3756A2AE6}">
      <dsp:nvSpPr>
        <dsp:cNvPr id="0" name=""/>
        <dsp:cNvSpPr/>
      </dsp:nvSpPr>
      <dsp:spPr>
        <a:xfrm>
          <a:off x="1088760" y="1659064"/>
          <a:ext cx="414766" cy="414766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8BEBB6EC-1DAA-4CAC-8A25-BC0FCBD5DBD5}">
      <dsp:nvSpPr>
        <dsp:cNvPr id="0" name=""/>
        <dsp:cNvSpPr/>
      </dsp:nvSpPr>
      <dsp:spPr>
        <a:xfrm>
          <a:off x="1296144" y="1645642"/>
          <a:ext cx="6476256" cy="414766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ČÍSLO PROJEKTU: </a:t>
          </a:r>
          <a:endParaRPr lang="cs-CZ" sz="2000" kern="1200" dirty="0"/>
        </a:p>
      </dsp:txBody>
      <dsp:txXfrm>
        <a:off x="1296144" y="1645642"/>
        <a:ext cx="6476256" cy="414766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target3">
  <dgm:title val=""/>
  <dgm:desc val=""/>
  <dgm:catLst>
    <dgm:cat type="relationship" pri="11000"/>
    <dgm:cat type="list" pri="22000"/>
    <dgm:cat type="convert" pri="4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clrData>
  <dgm:layoutNode name="Name0">
    <dgm:varLst>
      <dgm:chMax val="7"/>
      <dgm:dir/>
      <dgm:animLvl val="lvl"/>
      <dgm:resizeHandles val="exact"/>
    </dgm:varLst>
    <dgm:alg type="composite"/>
    <dgm:shape xmlns:r="http://schemas.openxmlformats.org/officeDocument/2006/relationships" r:blip="">
      <dgm:adjLst/>
    </dgm:shape>
    <dgm:presOf/>
    <dgm:choose name="Name1">
      <dgm:if name="Name2" func="var" arg="dir" op="equ" val="norm">
        <dgm:choose name="Name3">
          <dgm:if name="Name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1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l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l" for="ch" forName="rect7" refType="r" refFor="ch" refForName="space"/>
              <dgm:constr type="r" for="ch" forName="rect7" refType="w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l" for="ch" forName="rect7ParTx" refType="r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l" for="ch" forName="rect7ChTx" refType="r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l" for="ch" forName="rect7ParTxNoCh" refType="r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11">
            <dgm:constrLst/>
          </dgm:else>
        </dgm:choose>
      </dgm:if>
      <dgm:else name="Name12">
        <dgm:choose name="Name13">
          <dgm:if name="Name1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1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1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1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1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1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2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r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r" for="ch" forName="rect7" refType="l" refFor="ch" refForName="space"/>
              <dgm:constr type="l" for="ch" forName="rect7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r" for="ch" forName="rect7ParTx" refType="l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r" for="ch" forName="rect7ChTx" refType="l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r" for="ch" forName="rect7ParTxNoCh" refType="l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21">
            <dgm:constrLst/>
          </dgm:else>
        </dgm:choose>
      </dgm:else>
    </dgm:choose>
    <dgm:ruleLst/>
    <dgm:forEach name="Name22" axis="ch" ptType="node" cnt="1">
      <dgm:layoutNode name="circle1" styleLbl="node1">
        <dgm:alg type="sp"/>
        <dgm:choose name="Name23">
          <dgm:if name="Name2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rect1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26" axis="ch" ptType="node" st="2" cnt="1">
      <dgm:layoutNode name="vertSpace2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2" styleLbl="node1">
        <dgm:alg type="sp"/>
        <dgm:choose name="Name27">
          <dgm:if name="Name2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2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0" axis="ch" ptType="node" st="3" cnt="1">
      <dgm:layoutNode name="vertSpace3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3" styleLbl="node1">
        <dgm:alg type="sp"/>
        <dgm:choose name="Name31">
          <dgm:if name="Name32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3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3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4" axis="ch" ptType="node" st="4" cnt="1">
      <dgm:layoutNode name="vertSpace4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4" styleLbl="node1">
        <dgm:alg type="sp"/>
        <dgm:choose name="Name35">
          <dgm:if name="Name36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7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4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8" axis="ch" ptType="node" st="5" cnt="1">
      <dgm:layoutNode name="vertSpace5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5" styleLbl="node1">
        <dgm:alg type="sp"/>
        <dgm:choose name="Name39">
          <dgm:if name="Name40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1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5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2" axis="ch" ptType="node" st="6" cnt="1">
      <dgm:layoutNode name="vertSpace6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6" styleLbl="node1">
        <dgm:alg type="sp"/>
        <dgm:choose name="Name43">
          <dgm:if name="Name4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6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6" axis="ch" ptType="node" st="7" cnt="1">
      <dgm:layoutNode name="vertSpace7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7" styleLbl="node1">
        <dgm:alg type="sp"/>
        <dgm:choose name="Name47">
          <dgm:if name="Name4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7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50" axis="ch" ptType="node" cnt="1">
      <dgm:choose name="Name51">
        <dgm:if name="Name52" axis="root des" ptType="all node" func="maxDepth" op="gte" val="2">
          <dgm:layoutNode name="rect1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1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3">
          <dgm:layoutNode name="rect1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4" axis="ch" ptType="node" st="2" cnt="1">
      <dgm:choose name="Name55">
        <dgm:if name="Name56" axis="root des" ptType="all node" func="maxDepth" op="gte" val="2">
          <dgm:layoutNode name="rect2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2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7">
          <dgm:layoutNode name="rect2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8" axis="ch" ptType="node" st="3" cnt="1">
      <dgm:choose name="Name59">
        <dgm:if name="Name60" axis="root des" ptType="all node" func="maxDepth" op="gte" val="2">
          <dgm:layoutNode name="rect3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3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1">
          <dgm:layoutNode name="rect3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2" axis="ch" ptType="node" st="4" cnt="1">
      <dgm:choose name="Name63">
        <dgm:if name="Name64" axis="root des" ptType="all node" func="maxDepth" op="gte" val="2">
          <dgm:layoutNode name="rect4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4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5">
          <dgm:layoutNode name="rect4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6" axis="ch" ptType="node" st="5" cnt="1">
      <dgm:choose name="Name67">
        <dgm:if name="Name68" axis="root des" ptType="all node" func="maxDepth" op="gte" val="2">
          <dgm:layoutNode name="rect5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5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9">
          <dgm:layoutNode name="rect5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0" axis="ch" ptType="node" st="6" cnt="1">
      <dgm:choose name="Name71">
        <dgm:if name="Name72" axis="root des" ptType="all node" func="maxDepth" op="gte" val="2">
          <dgm:layoutNode name="rect6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6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3">
          <dgm:layoutNode name="rect6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4" axis="ch" ptType="node" st="7" cnt="1">
      <dgm:choose name="Name75">
        <dgm:if name="Name76" axis="root des" ptType="all node" func="maxDepth" op="gte" val="2">
          <dgm:layoutNode name="rect7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7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7">
          <dgm:layoutNode name="rect7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5">
  <dgm:title val=""/>
  <dgm:desc val=""/>
  <dgm:catLst>
    <dgm:cat type="simple" pri="105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2BCB3F72-8B57-4DC7-8F5D-D9716E017D91}" type="datetimeFigureOut">
              <a:rPr lang="cs-CZ" smtClean="0"/>
              <a:t>20.6.2012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DD58A02-600D-4879-B525-E1AABC1350D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39807108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1" name="Zástupný symbol pro obrázek snímku 1"/>
          <p:cNvSpPr>
            <a:spLocks noGrp="1" noRot="1" noChangeAspec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5362" name="Zástupný symbol pro poznámky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cs-CZ" smtClean="0"/>
          </a:p>
        </p:txBody>
      </p:sp>
      <p:sp>
        <p:nvSpPr>
          <p:cNvPr id="15363" name="Zástupný symbol pro číslo snímku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A4018CF6-271C-4E98-AD99-EA5872BA416E}" type="slidenum">
              <a:rPr lang="cs-CZ">
                <a:solidFill>
                  <a:srgbClr val="000000"/>
                </a:solidFill>
                <a:cs typeface="Arial" charset="0"/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1</a:t>
            </a:fld>
            <a:endParaRPr lang="cs-CZ">
              <a:solidFill>
                <a:srgbClr val="000000"/>
              </a:solidFill>
              <a:cs typeface="Arial" charset="0"/>
            </a:endParaRPr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A6DC5D-D354-4A84-ADCB-8152886B2A99}" type="datetimeFigureOut">
              <a:rPr lang="cs-CZ" smtClean="0"/>
              <a:t>20.6.2012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0E695B-93EF-4441-BF11-E9A54438C910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83406491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A6DC5D-D354-4A84-ADCB-8152886B2A99}" type="datetimeFigureOut">
              <a:rPr lang="cs-CZ" smtClean="0"/>
              <a:t>20.6.2012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0E695B-93EF-4441-BF11-E9A54438C910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009176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A6DC5D-D354-4A84-ADCB-8152886B2A99}" type="datetimeFigureOut">
              <a:rPr lang="cs-CZ" smtClean="0"/>
              <a:t>20.6.2012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0E695B-93EF-4441-BF11-E9A54438C910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93213155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A6DC5D-D354-4A84-ADCB-8152886B2A99}" type="datetimeFigureOut">
              <a:rPr lang="cs-CZ" smtClean="0"/>
              <a:t>20.6.2012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0E695B-93EF-4441-BF11-E9A54438C910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9038667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A6DC5D-D354-4A84-ADCB-8152886B2A99}" type="datetimeFigureOut">
              <a:rPr lang="cs-CZ" smtClean="0"/>
              <a:t>20.6.2012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0E695B-93EF-4441-BF11-E9A54438C910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22327767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A6DC5D-D354-4A84-ADCB-8152886B2A99}" type="datetimeFigureOut">
              <a:rPr lang="cs-CZ" smtClean="0"/>
              <a:t>20.6.2012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0E695B-93EF-4441-BF11-E9A54438C910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48905380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A6DC5D-D354-4A84-ADCB-8152886B2A99}" type="datetimeFigureOut">
              <a:rPr lang="cs-CZ" smtClean="0"/>
              <a:t>20.6.2012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0E695B-93EF-4441-BF11-E9A54438C910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31720005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A6DC5D-D354-4A84-ADCB-8152886B2A99}" type="datetimeFigureOut">
              <a:rPr lang="cs-CZ" smtClean="0"/>
              <a:t>20.6.2012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0E695B-93EF-4441-BF11-E9A54438C910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65540834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A6DC5D-D354-4A84-ADCB-8152886B2A99}" type="datetimeFigureOut">
              <a:rPr lang="cs-CZ" smtClean="0"/>
              <a:t>20.6.2012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0E695B-93EF-4441-BF11-E9A54438C910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66410231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A6DC5D-D354-4A84-ADCB-8152886B2A99}" type="datetimeFigureOut">
              <a:rPr lang="cs-CZ" smtClean="0"/>
              <a:t>20.6.2012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0E695B-93EF-4441-BF11-E9A54438C910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57654450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A6DC5D-D354-4A84-ADCB-8152886B2A99}" type="datetimeFigureOut">
              <a:rPr lang="cs-CZ" smtClean="0"/>
              <a:t>20.6.2012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0E695B-93EF-4441-BF11-E9A54438C910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35737370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4A6DC5D-D354-4A84-ADCB-8152886B2A99}" type="datetimeFigureOut">
              <a:rPr lang="cs-CZ" smtClean="0"/>
              <a:t>20.6.2012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60E695B-93EF-4441-BF11-E9A54438C910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695549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1.jpeg"/><Relationship Id="rId3" Type="http://schemas.openxmlformats.org/officeDocument/2006/relationships/diagramData" Target="../diagrams/data1.xml"/><Relationship Id="rId7" Type="http://schemas.microsoft.com/office/2007/relationships/diagramDrawing" Target="../diagrams/drawing1.xml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diagramColors" Target="../diagrams/colors1.xml"/><Relationship Id="rId5" Type="http://schemas.openxmlformats.org/officeDocument/2006/relationships/diagramQuickStyle" Target="../diagrams/quickStyle1.xml"/><Relationship Id="rId4" Type="http://schemas.openxmlformats.org/officeDocument/2006/relationships/diagramLayout" Target="../diagrams/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hyperlink" Target="http://cs.wikipedia.org/wiki/Morfologie_(biologie)" TargetMode="External"/><Relationship Id="rId3" Type="http://schemas.openxmlformats.org/officeDocument/2006/relationships/hyperlink" Target="http://cs.wikipedia.org/wiki/Voda" TargetMode="External"/><Relationship Id="rId7" Type="http://schemas.openxmlformats.org/officeDocument/2006/relationships/hyperlink" Target="http://cs.wikipedia.org/wiki/L%C3%A1tka" TargetMode="External"/><Relationship Id="rId12" Type="http://schemas.openxmlformats.org/officeDocument/2006/relationships/hyperlink" Target="http://cs.wikipedia.org/wiki/%C4%8Clov%C4%9Bk" TargetMode="External"/><Relationship Id="rId2" Type="http://schemas.openxmlformats.org/officeDocument/2006/relationships/hyperlink" Target="http://cs.wikipedia.org/wiki/Zemsk%C3%A1_k%C5%AFra" TargetMode="External"/><Relationship Id="rId1" Type="http://schemas.openxmlformats.org/officeDocument/2006/relationships/slideLayout" Target="../slideLayouts/slideLayout2.xml"/><Relationship Id="rId6" Type="http://schemas.openxmlformats.org/officeDocument/2006/relationships/hyperlink" Target="http://cs.wikipedia.org/wiki/%C4%8Cas" TargetMode="External"/><Relationship Id="rId11" Type="http://schemas.openxmlformats.org/officeDocument/2006/relationships/hyperlink" Target="http://cs.wikipedia.org/wiki/%C5%BDivo%C4%8Dich" TargetMode="External"/><Relationship Id="rId5" Type="http://schemas.openxmlformats.org/officeDocument/2006/relationships/hyperlink" Target="http://cs.wikipedia.org/wiki/Organismus" TargetMode="External"/><Relationship Id="rId10" Type="http://schemas.openxmlformats.org/officeDocument/2006/relationships/hyperlink" Target="http://cs.wikipedia.org/wiki/Rostliny" TargetMode="External"/><Relationship Id="rId4" Type="http://schemas.openxmlformats.org/officeDocument/2006/relationships/hyperlink" Target="http://cs.wikipedia.org/wiki/Vzduch" TargetMode="External"/><Relationship Id="rId9" Type="http://schemas.openxmlformats.org/officeDocument/2006/relationships/hyperlink" Target="http://cs.wikipedia.org/wiki/%C5%BDivotn%C3%AD_prost%C5%99ed%C3%AD" TargetMode="External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hyperlink" Target="http://cs.wikipedia.org/wiki/Organismus" TargetMode="External"/><Relationship Id="rId3" Type="http://schemas.openxmlformats.org/officeDocument/2006/relationships/hyperlink" Target="http://cs.wikipedia.org/wiki/Zem%C4%9B" TargetMode="External"/><Relationship Id="rId7" Type="http://schemas.openxmlformats.org/officeDocument/2006/relationships/hyperlink" Target="http://cs.wikipedia.org/wiki/Hornina" TargetMode="External"/><Relationship Id="rId2" Type="http://schemas.openxmlformats.org/officeDocument/2006/relationships/hyperlink" Target="http://cs.wikipedia.org/wiki/P%C5%AFda_(pedologie)" TargetMode="External"/><Relationship Id="rId1" Type="http://schemas.openxmlformats.org/officeDocument/2006/relationships/slideLayout" Target="../slideLayouts/slideLayout2.xml"/><Relationship Id="rId6" Type="http://schemas.openxmlformats.org/officeDocument/2006/relationships/hyperlink" Target="http://cs.wikipedia.org/wiki/Zv%C4%9Btr%C3%A1v%C3%A1n%C3%AD" TargetMode="External"/><Relationship Id="rId11" Type="http://schemas.openxmlformats.org/officeDocument/2006/relationships/hyperlink" Target="http://cs.wikipedia.org/wiki/Metr" TargetMode="External"/><Relationship Id="rId5" Type="http://schemas.openxmlformats.org/officeDocument/2006/relationships/hyperlink" Target="http://cs.wikipedia.org/w/index.php?title=P%C5%AFdotvorn%C3%BD_substr%C3%A1t&amp;action=edit&amp;redlink=1" TargetMode="External"/><Relationship Id="rId10" Type="http://schemas.openxmlformats.org/officeDocument/2006/relationships/hyperlink" Target="http://cs.wikipedia.org/wiki/%C4%8Cas" TargetMode="External"/><Relationship Id="rId4" Type="http://schemas.openxmlformats.org/officeDocument/2006/relationships/hyperlink" Target="http://cs.wikipedia.org/wiki/Litosf%C3%A9ra" TargetMode="External"/><Relationship Id="rId9" Type="http://schemas.openxmlformats.org/officeDocument/2006/relationships/hyperlink" Target="http://cs.wikipedia.org/wiki/Podneb%C3%AD" TargetMode="External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hyperlink" Target="http://cs.wikipedia.org/w/index.php?title=J%C3%ADlovitohlinit%C3%A9_p%C5%AFdy&amp;action=edit&amp;redlink=1" TargetMode="External"/><Relationship Id="rId3" Type="http://schemas.openxmlformats.org/officeDocument/2006/relationships/hyperlink" Target="http://cs.wikipedia.org/w/index.php?title=P%C5%AFdn%C3%AD_druhy&amp;action=edit&amp;redlink=1" TargetMode="External"/><Relationship Id="rId7" Type="http://schemas.openxmlformats.org/officeDocument/2006/relationships/hyperlink" Target="http://cs.wikipedia.org/w/index.php?title=Hlinit%C3%A9_p%C5%AFdy&amp;action=edit&amp;redlink=1" TargetMode="External"/><Relationship Id="rId2" Type="http://schemas.openxmlformats.org/officeDocument/2006/relationships/hyperlink" Target="http://cs.wikipedia.org/w/index.php?title=P%C5%AFdn%C3%AD_typy&amp;action=edit&amp;redlink=1" TargetMode="External"/><Relationship Id="rId1" Type="http://schemas.openxmlformats.org/officeDocument/2006/relationships/slideLayout" Target="../slideLayouts/slideLayout2.xml"/><Relationship Id="rId6" Type="http://schemas.openxmlformats.org/officeDocument/2006/relationships/hyperlink" Target="http://cs.wikipedia.org/w/index.php?title=P%C3%ADs%C4%8Ditohlinit%C3%A9_p%C5%AFdy&amp;action=edit&amp;redlink=1" TargetMode="External"/><Relationship Id="rId5" Type="http://schemas.openxmlformats.org/officeDocument/2006/relationships/hyperlink" Target="http://cs.wikipedia.org/w/index.php?title=Hlinitop%C3%ADs%C4%8Dit%C3%A9_p%C5%AFdy&amp;action=edit&amp;redlink=1" TargetMode="External"/><Relationship Id="rId10" Type="http://schemas.openxmlformats.org/officeDocument/2006/relationships/hyperlink" Target="http://cs.wikipedia.org/w/index.php?title=J%C3%ADlovit%C3%A9_p%C5%AFdy&amp;action=edit&amp;redlink=1" TargetMode="External"/><Relationship Id="rId4" Type="http://schemas.openxmlformats.org/officeDocument/2006/relationships/hyperlink" Target="http://cs.wikipedia.org/w/index.php?title=P%C3%ADs%C4%8Dit%C3%A9_p%C5%AFdy&amp;action=edit&amp;redlink=1" TargetMode="External"/><Relationship Id="rId9" Type="http://schemas.openxmlformats.org/officeDocument/2006/relationships/hyperlink" Target="http://cs.wikipedia.org/w/index.php?title=Hlinitoj%C3%ADlovit%C3%A9_p%C5%AFdy&amp;action=edit&amp;redlink=1" TargetMode="Externa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hyperlink" Target="http://cs.wikipedia.org/w/index.php?title=%C4%8Cerveno%C5%BElut%C3%A9_p%C5%AFdy&amp;action=edit&amp;redlink=1" TargetMode="Externa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hyperlink" Target="http://cs.wikipedia.org/wiki/Pedosf%C3%A9ra" TargetMode="Externa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Diagram 3"/>
          <p:cNvGraphicFramePr/>
          <p:nvPr>
            <p:extLst>
              <p:ext uri="{D42A27DB-BD31-4B8C-83A1-F6EECF244321}">
                <p14:modId xmlns:p14="http://schemas.microsoft.com/office/powerpoint/2010/main" val="1144514734"/>
              </p:ext>
            </p:extLst>
          </p:nvPr>
        </p:nvGraphicFramePr>
        <p:xfrm>
          <a:off x="539552" y="908720"/>
          <a:ext cx="7772400" cy="259228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pic>
        <p:nvPicPr>
          <p:cNvPr id="14338" name="Obrázek 4"/>
          <p:cNvPicPr>
            <a:picLocks noChangeAspect="1"/>
          </p:cNvPicPr>
          <p:nvPr/>
        </p:nvPicPr>
        <p:blipFill>
          <a:blip r:embed="rId8"/>
          <a:srcRect/>
          <a:stretch>
            <a:fillRect/>
          </a:stretch>
        </p:blipFill>
        <p:spPr bwMode="auto">
          <a:xfrm>
            <a:off x="1979613" y="4743450"/>
            <a:ext cx="5407025" cy="10461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4339" name="TextovéPole 2"/>
          <p:cNvSpPr txBox="1">
            <a:spLocks noChangeArrowheads="1"/>
          </p:cNvSpPr>
          <p:nvPr/>
        </p:nvSpPr>
        <p:spPr bwMode="auto">
          <a:xfrm>
            <a:off x="3738563" y="2565400"/>
            <a:ext cx="2405062" cy="368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>
                <a:solidFill>
                  <a:srgbClr val="000000"/>
                </a:solidFill>
                <a:latin typeface="Calibri" pitchFamily="34" charset="0"/>
              </a:rPr>
              <a:t>CZ.1.07/1.4.00/21.2976</a:t>
            </a:r>
          </a:p>
        </p:txBody>
      </p:sp>
      <p:sp>
        <p:nvSpPr>
          <p:cNvPr id="14340" name="TextovéPole 1"/>
          <p:cNvSpPr txBox="1">
            <a:spLocks noChangeArrowheads="1"/>
          </p:cNvSpPr>
          <p:nvPr/>
        </p:nvSpPr>
        <p:spPr bwMode="auto">
          <a:xfrm>
            <a:off x="2751138" y="1339850"/>
            <a:ext cx="185737" cy="368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endParaRPr lang="cs-CZ">
              <a:latin typeface="Calibri" pitchFamily="34" charset="0"/>
            </a:endParaRPr>
          </a:p>
        </p:txBody>
      </p:sp>
      <p:sp>
        <p:nvSpPr>
          <p:cNvPr id="14341" name="TextovéPole 5"/>
          <p:cNvSpPr txBox="1">
            <a:spLocks noChangeArrowheads="1"/>
          </p:cNvSpPr>
          <p:nvPr/>
        </p:nvSpPr>
        <p:spPr bwMode="auto">
          <a:xfrm>
            <a:off x="2657475" y="2179638"/>
            <a:ext cx="184150" cy="369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endParaRPr lang="cs-CZ">
              <a:latin typeface="Calibri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258531749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274042"/>
          </a:xfrm>
        </p:spPr>
        <p:txBody>
          <a:bodyPr>
            <a:noAutofit/>
          </a:bodyPr>
          <a:lstStyle/>
          <a:p>
            <a:endParaRPr lang="cs-CZ" sz="16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556791"/>
            <a:ext cx="8229600" cy="2448273"/>
          </a:xfrm>
          <a:ln>
            <a:solidFill>
              <a:schemeClr val="tx1"/>
            </a:solidFill>
          </a:ln>
        </p:spPr>
        <p:txBody>
          <a:bodyPr>
            <a:normAutofit/>
          </a:bodyPr>
          <a:lstStyle/>
          <a:p>
            <a:pPr marL="0" indent="0">
              <a:buNone/>
            </a:pPr>
            <a:endParaRPr lang="cs-CZ" sz="2000" dirty="0" smtClean="0">
              <a:latin typeface="Times New Roman" pitchFamily="18" charset="0"/>
              <a:cs typeface="Times New Roman" pitchFamily="18" charset="0"/>
            </a:endParaRPr>
          </a:p>
          <a:p>
            <a:pPr marL="0" indent="0">
              <a:buNone/>
            </a:pPr>
            <a:r>
              <a:rPr lang="cs-CZ" sz="2000" b="1" i="1" dirty="0" smtClean="0">
                <a:latin typeface="Times New Roman" pitchFamily="18" charset="0"/>
                <a:cs typeface="Times New Roman" pitchFamily="18" charset="0"/>
              </a:rPr>
              <a:t>Cíl prezentace:</a:t>
            </a:r>
          </a:p>
          <a:p>
            <a:pPr marL="0" indent="0">
              <a:buNone/>
            </a:pPr>
            <a:endParaRPr lang="cs-CZ" sz="2000" dirty="0">
              <a:latin typeface="Times New Roman" pitchFamily="18" charset="0"/>
              <a:cs typeface="Times New Roman" pitchFamily="18" charset="0"/>
            </a:endParaRPr>
          </a:p>
          <a:p>
            <a:pPr marL="0" indent="0">
              <a:buNone/>
            </a:pPr>
            <a:r>
              <a:rPr lang="cs-CZ" sz="2000" dirty="0" smtClean="0">
                <a:latin typeface="Times New Roman" pitchFamily="18" charset="0"/>
                <a:cs typeface="Times New Roman" pitchFamily="18" charset="0"/>
              </a:rPr>
              <a:t>Žáci se seznámí s jednotlivými vrstvami půdního obalu Země, s druhy půd  jejich významem a výskytem.</a:t>
            </a:r>
          </a:p>
          <a:p>
            <a:pPr marL="0" indent="0">
              <a:buNone/>
            </a:pPr>
            <a:endParaRPr lang="cs-CZ" sz="2000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70162122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2987824" y="404664"/>
            <a:ext cx="3096344" cy="504056"/>
          </a:xfrm>
          <a:ln>
            <a:solidFill>
              <a:srgbClr val="C00000"/>
            </a:solidFill>
          </a:ln>
        </p:spPr>
        <p:txBody>
          <a:bodyPr>
            <a:noAutofit/>
          </a:bodyPr>
          <a:lstStyle/>
          <a:p>
            <a:r>
              <a:rPr lang="cs-CZ" sz="2400" b="1" dirty="0" smtClean="0">
                <a:latin typeface="Times New Roman" pitchFamily="18" charset="0"/>
                <a:cs typeface="Times New Roman" pitchFamily="18" charset="0"/>
              </a:rPr>
              <a:t>Co je to </a:t>
            </a:r>
            <a:r>
              <a:rPr lang="cs-CZ" sz="2400" b="1" dirty="0" err="1" smtClean="0">
                <a:latin typeface="Times New Roman" pitchFamily="18" charset="0"/>
                <a:cs typeface="Times New Roman" pitchFamily="18" charset="0"/>
              </a:rPr>
              <a:t>pedosféra</a:t>
            </a:r>
            <a:r>
              <a:rPr lang="cs-CZ" sz="24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sz="2400" b="1" dirty="0" smtClean="0">
                <a:latin typeface="Times New Roman" pitchFamily="18" charset="0"/>
                <a:cs typeface="Times New Roman" pitchFamily="18" charset="0"/>
              </a:rPr>
              <a:t>?</a:t>
            </a:r>
            <a:endParaRPr lang="cs-CZ" sz="24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124745"/>
            <a:ext cx="8229600" cy="4752528"/>
          </a:xfrm>
          <a:ln>
            <a:solidFill>
              <a:srgbClr val="C00000"/>
            </a:solidFill>
          </a:ln>
        </p:spPr>
        <p:txBody>
          <a:bodyPr>
            <a:normAutofit/>
          </a:bodyPr>
          <a:lstStyle/>
          <a:p>
            <a:pPr marL="0" indent="0">
              <a:buNone/>
            </a:pPr>
            <a:endParaRPr lang="cs-CZ" sz="2000" dirty="0" smtClean="0"/>
          </a:p>
          <a:p>
            <a:pPr marL="0" indent="0">
              <a:buNone/>
            </a:pPr>
            <a:r>
              <a:rPr lang="cs-CZ" sz="2400" b="1" i="1" dirty="0" err="1" smtClean="0">
                <a:latin typeface="Times New Roman" pitchFamily="18" charset="0"/>
                <a:cs typeface="Times New Roman" pitchFamily="18" charset="0"/>
              </a:rPr>
              <a:t>Pedosféra</a:t>
            </a:r>
            <a:r>
              <a:rPr lang="cs-CZ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sz="2000" dirty="0">
                <a:latin typeface="Times New Roman" pitchFamily="18" charset="0"/>
                <a:cs typeface="Times New Roman" pitchFamily="18" charset="0"/>
              </a:rPr>
              <a:t>je půdní obal Země, který vznikl (zvětráváním) přeměnou svrchní části zemské kůry působením organismů, vzduchu, vody a slunečního záření. </a:t>
            </a:r>
            <a:r>
              <a:rPr lang="cs-CZ" sz="2000" b="1" i="1" dirty="0" err="1">
                <a:latin typeface="Times New Roman" pitchFamily="18" charset="0"/>
                <a:cs typeface="Times New Roman" pitchFamily="18" charset="0"/>
              </a:rPr>
              <a:t>Pedosféra</a:t>
            </a:r>
            <a:r>
              <a:rPr lang="cs-CZ" sz="2000" dirty="0">
                <a:latin typeface="Times New Roman" pitchFamily="18" charset="0"/>
                <a:cs typeface="Times New Roman" pitchFamily="18" charset="0"/>
              </a:rPr>
              <a:t> leží na styku s </a:t>
            </a:r>
            <a:r>
              <a:rPr lang="cs-CZ" sz="2000" b="1" dirty="0">
                <a:latin typeface="Times New Roman" pitchFamily="18" charset="0"/>
                <a:cs typeface="Times New Roman" pitchFamily="18" charset="0"/>
              </a:rPr>
              <a:t>litosférou, kryosférou, atmosférou, </a:t>
            </a:r>
            <a:r>
              <a:rPr lang="cs-CZ" sz="2000" b="1" dirty="0" smtClean="0">
                <a:latin typeface="Times New Roman" pitchFamily="18" charset="0"/>
                <a:cs typeface="Times New Roman" pitchFamily="18" charset="0"/>
              </a:rPr>
              <a:t>hydrosférou a biosférou.</a:t>
            </a:r>
          </a:p>
          <a:p>
            <a:pPr marL="0" indent="0">
              <a:buNone/>
            </a:pPr>
            <a:endParaRPr lang="cs-CZ" sz="2000" dirty="0">
              <a:latin typeface="Times New Roman" pitchFamily="18" charset="0"/>
              <a:cs typeface="Times New Roman" pitchFamily="18" charset="0"/>
            </a:endParaRPr>
          </a:p>
          <a:p>
            <a:pPr marL="0" indent="0" algn="ctr">
              <a:buNone/>
            </a:pPr>
            <a:r>
              <a:rPr lang="cs-CZ" sz="2400" b="1" i="1" dirty="0">
                <a:solidFill>
                  <a:schemeClr val="accent6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Půda</a:t>
            </a:r>
            <a:r>
              <a:rPr lang="cs-CZ" sz="2400" dirty="0">
                <a:latin typeface="Times New Roman" pitchFamily="18" charset="0"/>
                <a:cs typeface="Times New Roman" pitchFamily="18" charset="0"/>
              </a:rPr>
              <a:t> </a:t>
            </a:r>
            <a:r>
              <a:rPr lang="cs-CZ" sz="2000" dirty="0">
                <a:latin typeface="Times New Roman" pitchFamily="18" charset="0"/>
                <a:cs typeface="Times New Roman" pitchFamily="18" charset="0"/>
              </a:rPr>
              <a:t>tvoří nejsvrchnější vrstvu </a:t>
            </a:r>
            <a:r>
              <a:rPr lang="cs-CZ" sz="2000" dirty="0">
                <a:latin typeface="Times New Roman" pitchFamily="18" charset="0"/>
                <a:cs typeface="Times New Roman" pitchFamily="18" charset="0"/>
                <a:hlinkClick r:id="rId2" tooltip="Zemská kůra"/>
              </a:rPr>
              <a:t>zemské </a:t>
            </a:r>
            <a:r>
              <a:rPr lang="cs-CZ" sz="2000" dirty="0" smtClean="0">
                <a:latin typeface="Times New Roman" pitchFamily="18" charset="0"/>
                <a:cs typeface="Times New Roman" pitchFamily="18" charset="0"/>
                <a:hlinkClick r:id="rId2" tooltip="Zemská kůra"/>
              </a:rPr>
              <a:t>kůry</a:t>
            </a:r>
            <a:r>
              <a:rPr lang="cs-CZ" sz="2000" dirty="0" smtClean="0">
                <a:latin typeface="Times New Roman" pitchFamily="18" charset="0"/>
                <a:cs typeface="Times New Roman" pitchFamily="18" charset="0"/>
              </a:rPr>
              <a:t>, je prostoupená</a:t>
            </a:r>
            <a:r>
              <a:rPr lang="cs-CZ" sz="2000" dirty="0">
                <a:latin typeface="Times New Roman" pitchFamily="18" charset="0"/>
                <a:cs typeface="Times New Roman" pitchFamily="18" charset="0"/>
              </a:rPr>
              <a:t> </a:t>
            </a:r>
            <a:r>
              <a:rPr lang="cs-CZ" sz="2000" dirty="0">
                <a:latin typeface="Times New Roman" pitchFamily="18" charset="0"/>
                <a:cs typeface="Times New Roman" pitchFamily="18" charset="0"/>
                <a:hlinkClick r:id="rId3" tooltip="Voda"/>
              </a:rPr>
              <a:t>vodou</a:t>
            </a:r>
            <a:r>
              <a:rPr lang="cs-CZ" sz="2000" dirty="0">
                <a:latin typeface="Times New Roman" pitchFamily="18" charset="0"/>
                <a:cs typeface="Times New Roman" pitchFamily="18" charset="0"/>
              </a:rPr>
              <a:t>, </a:t>
            </a:r>
            <a:r>
              <a:rPr lang="cs-CZ" sz="2000" dirty="0">
                <a:latin typeface="Times New Roman" pitchFamily="18" charset="0"/>
                <a:cs typeface="Times New Roman" pitchFamily="18" charset="0"/>
                <a:hlinkClick r:id="rId4" tooltip="Vzduch"/>
              </a:rPr>
              <a:t>vzduchem</a:t>
            </a:r>
            <a:r>
              <a:rPr lang="cs-CZ" sz="2000" dirty="0">
                <a:latin typeface="Times New Roman" pitchFamily="18" charset="0"/>
                <a:cs typeface="Times New Roman" pitchFamily="18" charset="0"/>
              </a:rPr>
              <a:t> a </a:t>
            </a:r>
            <a:r>
              <a:rPr lang="cs-CZ" sz="2000" dirty="0">
                <a:latin typeface="Times New Roman" pitchFamily="18" charset="0"/>
                <a:cs typeface="Times New Roman" pitchFamily="18" charset="0"/>
                <a:hlinkClick r:id="rId5" tooltip="Organismus"/>
              </a:rPr>
              <a:t>organismy</a:t>
            </a:r>
            <a:r>
              <a:rPr lang="cs-CZ" sz="2000" dirty="0">
                <a:latin typeface="Times New Roman" pitchFamily="18" charset="0"/>
                <a:cs typeface="Times New Roman" pitchFamily="18" charset="0"/>
              </a:rPr>
              <a:t>, vzniká v procesu pedogeneze pod vlivem vnějších faktorů a </a:t>
            </a:r>
            <a:r>
              <a:rPr lang="cs-CZ" sz="2000" dirty="0">
                <a:latin typeface="Times New Roman" pitchFamily="18" charset="0"/>
                <a:cs typeface="Times New Roman" pitchFamily="18" charset="0"/>
                <a:hlinkClick r:id="rId6" tooltip="Čas"/>
              </a:rPr>
              <a:t>času</a:t>
            </a:r>
            <a:r>
              <a:rPr lang="cs-CZ" sz="2000" dirty="0">
                <a:latin typeface="Times New Roman" pitchFamily="18" charset="0"/>
                <a:cs typeface="Times New Roman" pitchFamily="18" charset="0"/>
              </a:rPr>
              <a:t> a je produktem přeměn minerálních a organických </a:t>
            </a:r>
            <a:r>
              <a:rPr lang="cs-CZ" sz="2000" dirty="0">
                <a:latin typeface="Times New Roman" pitchFamily="18" charset="0"/>
                <a:cs typeface="Times New Roman" pitchFamily="18" charset="0"/>
                <a:hlinkClick r:id="rId7" tooltip="Látka"/>
              </a:rPr>
              <a:t>látek</a:t>
            </a:r>
            <a:r>
              <a:rPr lang="cs-CZ" sz="2000" dirty="0">
                <a:latin typeface="Times New Roman" pitchFamily="18" charset="0"/>
                <a:cs typeface="Times New Roman" pitchFamily="18" charset="0"/>
              </a:rPr>
              <a:t>. Je </a:t>
            </a:r>
            <a:r>
              <a:rPr lang="cs-CZ" sz="2000" dirty="0">
                <a:latin typeface="Times New Roman" pitchFamily="18" charset="0"/>
                <a:cs typeface="Times New Roman" pitchFamily="18" charset="0"/>
                <a:hlinkClick r:id="rId8" tooltip="Morfologie (biologie)"/>
              </a:rPr>
              <a:t>morfologicky</a:t>
            </a:r>
            <a:r>
              <a:rPr lang="cs-CZ" sz="2000" dirty="0">
                <a:latin typeface="Times New Roman" pitchFamily="18" charset="0"/>
                <a:cs typeface="Times New Roman" pitchFamily="18" charset="0"/>
              </a:rPr>
              <a:t> organizovaná a poskytuje </a:t>
            </a:r>
            <a:r>
              <a:rPr lang="cs-CZ" sz="2000" dirty="0">
                <a:latin typeface="Times New Roman" pitchFamily="18" charset="0"/>
                <a:cs typeface="Times New Roman" pitchFamily="18" charset="0"/>
                <a:hlinkClick r:id="rId9" tooltip="Životní prostředí"/>
              </a:rPr>
              <a:t>životní prostředí</a:t>
            </a:r>
            <a:r>
              <a:rPr lang="cs-CZ" sz="2000" dirty="0">
                <a:latin typeface="Times New Roman" pitchFamily="18" charset="0"/>
                <a:cs typeface="Times New Roman" pitchFamily="18" charset="0"/>
              </a:rPr>
              <a:t> </a:t>
            </a:r>
            <a:r>
              <a:rPr lang="cs-CZ" sz="2000" dirty="0">
                <a:latin typeface="Times New Roman" pitchFamily="18" charset="0"/>
                <a:cs typeface="Times New Roman" pitchFamily="18" charset="0"/>
                <a:hlinkClick r:id="rId10" tooltip="Rostliny"/>
              </a:rPr>
              <a:t>rostlinám</a:t>
            </a:r>
            <a:r>
              <a:rPr lang="cs-CZ" sz="2000" dirty="0">
                <a:latin typeface="Times New Roman" pitchFamily="18" charset="0"/>
                <a:cs typeface="Times New Roman" pitchFamily="18" charset="0"/>
              </a:rPr>
              <a:t>, </a:t>
            </a:r>
            <a:r>
              <a:rPr lang="cs-CZ" sz="2000" dirty="0">
                <a:latin typeface="Times New Roman" pitchFamily="18" charset="0"/>
                <a:cs typeface="Times New Roman" pitchFamily="18" charset="0"/>
                <a:hlinkClick r:id="rId11" tooltip="Živočich"/>
              </a:rPr>
              <a:t>živočichům</a:t>
            </a:r>
            <a:r>
              <a:rPr lang="cs-CZ" sz="2000" dirty="0">
                <a:latin typeface="Times New Roman" pitchFamily="18" charset="0"/>
                <a:cs typeface="Times New Roman" pitchFamily="18" charset="0"/>
              </a:rPr>
              <a:t> a </a:t>
            </a:r>
            <a:r>
              <a:rPr lang="cs-CZ" sz="2000" u="sng" dirty="0">
                <a:latin typeface="Times New Roman" pitchFamily="18" charset="0"/>
                <a:cs typeface="Times New Roman" pitchFamily="18" charset="0"/>
                <a:hlinkClick r:id="rId12" tooltip="Člověk"/>
              </a:rPr>
              <a:t>člověku</a:t>
            </a:r>
            <a:r>
              <a:rPr lang="cs-CZ" sz="2000" dirty="0">
                <a:latin typeface="Times New Roman" pitchFamily="18" charset="0"/>
                <a:cs typeface="Times New Roman" pitchFamily="18" charset="0"/>
              </a:rPr>
              <a:t>.</a:t>
            </a:r>
            <a:endParaRPr lang="cs-CZ" sz="2000" dirty="0" smtClean="0">
              <a:latin typeface="Times New Roman" pitchFamily="18" charset="0"/>
              <a:cs typeface="Times New Roman" pitchFamily="18" charset="0"/>
            </a:endParaRPr>
          </a:p>
          <a:p>
            <a:pPr marL="0" indent="0" algn="ctr">
              <a:buNone/>
            </a:pPr>
            <a:endParaRPr lang="cs-CZ" sz="2000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207761310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275856" y="980728"/>
            <a:ext cx="2520280" cy="504056"/>
          </a:xfrm>
          <a:ln>
            <a:solidFill>
              <a:srgbClr val="C00000"/>
            </a:solidFill>
          </a:ln>
        </p:spPr>
        <p:txBody>
          <a:bodyPr>
            <a:noAutofit/>
          </a:bodyPr>
          <a:lstStyle/>
          <a:p>
            <a:r>
              <a:rPr lang="cs-CZ" sz="2400" b="1" dirty="0" err="1" smtClean="0">
                <a:latin typeface="Times New Roman" pitchFamily="18" charset="0"/>
                <a:cs typeface="Times New Roman" pitchFamily="18" charset="0"/>
              </a:rPr>
              <a:t>Pedosféra</a:t>
            </a:r>
            <a:endParaRPr lang="cs-CZ" sz="24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628800"/>
            <a:ext cx="8229600" cy="2808312"/>
          </a:xfrm>
          <a:ln>
            <a:solidFill>
              <a:srgbClr val="C00000"/>
            </a:solidFill>
          </a:ln>
        </p:spPr>
        <p:txBody>
          <a:bodyPr>
            <a:normAutofit/>
          </a:bodyPr>
          <a:lstStyle/>
          <a:p>
            <a:pPr marL="0" indent="0">
              <a:buNone/>
            </a:pPr>
            <a:endParaRPr lang="cs-CZ" sz="2000" b="1" dirty="0" smtClean="0">
              <a:solidFill>
                <a:schemeClr val="accent6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  <a:p>
            <a:pPr marL="0" indent="0">
              <a:buNone/>
            </a:pPr>
            <a:r>
              <a:rPr lang="cs-CZ" sz="2400" b="1" i="1" dirty="0" err="1" smtClean="0">
                <a:solidFill>
                  <a:schemeClr val="accent6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Pedosféra</a:t>
            </a:r>
            <a:r>
              <a:rPr lang="cs-CZ" sz="2000" dirty="0" smtClean="0">
                <a:latin typeface="Times New Roman" pitchFamily="18" charset="0"/>
                <a:cs typeface="Times New Roman" pitchFamily="18" charset="0"/>
              </a:rPr>
              <a:t> (z řeckého slova </a:t>
            </a:r>
            <a:r>
              <a:rPr lang="cs-CZ" sz="2000" dirty="0" err="1" smtClean="0">
                <a:latin typeface="Times New Roman" pitchFamily="18" charset="0"/>
                <a:cs typeface="Times New Roman" pitchFamily="18" charset="0"/>
              </a:rPr>
              <a:t>pedon</a:t>
            </a:r>
            <a:r>
              <a:rPr lang="cs-CZ" sz="2000" dirty="0" smtClean="0">
                <a:latin typeface="Times New Roman" pitchFamily="18" charset="0"/>
                <a:cs typeface="Times New Roman" pitchFamily="18" charset="0"/>
              </a:rPr>
              <a:t> = půda) je </a:t>
            </a:r>
            <a:r>
              <a:rPr lang="cs-CZ" sz="2000" dirty="0" smtClean="0">
                <a:latin typeface="Times New Roman" pitchFamily="18" charset="0"/>
                <a:cs typeface="Times New Roman" pitchFamily="18" charset="0"/>
                <a:hlinkClick r:id="rId2" action="ppaction://hlinkfile" tooltip="Půda (pedologie)"/>
              </a:rPr>
              <a:t>půdní</a:t>
            </a:r>
            <a:r>
              <a:rPr lang="cs-CZ" sz="2000" dirty="0" smtClean="0">
                <a:latin typeface="Times New Roman" pitchFamily="18" charset="0"/>
                <a:cs typeface="Times New Roman" pitchFamily="18" charset="0"/>
              </a:rPr>
              <a:t> obal </a:t>
            </a:r>
            <a:r>
              <a:rPr lang="cs-CZ" sz="2000" dirty="0" smtClean="0">
                <a:latin typeface="Times New Roman" pitchFamily="18" charset="0"/>
                <a:cs typeface="Times New Roman" pitchFamily="18" charset="0"/>
                <a:hlinkClick r:id="rId3" action="ppaction://hlinkfile" tooltip="Země"/>
              </a:rPr>
              <a:t>Země</a:t>
            </a:r>
            <a:r>
              <a:rPr lang="cs-CZ" sz="2000" dirty="0" smtClean="0">
                <a:latin typeface="Times New Roman" pitchFamily="18" charset="0"/>
                <a:cs typeface="Times New Roman" pitchFamily="18" charset="0"/>
              </a:rPr>
              <a:t> nacházející se na povrchu </a:t>
            </a:r>
            <a:r>
              <a:rPr lang="cs-CZ" sz="2000" b="1" i="1" dirty="0" smtClean="0">
                <a:latin typeface="Times New Roman" pitchFamily="18" charset="0"/>
                <a:cs typeface="Times New Roman" pitchFamily="18" charset="0"/>
                <a:hlinkClick r:id="rId4" action="ppaction://hlinkfile" tooltip="Litosféra"/>
              </a:rPr>
              <a:t>litosféry</a:t>
            </a:r>
            <a:r>
              <a:rPr lang="cs-CZ" sz="2000" dirty="0" smtClean="0">
                <a:latin typeface="Times New Roman" pitchFamily="18" charset="0"/>
                <a:cs typeface="Times New Roman" pitchFamily="18" charset="0"/>
              </a:rPr>
              <a:t>. Vzniká z </a:t>
            </a:r>
            <a:r>
              <a:rPr lang="cs-CZ" sz="2000" dirty="0" smtClean="0">
                <a:latin typeface="Times New Roman" pitchFamily="18" charset="0"/>
                <a:cs typeface="Times New Roman" pitchFamily="18" charset="0"/>
                <a:hlinkClick r:id="rId5" action="ppaction://hlinkfile" tooltip="Půdotvorný substrát (stránka neexistuje)"/>
              </a:rPr>
              <a:t>půdotvorného substrátu</a:t>
            </a:r>
            <a:r>
              <a:rPr lang="cs-CZ" sz="2000" dirty="0" smtClean="0">
                <a:latin typeface="Times New Roman" pitchFamily="18" charset="0"/>
                <a:cs typeface="Times New Roman" pitchFamily="18" charset="0"/>
              </a:rPr>
              <a:t> (</a:t>
            </a:r>
            <a:r>
              <a:rPr lang="cs-CZ" sz="2000" dirty="0" smtClean="0">
                <a:latin typeface="Times New Roman" pitchFamily="18" charset="0"/>
                <a:cs typeface="Times New Roman" pitchFamily="18" charset="0"/>
                <a:hlinkClick r:id="rId6" action="ppaction://hlinkfile" tooltip="Zvětrávání"/>
              </a:rPr>
              <a:t>zvětralá</a:t>
            </a:r>
            <a:r>
              <a:rPr lang="cs-CZ" sz="2000" dirty="0" smtClean="0">
                <a:latin typeface="Times New Roman" pitchFamily="18" charset="0"/>
                <a:cs typeface="Times New Roman" pitchFamily="18" charset="0"/>
              </a:rPr>
              <a:t> a někdy i chemicky pozměněná matečná </a:t>
            </a:r>
            <a:r>
              <a:rPr lang="cs-CZ" sz="2000" dirty="0" smtClean="0">
                <a:latin typeface="Times New Roman" pitchFamily="18" charset="0"/>
                <a:cs typeface="Times New Roman" pitchFamily="18" charset="0"/>
                <a:hlinkClick r:id="rId7" action="ppaction://hlinkfile" tooltip="Hornina"/>
              </a:rPr>
              <a:t>hornina</a:t>
            </a:r>
            <a:r>
              <a:rPr lang="cs-CZ" sz="2000" dirty="0" smtClean="0">
                <a:latin typeface="Times New Roman" pitchFamily="18" charset="0"/>
                <a:cs typeface="Times New Roman" pitchFamily="18" charset="0"/>
              </a:rPr>
              <a:t>) za spolupůsobení živých </a:t>
            </a:r>
            <a:r>
              <a:rPr lang="cs-CZ" sz="2000" dirty="0" smtClean="0">
                <a:latin typeface="Times New Roman" pitchFamily="18" charset="0"/>
                <a:cs typeface="Times New Roman" pitchFamily="18" charset="0"/>
                <a:hlinkClick r:id="rId8" action="ppaction://hlinkfile" tooltip="Organismus"/>
              </a:rPr>
              <a:t>organismů</a:t>
            </a:r>
            <a:r>
              <a:rPr lang="cs-CZ" sz="2000" dirty="0" smtClean="0">
                <a:latin typeface="Times New Roman" pitchFamily="18" charset="0"/>
                <a:cs typeface="Times New Roman" pitchFamily="18" charset="0"/>
              </a:rPr>
              <a:t>, jejich odumřelých těl, </a:t>
            </a:r>
            <a:r>
              <a:rPr lang="cs-CZ" sz="2000" dirty="0" smtClean="0">
                <a:latin typeface="Times New Roman" pitchFamily="18" charset="0"/>
                <a:cs typeface="Times New Roman" pitchFamily="18" charset="0"/>
                <a:hlinkClick r:id="rId9" action="ppaction://hlinkfile" tooltip="Podnebí"/>
              </a:rPr>
              <a:t>klimatu</a:t>
            </a:r>
            <a:r>
              <a:rPr lang="cs-CZ" sz="2000" dirty="0" smtClean="0">
                <a:latin typeface="Times New Roman" pitchFamily="18" charset="0"/>
                <a:cs typeface="Times New Roman" pitchFamily="18" charset="0"/>
              </a:rPr>
              <a:t> a </a:t>
            </a:r>
            <a:r>
              <a:rPr lang="cs-CZ" sz="2000" dirty="0" smtClean="0">
                <a:latin typeface="Times New Roman" pitchFamily="18" charset="0"/>
                <a:cs typeface="Times New Roman" pitchFamily="18" charset="0"/>
                <a:hlinkClick r:id="rId10" action="ppaction://hlinkfile" tooltip="Čas"/>
              </a:rPr>
              <a:t>času</a:t>
            </a:r>
            <a:r>
              <a:rPr lang="cs-CZ" sz="2000" dirty="0" smtClean="0">
                <a:latin typeface="Times New Roman" pitchFamily="18" charset="0"/>
                <a:cs typeface="Times New Roman" pitchFamily="18" charset="0"/>
              </a:rPr>
              <a:t>. Na různých místech může být </a:t>
            </a:r>
            <a:r>
              <a:rPr lang="cs-CZ" sz="2000" dirty="0" err="1" smtClean="0">
                <a:latin typeface="Times New Roman" pitchFamily="18" charset="0"/>
                <a:cs typeface="Times New Roman" pitchFamily="18" charset="0"/>
              </a:rPr>
              <a:t>pedosféra</a:t>
            </a:r>
            <a:r>
              <a:rPr lang="cs-CZ" sz="2000" dirty="0" smtClean="0">
                <a:latin typeface="Times New Roman" pitchFamily="18" charset="0"/>
                <a:cs typeface="Times New Roman" pitchFamily="18" charset="0"/>
              </a:rPr>
              <a:t> různě silná (od několika </a:t>
            </a:r>
            <a:r>
              <a:rPr lang="cs-CZ" sz="2000" dirty="0" smtClean="0">
                <a:latin typeface="Times New Roman" pitchFamily="18" charset="0"/>
                <a:cs typeface="Times New Roman" pitchFamily="18" charset="0"/>
                <a:hlinkClick r:id="rId11" action="ppaction://hlinkfile" tooltip="Metr"/>
              </a:rPr>
              <a:t>centimetrů</a:t>
            </a:r>
            <a:r>
              <a:rPr lang="cs-CZ" sz="2000" dirty="0" smtClean="0">
                <a:latin typeface="Times New Roman" pitchFamily="18" charset="0"/>
                <a:cs typeface="Times New Roman" pitchFamily="18" charset="0"/>
              </a:rPr>
              <a:t> po několik </a:t>
            </a:r>
            <a:r>
              <a:rPr lang="cs-CZ" sz="2000" dirty="0" smtClean="0">
                <a:latin typeface="Times New Roman" pitchFamily="18" charset="0"/>
                <a:cs typeface="Times New Roman" pitchFamily="18" charset="0"/>
                <a:hlinkClick r:id="rId11" action="ppaction://hlinkfile" tooltip="Metr"/>
              </a:rPr>
              <a:t>metrů</a:t>
            </a:r>
            <a:r>
              <a:rPr lang="cs-CZ" sz="2000" dirty="0" smtClean="0">
                <a:latin typeface="Times New Roman" pitchFamily="18" charset="0"/>
                <a:cs typeface="Times New Roman" pitchFamily="18" charset="0"/>
              </a:rPr>
              <a:t>. U </a:t>
            </a:r>
            <a:r>
              <a:rPr lang="cs-CZ" sz="2000" b="1" i="1" dirty="0" err="1" smtClean="0">
                <a:solidFill>
                  <a:schemeClr val="accent6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Pedosféry</a:t>
            </a:r>
            <a:r>
              <a:rPr lang="cs-CZ" sz="2000" dirty="0" smtClean="0">
                <a:latin typeface="Times New Roman" pitchFamily="18" charset="0"/>
                <a:cs typeface="Times New Roman" pitchFamily="18" charset="0"/>
              </a:rPr>
              <a:t> rozeznáváme půdní </a:t>
            </a:r>
            <a:r>
              <a:rPr lang="cs-CZ" sz="2000" b="1" dirty="0" smtClean="0">
                <a:latin typeface="Times New Roman" pitchFamily="18" charset="0"/>
                <a:cs typeface="Times New Roman" pitchFamily="18" charset="0"/>
              </a:rPr>
              <a:t>typy</a:t>
            </a:r>
            <a:r>
              <a:rPr lang="cs-CZ" sz="2000" dirty="0" smtClean="0">
                <a:latin typeface="Times New Roman" pitchFamily="18" charset="0"/>
                <a:cs typeface="Times New Roman" pitchFamily="18" charset="0"/>
              </a:rPr>
              <a:t> a půdní </a:t>
            </a:r>
            <a:r>
              <a:rPr lang="cs-CZ" sz="2000" b="1" dirty="0" smtClean="0">
                <a:latin typeface="Times New Roman" pitchFamily="18" charset="0"/>
                <a:cs typeface="Times New Roman" pitchFamily="18" charset="0"/>
              </a:rPr>
              <a:t>druhy</a:t>
            </a:r>
            <a:r>
              <a:rPr lang="cs-CZ" sz="2000" dirty="0" smtClean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marL="0" indent="0">
              <a:buNone/>
            </a:pPr>
            <a:endParaRPr lang="cs-CZ" sz="2000" dirty="0" smtClean="0"/>
          </a:p>
        </p:txBody>
      </p:sp>
    </p:spTree>
    <p:extLst>
      <p:ext uri="{BB962C8B-B14F-4D97-AF65-F5344CB8AC3E}">
        <p14:creationId xmlns:p14="http://schemas.microsoft.com/office/powerpoint/2010/main" val="226626688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2699792" y="764704"/>
            <a:ext cx="3744416" cy="576064"/>
          </a:xfrm>
          <a:ln>
            <a:solidFill>
              <a:srgbClr val="C00000"/>
            </a:solidFill>
          </a:ln>
        </p:spPr>
        <p:txBody>
          <a:bodyPr>
            <a:noAutofit/>
          </a:bodyPr>
          <a:lstStyle/>
          <a:p>
            <a:r>
              <a:rPr lang="cs-CZ" sz="2400" b="1" dirty="0" smtClean="0">
                <a:latin typeface="Times New Roman" pitchFamily="18" charset="0"/>
                <a:cs typeface="Times New Roman" pitchFamily="18" charset="0"/>
              </a:rPr>
              <a:t>Půdní typy a půdní druhy</a:t>
            </a:r>
            <a:endParaRPr lang="cs-CZ" sz="24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556792"/>
            <a:ext cx="8229600" cy="2880320"/>
          </a:xfrm>
          <a:ln>
            <a:solidFill>
              <a:srgbClr val="C00000"/>
            </a:solidFill>
          </a:ln>
        </p:spPr>
        <p:txBody>
          <a:bodyPr>
            <a:normAutofit/>
          </a:bodyPr>
          <a:lstStyle/>
          <a:p>
            <a:pPr marL="0" indent="0">
              <a:buNone/>
            </a:pPr>
            <a:endParaRPr lang="cs-CZ" sz="2000" dirty="0" smtClean="0">
              <a:latin typeface="Times New Roman" pitchFamily="18" charset="0"/>
              <a:cs typeface="Times New Roman" pitchFamily="18" charset="0"/>
            </a:endParaRPr>
          </a:p>
          <a:p>
            <a:pPr marL="0" indent="0">
              <a:buNone/>
            </a:pPr>
            <a:r>
              <a:rPr lang="cs-CZ" sz="2000" dirty="0" smtClean="0">
                <a:latin typeface="Times New Roman" pitchFamily="18" charset="0"/>
                <a:cs typeface="Times New Roman" pitchFamily="18" charset="0"/>
              </a:rPr>
              <a:t>Mezi</a:t>
            </a:r>
            <a:r>
              <a:rPr lang="cs-CZ" sz="2000" dirty="0">
                <a:latin typeface="Times New Roman" pitchFamily="18" charset="0"/>
                <a:cs typeface="Times New Roman" pitchFamily="18" charset="0"/>
              </a:rPr>
              <a:t> </a:t>
            </a:r>
            <a:r>
              <a:rPr lang="cs-CZ" sz="2000" dirty="0">
                <a:latin typeface="Times New Roman" pitchFamily="18" charset="0"/>
                <a:cs typeface="Times New Roman" pitchFamily="18" charset="0"/>
                <a:hlinkClick r:id="rId2" tooltip="Půdní typy (stránka neexistuje)"/>
              </a:rPr>
              <a:t>půdní typy</a:t>
            </a:r>
            <a:r>
              <a:rPr lang="cs-CZ" sz="2000" dirty="0">
                <a:latin typeface="Times New Roman" pitchFamily="18" charset="0"/>
                <a:cs typeface="Times New Roman" pitchFamily="18" charset="0"/>
              </a:rPr>
              <a:t> patří např. </a:t>
            </a:r>
            <a:r>
              <a:rPr lang="cs-CZ" sz="2000" b="1" i="1" dirty="0">
                <a:latin typeface="Times New Roman" pitchFamily="18" charset="0"/>
                <a:cs typeface="Times New Roman" pitchFamily="18" charset="0"/>
              </a:rPr>
              <a:t>černozemě</a:t>
            </a:r>
            <a:r>
              <a:rPr lang="cs-CZ" sz="2000" dirty="0">
                <a:latin typeface="Times New Roman" pitchFamily="18" charset="0"/>
                <a:cs typeface="Times New Roman" pitchFamily="18" charset="0"/>
              </a:rPr>
              <a:t> (obsahuje velkou část humusu),</a:t>
            </a:r>
            <a:r>
              <a:rPr lang="cs-CZ" sz="2000" b="1" i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sz="2000" b="1" i="1" dirty="0">
                <a:solidFill>
                  <a:schemeClr val="accent6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hnědozemě</a:t>
            </a:r>
            <a:r>
              <a:rPr lang="cs-CZ" sz="2000" dirty="0">
                <a:solidFill>
                  <a:schemeClr val="accent6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 </a:t>
            </a:r>
            <a:r>
              <a:rPr lang="cs-CZ" sz="2000" dirty="0">
                <a:latin typeface="Times New Roman" pitchFamily="18" charset="0"/>
                <a:cs typeface="Times New Roman" pitchFamily="18" charset="0"/>
              </a:rPr>
              <a:t>(obsahuje menší část humusu), </a:t>
            </a:r>
            <a:r>
              <a:rPr lang="cs-CZ" sz="2000" b="1" i="1" dirty="0">
                <a:solidFill>
                  <a:schemeClr val="accent6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hnědé lesní půdy</a:t>
            </a:r>
            <a:r>
              <a:rPr lang="cs-CZ" sz="2000" dirty="0">
                <a:latin typeface="Times New Roman" pitchFamily="18" charset="0"/>
                <a:cs typeface="Times New Roman" pitchFamily="18" charset="0"/>
              </a:rPr>
              <a:t> (obsahují malou část humusu), </a:t>
            </a:r>
            <a:r>
              <a:rPr lang="cs-CZ" sz="2000" b="1" i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podzoly </a:t>
            </a:r>
            <a:r>
              <a:rPr lang="cs-CZ" sz="2000" dirty="0">
                <a:latin typeface="Times New Roman" pitchFamily="18" charset="0"/>
                <a:cs typeface="Times New Roman" pitchFamily="18" charset="0"/>
              </a:rPr>
              <a:t>(obsahují velmi malou část humusu). Rozlišujeme také různé </a:t>
            </a:r>
            <a:r>
              <a:rPr lang="cs-CZ" sz="2000" dirty="0">
                <a:latin typeface="Times New Roman" pitchFamily="18" charset="0"/>
                <a:cs typeface="Times New Roman" pitchFamily="18" charset="0"/>
                <a:hlinkClick r:id="rId3" tooltip="Půdní druhy (stránka neexistuje)"/>
              </a:rPr>
              <a:t>půdní druhy,</a:t>
            </a:r>
            <a:r>
              <a:rPr lang="cs-CZ" sz="2000" dirty="0">
                <a:latin typeface="Times New Roman" pitchFamily="18" charset="0"/>
                <a:cs typeface="Times New Roman" pitchFamily="18" charset="0"/>
              </a:rPr>
              <a:t> např. </a:t>
            </a:r>
            <a:r>
              <a:rPr lang="cs-CZ" sz="2000" b="1" i="1" dirty="0">
                <a:latin typeface="Times New Roman" pitchFamily="18" charset="0"/>
                <a:cs typeface="Times New Roman" pitchFamily="18" charset="0"/>
                <a:hlinkClick r:id="rId4" tooltip="Písčité půdy (stránka neexistuje)"/>
              </a:rPr>
              <a:t>písčité půdy</a:t>
            </a:r>
            <a:r>
              <a:rPr lang="cs-CZ" sz="2000" dirty="0">
                <a:latin typeface="Times New Roman" pitchFamily="18" charset="0"/>
                <a:cs typeface="Times New Roman" pitchFamily="18" charset="0"/>
              </a:rPr>
              <a:t> (velké částice, propustný), </a:t>
            </a:r>
            <a:r>
              <a:rPr lang="cs-CZ" sz="2000" b="1" i="1" dirty="0">
                <a:latin typeface="Times New Roman" pitchFamily="18" charset="0"/>
                <a:cs typeface="Times New Roman" pitchFamily="18" charset="0"/>
                <a:hlinkClick r:id="rId5" tooltip="Hlinitopísčité půdy (stránka neexistuje)"/>
              </a:rPr>
              <a:t>hlinitopísčité půdy</a:t>
            </a:r>
            <a:r>
              <a:rPr lang="cs-CZ" sz="2000" b="1" i="1" dirty="0">
                <a:latin typeface="Times New Roman" pitchFamily="18" charset="0"/>
                <a:cs typeface="Times New Roman" pitchFamily="18" charset="0"/>
              </a:rPr>
              <a:t>, </a:t>
            </a:r>
            <a:r>
              <a:rPr lang="cs-CZ" sz="2000" b="1" i="1" dirty="0">
                <a:latin typeface="Times New Roman" pitchFamily="18" charset="0"/>
                <a:cs typeface="Times New Roman" pitchFamily="18" charset="0"/>
                <a:hlinkClick r:id="rId6" tooltip="Písčitohlinité půdy (stránka neexistuje)"/>
              </a:rPr>
              <a:t>písčitohlinité půdy</a:t>
            </a:r>
            <a:r>
              <a:rPr lang="cs-CZ" sz="2000" b="1" i="1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cs-CZ" sz="2000" b="1" i="1" dirty="0">
                <a:latin typeface="Times New Roman" pitchFamily="18" charset="0"/>
                <a:cs typeface="Times New Roman" pitchFamily="18" charset="0"/>
                <a:hlinkClick r:id="rId7" tooltip="Hlinité půdy (stránka neexistuje)"/>
              </a:rPr>
              <a:t>hlinité půdy</a:t>
            </a:r>
            <a:r>
              <a:rPr lang="cs-CZ" sz="2000" dirty="0">
                <a:latin typeface="Times New Roman" pitchFamily="18" charset="0"/>
                <a:cs typeface="Times New Roman" pitchFamily="18" charset="0"/>
              </a:rPr>
              <a:t> (menší částice, středně propustný), </a:t>
            </a:r>
            <a:r>
              <a:rPr lang="cs-CZ" sz="2000" b="1" i="1" dirty="0">
                <a:latin typeface="Times New Roman" pitchFamily="18" charset="0"/>
                <a:cs typeface="Times New Roman" pitchFamily="18" charset="0"/>
                <a:hlinkClick r:id="rId8" tooltip="Jílovitohlinité půdy (stránka neexistuje)"/>
              </a:rPr>
              <a:t>jílovitohlinité půdy</a:t>
            </a:r>
            <a:r>
              <a:rPr lang="cs-CZ" sz="2000" dirty="0">
                <a:latin typeface="Times New Roman" pitchFamily="18" charset="0"/>
                <a:cs typeface="Times New Roman" pitchFamily="18" charset="0"/>
              </a:rPr>
              <a:t>, </a:t>
            </a:r>
            <a:r>
              <a:rPr lang="cs-CZ" sz="2000" b="1" i="1" dirty="0">
                <a:latin typeface="Times New Roman" pitchFamily="18" charset="0"/>
                <a:cs typeface="Times New Roman" pitchFamily="18" charset="0"/>
                <a:hlinkClick r:id="rId9" tooltip="Hlinitojílovité půdy (stránka neexistuje)"/>
              </a:rPr>
              <a:t>hlinitojílovité půdy</a:t>
            </a:r>
            <a:r>
              <a:rPr lang="cs-CZ" sz="2000" dirty="0">
                <a:latin typeface="Times New Roman" pitchFamily="18" charset="0"/>
                <a:cs typeface="Times New Roman" pitchFamily="18" charset="0"/>
              </a:rPr>
              <a:t>, </a:t>
            </a:r>
            <a:r>
              <a:rPr lang="cs-CZ" sz="2000" b="1" i="1" dirty="0">
                <a:latin typeface="Times New Roman" pitchFamily="18" charset="0"/>
                <a:cs typeface="Times New Roman" pitchFamily="18" charset="0"/>
                <a:hlinkClick r:id="rId10" tooltip="Jílovité půdy (stránka neexistuje)"/>
              </a:rPr>
              <a:t>jílovité půdy</a:t>
            </a:r>
            <a:r>
              <a:rPr lang="cs-CZ" sz="2000" dirty="0">
                <a:latin typeface="Times New Roman" pitchFamily="18" charset="0"/>
                <a:cs typeface="Times New Roman" pitchFamily="18" charset="0"/>
              </a:rPr>
              <a:t> (malé částice, velmi málo propustný, až nepropustný). </a:t>
            </a:r>
          </a:p>
          <a:p>
            <a:pPr marL="0" indent="0">
              <a:buNone/>
            </a:pPr>
            <a:endParaRPr lang="cs-CZ" sz="2000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467426969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419872" y="188640"/>
            <a:ext cx="2304256" cy="432048"/>
          </a:xfrm>
          <a:ln>
            <a:solidFill>
              <a:srgbClr val="C00000"/>
            </a:solidFill>
          </a:ln>
        </p:spPr>
        <p:txBody>
          <a:bodyPr>
            <a:noAutofit/>
          </a:bodyPr>
          <a:lstStyle/>
          <a:p>
            <a:r>
              <a:rPr lang="cs-CZ" sz="2400" b="1" dirty="0" smtClean="0">
                <a:latin typeface="Times New Roman" pitchFamily="18" charset="0"/>
                <a:cs typeface="Times New Roman" pitchFamily="18" charset="0"/>
              </a:rPr>
              <a:t>Půdní typy</a:t>
            </a:r>
            <a:endParaRPr lang="cs-CZ" sz="24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692696"/>
            <a:ext cx="8229600" cy="5688632"/>
          </a:xfrm>
          <a:ln>
            <a:solidFill>
              <a:srgbClr val="C00000"/>
            </a:solidFill>
          </a:ln>
        </p:spPr>
        <p:txBody>
          <a:bodyPr>
            <a:normAutofit lnSpcReduction="10000"/>
          </a:bodyPr>
          <a:lstStyle/>
          <a:p>
            <a:endParaRPr lang="cs-CZ" sz="2000" dirty="0" smtClean="0">
              <a:latin typeface="Times New Roman" pitchFamily="18" charset="0"/>
              <a:cs typeface="Times New Roman" pitchFamily="18" charset="0"/>
              <a:hlinkClick r:id="rId2" tooltip="Červenožluté půdy (stránka neexistuje)"/>
            </a:endParaRPr>
          </a:p>
          <a:p>
            <a:r>
              <a:rPr lang="cs-CZ" sz="2000" b="1" i="1" dirty="0" smtClean="0">
                <a:solidFill>
                  <a:srgbClr val="FF9900"/>
                </a:solidFill>
                <a:latin typeface="Times New Roman" pitchFamily="18" charset="0"/>
                <a:cs typeface="Times New Roman" pitchFamily="18" charset="0"/>
              </a:rPr>
              <a:t>Červenožluté půdy</a:t>
            </a:r>
            <a:r>
              <a:rPr lang="cs-CZ" sz="2000" dirty="0">
                <a:latin typeface="Times New Roman" pitchFamily="18" charset="0"/>
                <a:cs typeface="Times New Roman" pitchFamily="18" charset="0"/>
              </a:rPr>
              <a:t> - v oblastech kolem rovníku, probíhá v nich rychlý rozklad organismů, půda rychle vyčerpatelná, nepříliš vhodná pro zemědělství</a:t>
            </a:r>
          </a:p>
          <a:p>
            <a:r>
              <a:rPr lang="cs-CZ" sz="2000" b="1" i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Č</a:t>
            </a:r>
            <a:r>
              <a:rPr lang="cs-CZ" sz="2000" b="1" i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ervenozemě</a:t>
            </a:r>
            <a:r>
              <a:rPr lang="cs-CZ" sz="2000" dirty="0">
                <a:latin typeface="Times New Roman" pitchFamily="18" charset="0"/>
                <a:cs typeface="Times New Roman" pitchFamily="18" charset="0"/>
              </a:rPr>
              <a:t> - oblasti savan, sloučeniny </a:t>
            </a:r>
            <a:r>
              <a:rPr lang="cs-CZ" sz="2000" dirty="0" err="1">
                <a:latin typeface="Times New Roman" pitchFamily="18" charset="0"/>
                <a:cs typeface="Times New Roman" pitchFamily="18" charset="0"/>
              </a:rPr>
              <a:t>Fe</a:t>
            </a:r>
            <a:r>
              <a:rPr lang="cs-CZ" sz="2000" dirty="0">
                <a:latin typeface="Times New Roman" pitchFamily="18" charset="0"/>
                <a:cs typeface="Times New Roman" pitchFamily="18" charset="0"/>
              </a:rPr>
              <a:t> a Al zbarvují v období sucha půdu do červena, relativně úrodné půdy - nepříliš využívané</a:t>
            </a:r>
          </a:p>
          <a:p>
            <a:r>
              <a:rPr lang="cs-CZ" sz="2000" dirty="0">
                <a:latin typeface="Times New Roman" pitchFamily="18" charset="0"/>
                <a:cs typeface="Times New Roman" pitchFamily="18" charset="0"/>
              </a:rPr>
              <a:t>Pouštní a polopouštní půdy - roční úhrn srážek je menší než 150 mm, nízký obsah humusu</a:t>
            </a:r>
          </a:p>
          <a:p>
            <a:r>
              <a:rPr lang="cs-CZ" sz="2000" b="1" i="1" dirty="0" smtClean="0">
                <a:solidFill>
                  <a:srgbClr val="FFC000"/>
                </a:solidFill>
                <a:latin typeface="Times New Roman" pitchFamily="18" charset="0"/>
                <a:cs typeface="Times New Roman" pitchFamily="18" charset="0"/>
              </a:rPr>
              <a:t>Žlutozemě</a:t>
            </a:r>
            <a:r>
              <a:rPr lang="cs-CZ" sz="2000" b="1" i="1" dirty="0">
                <a:solidFill>
                  <a:srgbClr val="FFCC00"/>
                </a:solidFill>
                <a:latin typeface="Times New Roman" pitchFamily="18" charset="0"/>
                <a:cs typeface="Times New Roman" pitchFamily="18" charset="0"/>
              </a:rPr>
              <a:t> </a:t>
            </a:r>
            <a:r>
              <a:rPr lang="cs-CZ" sz="2000" dirty="0">
                <a:latin typeface="Times New Roman" pitchFamily="18" charset="0"/>
                <a:cs typeface="Times New Roman" pitchFamily="18" charset="0"/>
              </a:rPr>
              <a:t>a červenozemě vlhkých subtropických lesů - například Florida, vysoký obsah a tvorba sloučenin železa</a:t>
            </a:r>
          </a:p>
          <a:p>
            <a:r>
              <a:rPr lang="cs-CZ" sz="2000" b="1" i="1" dirty="0" smtClean="0">
                <a:latin typeface="Times New Roman" pitchFamily="18" charset="0"/>
                <a:cs typeface="Times New Roman" pitchFamily="18" charset="0"/>
              </a:rPr>
              <a:t>Černozem</a:t>
            </a:r>
            <a:r>
              <a:rPr lang="cs-CZ" sz="2000" dirty="0">
                <a:latin typeface="Times New Roman" pitchFamily="18" charset="0"/>
                <a:cs typeface="Times New Roman" pitchFamily="18" charset="0"/>
              </a:rPr>
              <a:t> - stepní a lesostepní oblasti </a:t>
            </a:r>
            <a:r>
              <a:rPr lang="cs-CZ" sz="2000" b="1" dirty="0" smtClean="0">
                <a:latin typeface="Times New Roman" pitchFamily="18" charset="0"/>
                <a:cs typeface="Times New Roman" pitchFamily="18" charset="0"/>
              </a:rPr>
              <a:t>mírného</a:t>
            </a:r>
            <a:r>
              <a:rPr lang="cs-CZ" sz="2000" dirty="0">
                <a:latin typeface="Times New Roman" pitchFamily="18" charset="0"/>
                <a:cs typeface="Times New Roman" pitchFamily="18" charset="0"/>
              </a:rPr>
              <a:t> podnebného pásu, nejúrodnější půdy na Zemi, hluboký horizont humusu (60-100 cm), na těchto půdách se rozkládají obilnice světa (Kanada, USA, Kazachstán, Ukrajina)</a:t>
            </a:r>
          </a:p>
          <a:p>
            <a:r>
              <a:rPr lang="cs-CZ" sz="2000" b="1" i="1" dirty="0" smtClean="0">
                <a:solidFill>
                  <a:schemeClr val="bg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Podzolové půdy</a:t>
            </a:r>
            <a:r>
              <a:rPr lang="cs-CZ" sz="2000" dirty="0">
                <a:latin typeface="Times New Roman" pitchFamily="18" charset="0"/>
                <a:cs typeface="Times New Roman" pitchFamily="18" charset="0"/>
              </a:rPr>
              <a:t> - vznikají v oblasti tajgy (Rusko, Kanada), značně kyselé půdy, málo úrodné</a:t>
            </a:r>
          </a:p>
          <a:p>
            <a:r>
              <a:rPr lang="cs-CZ" sz="2000" b="1" i="1" dirty="0">
                <a:solidFill>
                  <a:schemeClr val="accent6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Tundrové půdy </a:t>
            </a:r>
            <a:r>
              <a:rPr lang="cs-CZ" sz="2000" dirty="0">
                <a:latin typeface="Times New Roman" pitchFamily="18" charset="0"/>
                <a:cs typeface="Times New Roman" pitchFamily="18" charset="0"/>
              </a:rPr>
              <a:t>- vznikají v subarktických podmínkách</a:t>
            </a:r>
          </a:p>
          <a:p>
            <a:r>
              <a:rPr lang="cs-CZ" sz="2000" b="1" i="1" dirty="0">
                <a:solidFill>
                  <a:srgbClr val="996600"/>
                </a:solidFill>
                <a:latin typeface="Times New Roman" pitchFamily="18" charset="0"/>
                <a:cs typeface="Times New Roman" pitchFamily="18" charset="0"/>
              </a:rPr>
              <a:t>Hnědozemě</a:t>
            </a:r>
          </a:p>
          <a:p>
            <a:pPr marL="0" indent="0">
              <a:buNone/>
            </a:pPr>
            <a:endParaRPr lang="cs-CZ" sz="2000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182663393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11560" y="332656"/>
            <a:ext cx="7920880" cy="1296144"/>
          </a:xfrm>
          <a:ln>
            <a:solidFill>
              <a:srgbClr val="C00000"/>
            </a:solidFill>
          </a:ln>
        </p:spPr>
        <p:txBody>
          <a:bodyPr>
            <a:normAutofit/>
          </a:bodyPr>
          <a:lstStyle/>
          <a:p>
            <a:r>
              <a:rPr lang="cs-CZ" sz="2400" b="1" dirty="0" smtClean="0">
                <a:latin typeface="Times New Roman" pitchFamily="18" charset="0"/>
                <a:cs typeface="Times New Roman" pitchFamily="18" charset="0"/>
              </a:rPr>
              <a:t>( Vrstvy půdy )</a:t>
            </a:r>
            <a:r>
              <a:rPr lang="cs-CZ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sz="2400" b="1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cs-CZ" sz="2400" b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cs-CZ" sz="2400" b="1" dirty="0" smtClean="0">
                <a:latin typeface="Times New Roman" pitchFamily="18" charset="0"/>
                <a:cs typeface="Times New Roman" pitchFamily="18" charset="0"/>
              </a:rPr>
              <a:t>O </a:t>
            </a:r>
            <a:r>
              <a:rPr lang="cs-CZ" sz="2400" dirty="0" smtClean="0">
                <a:latin typeface="Times New Roman" pitchFamily="18" charset="0"/>
                <a:cs typeface="Times New Roman" pitchFamily="18" charset="0"/>
              </a:rPr>
              <a:t>– </a:t>
            </a:r>
            <a:r>
              <a:rPr lang="cs-CZ" sz="2400" b="1" i="1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Times New Roman" pitchFamily="18" charset="0"/>
                <a:cs typeface="Times New Roman" pitchFamily="18" charset="0"/>
              </a:rPr>
              <a:t>organická hmota,  </a:t>
            </a:r>
            <a:r>
              <a:rPr lang="cs-CZ" sz="2400" b="1" dirty="0" smtClean="0">
                <a:latin typeface="Times New Roman" pitchFamily="18" charset="0"/>
                <a:cs typeface="Times New Roman" pitchFamily="18" charset="0"/>
              </a:rPr>
              <a:t>A </a:t>
            </a:r>
            <a:r>
              <a:rPr lang="cs-CZ" sz="2400" dirty="0" smtClean="0">
                <a:latin typeface="Times New Roman" pitchFamily="18" charset="0"/>
                <a:cs typeface="Times New Roman" pitchFamily="18" charset="0"/>
              </a:rPr>
              <a:t>– </a:t>
            </a:r>
            <a:r>
              <a:rPr lang="cs-CZ" sz="2400" b="1" i="1" dirty="0" smtClean="0">
                <a:solidFill>
                  <a:schemeClr val="accent6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humusový horizont</a:t>
            </a:r>
            <a:r>
              <a:rPr lang="cs-CZ" sz="2400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cs-CZ" sz="2400" b="1" dirty="0" smtClean="0">
                <a:latin typeface="Times New Roman" pitchFamily="18" charset="0"/>
                <a:cs typeface="Times New Roman" pitchFamily="18" charset="0"/>
              </a:rPr>
              <a:t>B</a:t>
            </a:r>
            <a:r>
              <a:rPr lang="cs-CZ" sz="2400" dirty="0" smtClean="0">
                <a:latin typeface="Times New Roman" pitchFamily="18" charset="0"/>
                <a:cs typeface="Times New Roman" pitchFamily="18" charset="0"/>
              </a:rPr>
              <a:t> – spodní </a:t>
            </a:r>
            <a:r>
              <a:rPr lang="cs-CZ" sz="2400" b="1" i="1" dirty="0" smtClean="0">
                <a:solidFill>
                  <a:schemeClr val="accent6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anorganický horizont</a:t>
            </a:r>
            <a:r>
              <a:rPr lang="cs-CZ" sz="2400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cs-CZ" sz="2400" b="1" dirty="0" smtClean="0">
                <a:latin typeface="Times New Roman" pitchFamily="18" charset="0"/>
                <a:cs typeface="Times New Roman" pitchFamily="18" charset="0"/>
              </a:rPr>
              <a:t>C</a:t>
            </a:r>
            <a:r>
              <a:rPr lang="cs-CZ" sz="2400" dirty="0" smtClean="0">
                <a:latin typeface="Times New Roman" pitchFamily="18" charset="0"/>
                <a:cs typeface="Times New Roman" pitchFamily="18" charset="0"/>
              </a:rPr>
              <a:t> – </a:t>
            </a:r>
            <a:r>
              <a:rPr lang="cs-CZ" sz="2400" b="1" i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podložní hornina</a:t>
            </a:r>
            <a:endParaRPr lang="cs-CZ" sz="2400" b="1" i="1" dirty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" name="Zástupný symbol pro obsah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39752" y="1772816"/>
            <a:ext cx="4392488" cy="4536504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2233587600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275856" y="404664"/>
            <a:ext cx="2520280" cy="504056"/>
          </a:xfrm>
          <a:ln>
            <a:solidFill>
              <a:srgbClr val="C00000"/>
            </a:solidFill>
          </a:ln>
        </p:spPr>
        <p:txBody>
          <a:bodyPr>
            <a:noAutofit/>
          </a:bodyPr>
          <a:lstStyle/>
          <a:p>
            <a:r>
              <a:rPr lang="cs-CZ" sz="2400" b="1" dirty="0" smtClean="0">
                <a:latin typeface="Times New Roman" pitchFamily="18" charset="0"/>
                <a:cs typeface="Times New Roman" pitchFamily="18" charset="0"/>
              </a:rPr>
              <a:t>Složky půdy</a:t>
            </a:r>
            <a:endParaRPr lang="cs-CZ" sz="24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124745"/>
            <a:ext cx="8229600" cy="3312368"/>
          </a:xfrm>
          <a:ln>
            <a:solidFill>
              <a:srgbClr val="C00000"/>
            </a:solidFill>
          </a:ln>
        </p:spPr>
        <p:txBody>
          <a:bodyPr>
            <a:normAutofit/>
          </a:bodyPr>
          <a:lstStyle/>
          <a:p>
            <a:endParaRPr lang="cs-CZ" sz="2000" dirty="0" smtClean="0"/>
          </a:p>
          <a:p>
            <a:r>
              <a:rPr lang="cs-CZ" sz="2400" b="1" i="1" dirty="0" smtClean="0">
                <a:latin typeface="Times New Roman" pitchFamily="18" charset="0"/>
                <a:cs typeface="Times New Roman" pitchFamily="18" charset="0"/>
              </a:rPr>
              <a:t>pevná </a:t>
            </a:r>
            <a:r>
              <a:rPr lang="cs-CZ" sz="2400" b="1" i="1" dirty="0">
                <a:latin typeface="Times New Roman" pitchFamily="18" charset="0"/>
                <a:cs typeface="Times New Roman" pitchFamily="18" charset="0"/>
              </a:rPr>
              <a:t>anorganická </a:t>
            </a:r>
            <a:r>
              <a:rPr lang="cs-CZ" sz="2400" dirty="0">
                <a:latin typeface="Times New Roman" pitchFamily="18" charset="0"/>
                <a:cs typeface="Times New Roman" pitchFamily="18" charset="0"/>
              </a:rPr>
              <a:t>složka (nerosty, horniny)</a:t>
            </a:r>
          </a:p>
          <a:p>
            <a:r>
              <a:rPr lang="cs-CZ" sz="2400" b="1" i="1" dirty="0">
                <a:latin typeface="Times New Roman" pitchFamily="18" charset="0"/>
                <a:cs typeface="Times New Roman" pitchFamily="18" charset="0"/>
              </a:rPr>
              <a:t>pevná organická </a:t>
            </a:r>
            <a:r>
              <a:rPr lang="cs-CZ" sz="2400" dirty="0">
                <a:latin typeface="Times New Roman" pitchFamily="18" charset="0"/>
                <a:cs typeface="Times New Roman" pitchFamily="18" charset="0"/>
              </a:rPr>
              <a:t>složka (humus)</a:t>
            </a:r>
          </a:p>
          <a:p>
            <a:r>
              <a:rPr lang="cs-CZ" sz="2400" b="1" i="1" dirty="0">
                <a:latin typeface="Times New Roman" pitchFamily="18" charset="0"/>
                <a:cs typeface="Times New Roman" pitchFamily="18" charset="0"/>
              </a:rPr>
              <a:t>kapalná složka </a:t>
            </a:r>
            <a:r>
              <a:rPr lang="cs-CZ" sz="2400" dirty="0">
                <a:latin typeface="Times New Roman" pitchFamily="18" charset="0"/>
                <a:cs typeface="Times New Roman" pitchFamily="18" charset="0"/>
              </a:rPr>
              <a:t>(půdní voda)</a:t>
            </a:r>
          </a:p>
          <a:p>
            <a:r>
              <a:rPr lang="cs-CZ" sz="2400" b="1" i="1" dirty="0">
                <a:latin typeface="Times New Roman" pitchFamily="18" charset="0"/>
                <a:cs typeface="Times New Roman" pitchFamily="18" charset="0"/>
              </a:rPr>
              <a:t>plynná složka </a:t>
            </a:r>
            <a:r>
              <a:rPr lang="cs-CZ" sz="2400" dirty="0">
                <a:latin typeface="Times New Roman" pitchFamily="18" charset="0"/>
                <a:cs typeface="Times New Roman" pitchFamily="18" charset="0"/>
              </a:rPr>
              <a:t>(kyslík, dusík a ostatní plyny)</a:t>
            </a:r>
          </a:p>
          <a:p>
            <a:r>
              <a:rPr lang="cs-CZ" sz="2400" b="1" i="1" dirty="0">
                <a:latin typeface="Times New Roman" pitchFamily="18" charset="0"/>
                <a:cs typeface="Times New Roman" pitchFamily="18" charset="0"/>
              </a:rPr>
              <a:t>živá složka </a:t>
            </a:r>
            <a:r>
              <a:rPr lang="cs-CZ" sz="2400" dirty="0">
                <a:latin typeface="Times New Roman" pitchFamily="18" charset="0"/>
                <a:cs typeface="Times New Roman" pitchFamily="18" charset="0"/>
              </a:rPr>
              <a:t>(tzv. </a:t>
            </a:r>
            <a:r>
              <a:rPr lang="cs-CZ" sz="2400" dirty="0" err="1">
                <a:latin typeface="Times New Roman" pitchFamily="18" charset="0"/>
                <a:cs typeface="Times New Roman" pitchFamily="18" charset="0"/>
              </a:rPr>
              <a:t>edafón</a:t>
            </a:r>
            <a:r>
              <a:rPr lang="cs-CZ" sz="2400" dirty="0">
                <a:latin typeface="Times New Roman" pitchFamily="18" charset="0"/>
                <a:cs typeface="Times New Roman" pitchFamily="18" charset="0"/>
              </a:rPr>
              <a:t> = půdní organismy - krtek)</a:t>
            </a:r>
          </a:p>
          <a:p>
            <a:pPr marL="0" indent="0">
              <a:buNone/>
            </a:pPr>
            <a:endParaRPr lang="cs-CZ" sz="2400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762139027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2699792" y="476672"/>
            <a:ext cx="3744416" cy="504056"/>
          </a:xfrm>
          <a:ln>
            <a:solidFill>
              <a:srgbClr val="C00000"/>
            </a:solidFill>
          </a:ln>
        </p:spPr>
        <p:txBody>
          <a:bodyPr>
            <a:normAutofit/>
          </a:bodyPr>
          <a:lstStyle/>
          <a:p>
            <a:r>
              <a:rPr lang="cs-CZ" sz="2400" b="1" dirty="0" smtClean="0">
                <a:latin typeface="Times New Roman" pitchFamily="18" charset="0"/>
                <a:cs typeface="Times New Roman" pitchFamily="18" charset="0"/>
              </a:rPr>
              <a:t>Hlavní půdotvorní činitelé</a:t>
            </a:r>
            <a:endParaRPr lang="cs-CZ" sz="24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196753"/>
            <a:ext cx="8229600" cy="4680520"/>
          </a:xfrm>
          <a:ln>
            <a:solidFill>
              <a:srgbClr val="C00000"/>
            </a:solidFill>
          </a:ln>
        </p:spPr>
        <p:txBody>
          <a:bodyPr>
            <a:normAutofit/>
          </a:bodyPr>
          <a:lstStyle/>
          <a:p>
            <a:endParaRPr lang="cs-CZ" sz="2000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cs-CZ" sz="2000" dirty="0" smtClean="0">
                <a:latin typeface="Times New Roman" pitchFamily="18" charset="0"/>
                <a:cs typeface="Times New Roman" pitchFamily="18" charset="0"/>
              </a:rPr>
              <a:t>a</a:t>
            </a:r>
            <a:r>
              <a:rPr lang="cs-CZ" sz="2000" dirty="0">
                <a:latin typeface="Times New Roman" pitchFamily="18" charset="0"/>
                <a:cs typeface="Times New Roman" pitchFamily="18" charset="0"/>
              </a:rPr>
              <a:t>) </a:t>
            </a:r>
            <a:r>
              <a:rPr lang="cs-CZ" sz="2000" b="1" i="1" dirty="0">
                <a:latin typeface="Times New Roman" pitchFamily="18" charset="0"/>
                <a:cs typeface="Times New Roman" pitchFamily="18" charset="0"/>
              </a:rPr>
              <a:t>Matečná hornina</a:t>
            </a:r>
            <a:r>
              <a:rPr lang="cs-CZ" sz="2000" dirty="0">
                <a:latin typeface="Times New Roman" pitchFamily="18" charset="0"/>
                <a:cs typeface="Times New Roman" pitchFamily="18" charset="0"/>
              </a:rPr>
              <a:t> – nerostným složením ovlivňuje zásobu živin a chemické složení půdy. Má také vliv na barvu a zrnitost půdy.</a:t>
            </a:r>
          </a:p>
          <a:p>
            <a:r>
              <a:rPr lang="cs-CZ" sz="2000" dirty="0">
                <a:latin typeface="Times New Roman" pitchFamily="18" charset="0"/>
                <a:cs typeface="Times New Roman" pitchFamily="18" charset="0"/>
              </a:rPr>
              <a:t>b) </a:t>
            </a:r>
            <a:r>
              <a:rPr lang="cs-CZ" sz="2000" b="1" i="1" dirty="0" smtClean="0">
                <a:latin typeface="Times New Roman" pitchFamily="18" charset="0"/>
                <a:cs typeface="Times New Roman" pitchFamily="18" charset="0"/>
              </a:rPr>
              <a:t>Podnebí</a:t>
            </a:r>
            <a:r>
              <a:rPr lang="cs-CZ" sz="2000" dirty="0">
                <a:latin typeface="Times New Roman" pitchFamily="18" charset="0"/>
                <a:cs typeface="Times New Roman" pitchFamily="18" charset="0"/>
              </a:rPr>
              <a:t> – teplotou a srážkami se podílí mimo jiné na rychlosti chemických reakcí v půdě.</a:t>
            </a:r>
          </a:p>
          <a:p>
            <a:r>
              <a:rPr lang="cs-CZ" sz="2000" dirty="0">
                <a:latin typeface="Times New Roman" pitchFamily="18" charset="0"/>
                <a:cs typeface="Times New Roman" pitchFamily="18" charset="0"/>
              </a:rPr>
              <a:t>c) </a:t>
            </a:r>
            <a:r>
              <a:rPr lang="cs-CZ" sz="2000" b="1" i="1" dirty="0">
                <a:latin typeface="Times New Roman" pitchFamily="18" charset="0"/>
                <a:cs typeface="Times New Roman" pitchFamily="18" charset="0"/>
              </a:rPr>
              <a:t>Živé organismy</a:t>
            </a:r>
            <a:r>
              <a:rPr lang="cs-CZ" sz="2000" dirty="0">
                <a:latin typeface="Times New Roman" pitchFamily="18" charset="0"/>
                <a:cs typeface="Times New Roman" pitchFamily="18" charset="0"/>
              </a:rPr>
              <a:t> – mikroorganismy rozkládají organické látky.</a:t>
            </a:r>
          </a:p>
          <a:p>
            <a:r>
              <a:rPr lang="cs-CZ" sz="2000" dirty="0">
                <a:latin typeface="Times New Roman" pitchFamily="18" charset="0"/>
                <a:cs typeface="Times New Roman" pitchFamily="18" charset="0"/>
              </a:rPr>
              <a:t>d) </a:t>
            </a:r>
            <a:r>
              <a:rPr lang="cs-CZ" sz="2000" b="1" i="1" dirty="0">
                <a:latin typeface="Times New Roman" pitchFamily="18" charset="0"/>
                <a:cs typeface="Times New Roman" pitchFamily="18" charset="0"/>
              </a:rPr>
              <a:t>Podzemní voda</a:t>
            </a:r>
            <a:r>
              <a:rPr lang="cs-CZ" sz="2000" dirty="0">
                <a:latin typeface="Times New Roman" pitchFamily="18" charset="0"/>
                <a:cs typeface="Times New Roman" pitchFamily="18" charset="0"/>
              </a:rPr>
              <a:t> – umožňuje redukční procesy a pohyb složek půdní hmoty.</a:t>
            </a:r>
          </a:p>
          <a:p>
            <a:r>
              <a:rPr lang="cs-CZ" sz="2000" dirty="0">
                <a:latin typeface="Times New Roman" pitchFamily="18" charset="0"/>
                <a:cs typeface="Times New Roman" pitchFamily="18" charset="0"/>
              </a:rPr>
              <a:t>e) </a:t>
            </a:r>
            <a:r>
              <a:rPr lang="cs-CZ" sz="2000" b="1" i="1" dirty="0">
                <a:latin typeface="Times New Roman" pitchFamily="18" charset="0"/>
                <a:cs typeface="Times New Roman" pitchFamily="18" charset="0"/>
              </a:rPr>
              <a:t>Reliéf území</a:t>
            </a:r>
            <a:r>
              <a:rPr lang="cs-CZ" sz="2000" dirty="0">
                <a:latin typeface="Times New Roman" pitchFamily="18" charset="0"/>
                <a:cs typeface="Times New Roman" pitchFamily="18" charset="0"/>
              </a:rPr>
              <a:t> – nadmořská výška, sklon a expozice svahů ovlivňují vlhkost a teplotu půdy</a:t>
            </a:r>
          </a:p>
          <a:p>
            <a:r>
              <a:rPr lang="cs-CZ" sz="2000" dirty="0">
                <a:latin typeface="Times New Roman" pitchFamily="18" charset="0"/>
                <a:cs typeface="Times New Roman" pitchFamily="18" charset="0"/>
              </a:rPr>
              <a:t>f) </a:t>
            </a:r>
            <a:r>
              <a:rPr lang="cs-CZ" sz="2000" b="1" i="1" dirty="0">
                <a:latin typeface="Times New Roman" pitchFamily="18" charset="0"/>
                <a:cs typeface="Times New Roman" pitchFamily="18" charset="0"/>
              </a:rPr>
              <a:t>Čas</a:t>
            </a:r>
            <a:endParaRPr lang="cs-CZ" sz="2000" i="1" dirty="0">
              <a:latin typeface="Times New Roman" pitchFamily="18" charset="0"/>
              <a:cs typeface="Times New Roman" pitchFamily="18" charset="0"/>
            </a:endParaRPr>
          </a:p>
          <a:p>
            <a:r>
              <a:rPr lang="cs-CZ" sz="2000" dirty="0">
                <a:latin typeface="Times New Roman" pitchFamily="18" charset="0"/>
                <a:cs typeface="Times New Roman" pitchFamily="18" charset="0"/>
              </a:rPr>
              <a:t>g) </a:t>
            </a:r>
            <a:r>
              <a:rPr lang="cs-CZ" sz="2000" b="1" i="1" dirty="0">
                <a:latin typeface="Times New Roman" pitchFamily="18" charset="0"/>
                <a:cs typeface="Times New Roman" pitchFamily="18" charset="0"/>
              </a:rPr>
              <a:t>Člověk</a:t>
            </a:r>
            <a:r>
              <a:rPr lang="cs-CZ" sz="2000" dirty="0">
                <a:latin typeface="Times New Roman" pitchFamily="18" charset="0"/>
                <a:cs typeface="Times New Roman" pitchFamily="18" charset="0"/>
              </a:rPr>
              <a:t> – svými zásahy reguluje průběh půdotvorného procesu.</a:t>
            </a:r>
          </a:p>
          <a:p>
            <a:pPr marL="0" indent="0">
              <a:buNone/>
            </a:pPr>
            <a:endParaRPr lang="cs-CZ" sz="2000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901217431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347864" y="332656"/>
            <a:ext cx="2520280" cy="504056"/>
          </a:xfrm>
          <a:ln>
            <a:solidFill>
              <a:srgbClr val="C00000"/>
            </a:solidFill>
          </a:ln>
        </p:spPr>
        <p:txBody>
          <a:bodyPr>
            <a:normAutofit/>
          </a:bodyPr>
          <a:lstStyle/>
          <a:p>
            <a:r>
              <a:rPr lang="cs-CZ" sz="2400" b="1" i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Půdní typy Země</a:t>
            </a:r>
            <a:endParaRPr lang="cs-CZ" sz="2400" b="1" i="1" dirty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" name="Zástupný symbol pro obsah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66366" y="1052513"/>
            <a:ext cx="6011267" cy="5073650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3227101143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779912" y="332656"/>
            <a:ext cx="1512168" cy="432048"/>
          </a:xfrm>
          <a:ln>
            <a:solidFill>
              <a:srgbClr val="FF0000"/>
            </a:solidFill>
          </a:ln>
        </p:spPr>
        <p:txBody>
          <a:bodyPr>
            <a:noAutofit/>
          </a:bodyPr>
          <a:lstStyle/>
          <a:p>
            <a:r>
              <a:rPr lang="cs-CZ" sz="2800" b="1" i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Test</a:t>
            </a:r>
            <a:endParaRPr lang="cs-CZ" sz="2800" b="1" i="1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908721"/>
            <a:ext cx="8229600" cy="4896543"/>
          </a:xfrm>
          <a:ln>
            <a:solidFill>
              <a:srgbClr val="FF0000"/>
            </a:solidFill>
          </a:ln>
        </p:spPr>
        <p:txBody>
          <a:bodyPr>
            <a:normAutofit/>
          </a:bodyPr>
          <a:lstStyle/>
          <a:p>
            <a:pPr marL="0" indent="0">
              <a:buNone/>
            </a:pPr>
            <a:endParaRPr lang="cs-CZ" sz="2000" dirty="0" smtClean="0">
              <a:latin typeface="Times New Roman" pitchFamily="18" charset="0"/>
              <a:cs typeface="Times New Roman" pitchFamily="18" charset="0"/>
            </a:endParaRPr>
          </a:p>
          <a:p>
            <a:pPr marL="457200" indent="-457200">
              <a:buAutoNum type="arabicPeriod"/>
            </a:pPr>
            <a:r>
              <a:rPr lang="cs-CZ" sz="2000" dirty="0" smtClean="0">
                <a:latin typeface="Times New Roman" pitchFamily="18" charset="0"/>
                <a:cs typeface="Times New Roman" pitchFamily="18" charset="0"/>
              </a:rPr>
              <a:t>Za jakých podmínek vzniká </a:t>
            </a:r>
            <a:r>
              <a:rPr lang="cs-CZ" sz="2000" dirty="0" err="1" smtClean="0">
                <a:latin typeface="Times New Roman" pitchFamily="18" charset="0"/>
                <a:cs typeface="Times New Roman" pitchFamily="18" charset="0"/>
              </a:rPr>
              <a:t>pedosféra</a:t>
            </a:r>
            <a:r>
              <a:rPr lang="cs-CZ" sz="2000" dirty="0" smtClean="0">
                <a:latin typeface="Times New Roman" pitchFamily="18" charset="0"/>
                <a:cs typeface="Times New Roman" pitchFamily="18" charset="0"/>
              </a:rPr>
              <a:t> ?</a:t>
            </a:r>
          </a:p>
          <a:p>
            <a:pPr marL="457200" indent="-457200">
              <a:buAutoNum type="arabicPeriod"/>
            </a:pPr>
            <a:endParaRPr lang="cs-CZ" sz="2000" dirty="0" smtClean="0">
              <a:latin typeface="Times New Roman" pitchFamily="18" charset="0"/>
              <a:cs typeface="Times New Roman" pitchFamily="18" charset="0"/>
            </a:endParaRPr>
          </a:p>
          <a:p>
            <a:pPr marL="457200" indent="-457200">
              <a:buAutoNum type="arabicPeriod"/>
            </a:pPr>
            <a:r>
              <a:rPr lang="cs-CZ" sz="2000" dirty="0" smtClean="0">
                <a:latin typeface="Times New Roman" pitchFamily="18" charset="0"/>
                <a:cs typeface="Times New Roman" pitchFamily="18" charset="0"/>
              </a:rPr>
              <a:t>Kde se vyskytují červenožluté půdy ?</a:t>
            </a:r>
          </a:p>
          <a:p>
            <a:pPr marL="457200" indent="-457200">
              <a:buAutoNum type="arabicPeriod"/>
            </a:pPr>
            <a:endParaRPr lang="cs-CZ" sz="2000" dirty="0" smtClean="0">
              <a:latin typeface="Times New Roman" pitchFamily="18" charset="0"/>
              <a:cs typeface="Times New Roman" pitchFamily="18" charset="0"/>
            </a:endParaRPr>
          </a:p>
          <a:p>
            <a:pPr marL="457200" indent="-457200">
              <a:buAutoNum type="arabicPeriod"/>
            </a:pPr>
            <a:r>
              <a:rPr lang="cs-CZ" sz="2000" dirty="0" smtClean="0">
                <a:latin typeface="Times New Roman" pitchFamily="18" charset="0"/>
                <a:cs typeface="Times New Roman" pitchFamily="18" charset="0"/>
              </a:rPr>
              <a:t>Ve kterých oblastech podnebného pásu se vyskytuje černozem ?</a:t>
            </a:r>
          </a:p>
          <a:p>
            <a:pPr marL="457200" indent="-457200">
              <a:buAutoNum type="arabicPeriod"/>
            </a:pPr>
            <a:endParaRPr lang="cs-CZ" sz="2000" dirty="0" smtClean="0">
              <a:latin typeface="Times New Roman" pitchFamily="18" charset="0"/>
              <a:cs typeface="Times New Roman" pitchFamily="18" charset="0"/>
            </a:endParaRPr>
          </a:p>
          <a:p>
            <a:pPr marL="457200" indent="-457200">
              <a:buAutoNum type="arabicPeriod"/>
            </a:pPr>
            <a:r>
              <a:rPr lang="cs-CZ" sz="2000" dirty="0" smtClean="0">
                <a:latin typeface="Times New Roman" pitchFamily="18" charset="0"/>
                <a:cs typeface="Times New Roman" pitchFamily="18" charset="0"/>
              </a:rPr>
              <a:t>Co obsahuje pevná anorganická složka půdy ? </a:t>
            </a:r>
          </a:p>
          <a:p>
            <a:pPr marL="457200" indent="-457200">
              <a:buAutoNum type="arabicPeriod"/>
            </a:pPr>
            <a:endParaRPr lang="cs-CZ" sz="2000" dirty="0" smtClean="0">
              <a:latin typeface="Times New Roman" pitchFamily="18" charset="0"/>
              <a:cs typeface="Times New Roman" pitchFamily="18" charset="0"/>
            </a:endParaRPr>
          </a:p>
          <a:p>
            <a:pPr marL="457200" indent="-457200">
              <a:buAutoNum type="arabicPeriod"/>
            </a:pPr>
            <a:r>
              <a:rPr lang="cs-CZ" sz="2000" dirty="0" smtClean="0">
                <a:latin typeface="Times New Roman" pitchFamily="18" charset="0"/>
                <a:cs typeface="Times New Roman" pitchFamily="18" charset="0"/>
              </a:rPr>
              <a:t>Vyjmenujte některé půdotvorné činitele.</a:t>
            </a:r>
          </a:p>
          <a:p>
            <a:pPr marL="457200" indent="-457200">
              <a:buAutoNum type="arabicPeriod"/>
            </a:pPr>
            <a:endParaRPr lang="cs-CZ" sz="2000" dirty="0" smtClean="0">
              <a:latin typeface="Times New Roman" pitchFamily="18" charset="0"/>
              <a:cs typeface="Times New Roman" pitchFamily="18" charset="0"/>
            </a:endParaRPr>
          </a:p>
          <a:p>
            <a:pPr marL="457200" indent="-457200">
              <a:buAutoNum type="arabicPeriod"/>
            </a:pPr>
            <a:r>
              <a:rPr lang="cs-CZ" sz="2000" dirty="0" smtClean="0">
                <a:latin typeface="Times New Roman" pitchFamily="18" charset="0"/>
                <a:cs typeface="Times New Roman" pitchFamily="18" charset="0"/>
              </a:rPr>
              <a:t>Proč nemá smysl kácet deštné lesy pro získání zemědělské půdy ?</a:t>
            </a:r>
          </a:p>
          <a:p>
            <a:pPr marL="457200" indent="-457200">
              <a:buAutoNum type="arabicPeriod"/>
            </a:pPr>
            <a:endParaRPr lang="cs-CZ" sz="2000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89429156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418058"/>
          </a:xfrm>
        </p:spPr>
        <p:txBody>
          <a:bodyPr>
            <a:normAutofit fontScale="90000"/>
          </a:bodyPr>
          <a:lstStyle/>
          <a:p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ln>
            <a:solidFill>
              <a:schemeClr val="tx1"/>
            </a:solidFill>
          </a:ln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cs-CZ" sz="2000" dirty="0" smtClean="0">
                <a:latin typeface="Times New Roman" pitchFamily="18" charset="0"/>
                <a:cs typeface="Times New Roman" pitchFamily="18" charset="0"/>
              </a:rPr>
              <a:t>     </a:t>
            </a:r>
          </a:p>
          <a:p>
            <a:pPr marL="0" indent="0">
              <a:buNone/>
            </a:pPr>
            <a:r>
              <a:rPr lang="cs-CZ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sz="2000" dirty="0" smtClean="0">
                <a:latin typeface="Times New Roman" pitchFamily="18" charset="0"/>
                <a:cs typeface="Times New Roman" pitchFamily="18" charset="0"/>
              </a:rPr>
              <a:t>    Použité materiály:</a:t>
            </a:r>
          </a:p>
          <a:p>
            <a:endParaRPr lang="cs-CZ" sz="1400" dirty="0" smtClean="0">
              <a:effectLst/>
            </a:endParaRPr>
          </a:p>
          <a:p>
            <a:r>
              <a:rPr lang="cs-CZ" sz="1400" dirty="0" err="1" smtClean="0">
                <a:effectLst/>
                <a:latin typeface="Times New Roman" pitchFamily="18" charset="0"/>
                <a:cs typeface="Times New Roman" pitchFamily="18" charset="0"/>
              </a:rPr>
              <a:t>Pedosféra</a:t>
            </a:r>
            <a:r>
              <a:rPr lang="cs-CZ" sz="1400" dirty="0" smtClean="0">
                <a:effectLst/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cs-CZ" sz="1400" i="1" dirty="0" smtClean="0">
                <a:effectLst/>
                <a:latin typeface="Times New Roman" pitchFamily="18" charset="0"/>
                <a:cs typeface="Times New Roman" pitchFamily="18" charset="0"/>
              </a:rPr>
              <a:t>Http://cs.wikipedia.org/wiki/Pedosf%C3%A9ra</a:t>
            </a:r>
            <a:r>
              <a:rPr lang="cs-CZ" sz="1400" dirty="0" smtClean="0">
                <a:effectLst/>
                <a:latin typeface="Times New Roman" pitchFamily="18" charset="0"/>
                <a:cs typeface="Times New Roman" pitchFamily="18" charset="0"/>
              </a:rPr>
              <a:t> [online]. 2011, 22.05.2012 [cit. 2012-05-30]. Dostupné z: </a:t>
            </a:r>
            <a:r>
              <a:rPr lang="cs-CZ" sz="1400" dirty="0" smtClean="0">
                <a:effectLst/>
                <a:latin typeface="Times New Roman" pitchFamily="18" charset="0"/>
                <a:cs typeface="Times New Roman" pitchFamily="18" charset="0"/>
                <a:hlinkClick r:id="rId2"/>
              </a:rPr>
              <a:t>http://cs.wikipedia.org/wiki/Pedosf%C3%A9ra</a:t>
            </a:r>
            <a:endParaRPr lang="cs-CZ" sz="1400" dirty="0" smtClean="0">
              <a:effectLst/>
              <a:latin typeface="Times New Roman" pitchFamily="18" charset="0"/>
              <a:cs typeface="Times New Roman" pitchFamily="18" charset="0"/>
            </a:endParaRPr>
          </a:p>
          <a:p>
            <a:r>
              <a:rPr lang="cs-CZ" sz="1400" dirty="0">
                <a:latin typeface="Times New Roman" pitchFamily="18" charset="0"/>
                <a:cs typeface="Times New Roman" pitchFamily="18" charset="0"/>
              </a:rPr>
              <a:t>Půda. </a:t>
            </a:r>
            <a:r>
              <a:rPr lang="cs-CZ" sz="1400" i="1" dirty="0">
                <a:latin typeface="Times New Roman" pitchFamily="18" charset="0"/>
                <a:cs typeface="Times New Roman" pitchFamily="18" charset="0"/>
              </a:rPr>
              <a:t>Http://cs.wikipedia.org/wiki/P%C5%AFda_(pedologie)</a:t>
            </a:r>
            <a:r>
              <a:rPr lang="cs-CZ" sz="1400" dirty="0">
                <a:latin typeface="Times New Roman" pitchFamily="18" charset="0"/>
                <a:cs typeface="Times New Roman" pitchFamily="18" charset="0"/>
              </a:rPr>
              <a:t> [online]. 2010, 11.05.2012 [cit. 2012-06-05]. Dostupné z: http://cs.wikipedia.org/wiki/P%C5%AFda_(pedologie) </a:t>
            </a:r>
          </a:p>
          <a:p>
            <a:r>
              <a:rPr lang="cs-CZ" sz="1400" dirty="0" smtClean="0">
                <a:effectLst/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sz="1400" dirty="0">
                <a:latin typeface="Times New Roman" pitchFamily="18" charset="0"/>
                <a:cs typeface="Times New Roman" pitchFamily="18" charset="0"/>
              </a:rPr>
              <a:t>O </a:t>
            </a:r>
            <a:r>
              <a:rPr lang="cs-CZ" sz="1400" dirty="0" err="1">
                <a:latin typeface="Times New Roman" pitchFamily="18" charset="0"/>
                <a:cs typeface="Times New Roman" pitchFamily="18" charset="0"/>
              </a:rPr>
              <a:t>skole</a:t>
            </a:r>
            <a:r>
              <a:rPr lang="cs-CZ" sz="1400" dirty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cs-CZ" sz="1400" i="1" dirty="0">
                <a:latin typeface="Times New Roman" pitchFamily="18" charset="0"/>
                <a:cs typeface="Times New Roman" pitchFamily="18" charset="0"/>
              </a:rPr>
              <a:t>Http://oskole.sk/?id_cat=54&amp;clanok=14717</a:t>
            </a:r>
            <a:r>
              <a:rPr lang="cs-CZ" sz="1400" dirty="0">
                <a:latin typeface="Times New Roman" pitchFamily="18" charset="0"/>
                <a:cs typeface="Times New Roman" pitchFamily="18" charset="0"/>
              </a:rPr>
              <a:t> [online]. 2011 [cit. 2012-06-05]. Dostupné z: http://oskole.sk/?id_cat=54&amp;clanok=14717 </a:t>
            </a:r>
          </a:p>
          <a:p>
            <a:endParaRPr lang="cs-CZ" sz="1400" dirty="0" smtClean="0">
              <a:effectLst/>
              <a:latin typeface="Times New Roman" pitchFamily="18" charset="0"/>
              <a:cs typeface="Times New Roman" pitchFamily="18" charset="0"/>
            </a:endParaRPr>
          </a:p>
          <a:p>
            <a:endParaRPr lang="cs-CZ" sz="1400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301362328"/>
      </p:ext>
    </p:extLst>
  </p:cSld>
  <p:clrMapOvr>
    <a:masterClrMapping/>
  </p:clrMapOvr>
</p:sld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113</TotalTime>
  <Words>367</Words>
  <Application>Microsoft Office PowerPoint</Application>
  <PresentationFormat>Předvádění na obrazovce (4:3)</PresentationFormat>
  <Paragraphs>69</Paragraphs>
  <Slides>12</Slides>
  <Notes>1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12</vt:i4>
      </vt:variant>
    </vt:vector>
  </HeadingPairs>
  <TitlesOfParts>
    <vt:vector size="13" baseType="lpstr">
      <vt:lpstr>Motiv systému Office</vt:lpstr>
      <vt:lpstr>Prezentace aplikace PowerPoint</vt:lpstr>
      <vt:lpstr>Prezentace aplikace PowerPoint</vt:lpstr>
      <vt:lpstr>Co je to pedosféra ?</vt:lpstr>
      <vt:lpstr>Pedosféra</vt:lpstr>
      <vt:lpstr>Půdní typy a půdní druhy</vt:lpstr>
      <vt:lpstr>Půdní typy</vt:lpstr>
      <vt:lpstr>( Vrstvy půdy )  O – organická hmota,  A – humusový horizont, B – spodní anorganický horizont, C – podložní hornina</vt:lpstr>
      <vt:lpstr>Složky půdy</vt:lpstr>
      <vt:lpstr>Hlavní půdotvorní činitelé</vt:lpstr>
      <vt:lpstr>Půdní typy Země</vt:lpstr>
      <vt:lpstr>Test</vt:lpstr>
      <vt:lpstr>Prezentace aplikace PowerPoint</vt:lpstr>
    </vt:vector>
  </TitlesOfParts>
  <Company/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Milan Simon</dc:creator>
  <cp:lastModifiedBy>Milan Simon</cp:lastModifiedBy>
  <cp:revision>40</cp:revision>
  <dcterms:created xsi:type="dcterms:W3CDTF">2012-05-30T16:42:02Z</dcterms:created>
  <dcterms:modified xsi:type="dcterms:W3CDTF">2012-06-20T15:44:00Z</dcterms:modified>
</cp:coreProperties>
</file>