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3" r:id="rId2"/>
    <p:sldId id="271" r:id="rId3"/>
    <p:sldId id="257" r:id="rId4"/>
    <p:sldId id="270" r:id="rId5"/>
    <p:sldId id="258" r:id="rId6"/>
    <p:sldId id="260" r:id="rId7"/>
    <p:sldId id="261" r:id="rId8"/>
    <p:sldId id="264" r:id="rId9"/>
    <p:sldId id="259" r:id="rId10"/>
    <p:sldId id="265" r:id="rId11"/>
    <p:sldId id="266" r:id="rId12"/>
    <p:sldId id="267" r:id="rId13"/>
    <p:sldId id="268" r:id="rId14"/>
    <p:sldId id="269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VY_32_INOVACE_3.2.7.3. S 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Planeta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91759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ScaleY="16135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9C8D87-36D9-4EA8-B365-182C766BB1B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287B52-EF1B-4FF9-A603-F606A3C8F85B}" type="presOf" srcId="{D8197B8C-B260-4A16-BDF4-0947B075E274}" destId="{5A5FFA88-C948-4069-8E93-59FA12366E83}" srcOrd="1" destOrd="0" presId="urn:microsoft.com/office/officeart/2005/8/layout/target3"/>
    <dgm:cxn modelId="{A9AEEEB0-818D-4425-A2C3-A680241E502D}" type="presOf" srcId="{B651F6E3-6281-48DB-9319-2AEAFDAE7572}" destId="{6BB5E863-4638-4E1D-BFDE-399D028AC4ED}" srcOrd="1" destOrd="0" presId="urn:microsoft.com/office/officeart/2005/8/layout/target3"/>
    <dgm:cxn modelId="{860BFBB0-B5B1-4243-B2D2-920C13A35E6C}" type="presOf" srcId="{B651F6E3-6281-48DB-9319-2AEAFDAE7572}" destId="{619D679B-A015-4ECF-8348-D1034C574F40}" srcOrd="0" destOrd="0" presId="urn:microsoft.com/office/officeart/2005/8/layout/target3"/>
    <dgm:cxn modelId="{86B00EA9-A22F-49B3-9355-B38ECEAB1765}" type="presOf" srcId="{D1B46980-6531-4606-95E6-44980827E919}" destId="{6140AFEC-043D-4C43-A2F9-D0F5331DF3A3}" srcOrd="0" destOrd="0" presId="urn:microsoft.com/office/officeart/2005/8/layout/target3"/>
    <dgm:cxn modelId="{3292944B-1E0B-44D8-A7CF-ADCB02C45E3F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B168C1-4B8D-4B9D-A2E5-C9CB32E4AA9E}" type="presOf" srcId="{4C35D32F-0EAB-4CD7-82EE-45574DC2A586}" destId="{8BEBB6EC-1DAA-4CAC-8A25-BC0FCBD5DBD5}" srcOrd="0" destOrd="0" presId="urn:microsoft.com/office/officeart/2005/8/layout/target3"/>
    <dgm:cxn modelId="{0159B43B-B180-4BE2-B5EE-64C71112F0F7}" type="presOf" srcId="{D8197B8C-B260-4A16-BDF4-0947B075E274}" destId="{25B08C86-7E15-44DC-BE7F-FFB55DD49D12}" srcOrd="0" destOrd="0" presId="urn:microsoft.com/office/officeart/2005/8/layout/target3"/>
    <dgm:cxn modelId="{5EC9B440-FF95-4D20-9D3F-64F4AB2EEC07}" type="presOf" srcId="{D1D4F407-5343-4D3F-B5B9-D407B03CAEB4}" destId="{D005CE8C-CC26-4C3E-AC11-E15060ECD759}" srcOrd="0" destOrd="0" presId="urn:microsoft.com/office/officeart/2005/8/layout/target3"/>
    <dgm:cxn modelId="{47496D80-03C1-41A3-965F-6614C583D1B2}" type="presOf" srcId="{757F3AB3-0718-4624-B441-E567A8F0AB56}" destId="{333A1088-737F-45CB-B68E-254E46348037}" srcOrd="0" destOrd="0" presId="urn:microsoft.com/office/officeart/2005/8/layout/target3"/>
    <dgm:cxn modelId="{4B3A5860-9FC3-4AAE-998F-833676766A3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E9F5C4-E482-4914-AD36-2E5305FE7126}" type="presParOf" srcId="{333A1088-737F-45CB-B68E-254E46348037}" destId="{F5ABB229-8D3B-4694-996A-96F23CF14429}" srcOrd="0" destOrd="0" presId="urn:microsoft.com/office/officeart/2005/8/layout/target3"/>
    <dgm:cxn modelId="{91E2E391-D922-431E-BF2D-E10526C48142}" type="presParOf" srcId="{333A1088-737F-45CB-B68E-254E46348037}" destId="{F41139FD-01EE-4571-8B17-4FB00FC51163}" srcOrd="1" destOrd="0" presId="urn:microsoft.com/office/officeart/2005/8/layout/target3"/>
    <dgm:cxn modelId="{B2737E07-B1D8-451D-80C7-925FAF348E58}" type="presParOf" srcId="{333A1088-737F-45CB-B68E-254E46348037}" destId="{D005CE8C-CC26-4C3E-AC11-E15060ECD759}" srcOrd="2" destOrd="0" presId="urn:microsoft.com/office/officeart/2005/8/layout/target3"/>
    <dgm:cxn modelId="{6BF6B8B6-6491-4760-A245-6AD152D1D407}" type="presParOf" srcId="{333A1088-737F-45CB-B68E-254E46348037}" destId="{2C702D82-9B77-49B7-9568-BB8EB47C3372}" srcOrd="3" destOrd="0" presId="urn:microsoft.com/office/officeart/2005/8/layout/target3"/>
    <dgm:cxn modelId="{F9DE74C1-ED67-4B67-8E34-9C7A0344FCD5}" type="presParOf" srcId="{333A1088-737F-45CB-B68E-254E46348037}" destId="{A52A0455-90FF-4808-ABD0-F02540D31D5A}" srcOrd="4" destOrd="0" presId="urn:microsoft.com/office/officeart/2005/8/layout/target3"/>
    <dgm:cxn modelId="{16687057-EE1E-4398-902A-BF5735531659}" type="presParOf" srcId="{333A1088-737F-45CB-B68E-254E46348037}" destId="{6140AFEC-043D-4C43-A2F9-D0F5331DF3A3}" srcOrd="5" destOrd="0" presId="urn:microsoft.com/office/officeart/2005/8/layout/target3"/>
    <dgm:cxn modelId="{1EFF0E9E-ED44-4EDE-A6FC-6E69F3324EF7}" type="presParOf" srcId="{333A1088-737F-45CB-B68E-254E46348037}" destId="{9358AC05-5D7D-4327-9F80-1AD486AEA664}" srcOrd="6" destOrd="0" presId="urn:microsoft.com/office/officeart/2005/8/layout/target3"/>
    <dgm:cxn modelId="{5771BCE7-0796-4BC7-9CF1-4C349FC7ABBA}" type="presParOf" srcId="{333A1088-737F-45CB-B68E-254E46348037}" destId="{313FC574-E1CD-4FB4-B054-0B805CE0447D}" srcOrd="7" destOrd="0" presId="urn:microsoft.com/office/officeart/2005/8/layout/target3"/>
    <dgm:cxn modelId="{2626197C-7546-4D69-89D8-E7A3763619AE}" type="presParOf" srcId="{333A1088-737F-45CB-B68E-254E46348037}" destId="{619D679B-A015-4ECF-8348-D1034C574F40}" srcOrd="8" destOrd="0" presId="urn:microsoft.com/office/officeart/2005/8/layout/target3"/>
    <dgm:cxn modelId="{D22A534C-DCBF-4CB6-8B3F-99F6A462D730}" type="presParOf" srcId="{333A1088-737F-45CB-B68E-254E46348037}" destId="{322283A8-4A27-4CDA-BAE3-F381106A9174}" srcOrd="9" destOrd="0" presId="urn:microsoft.com/office/officeart/2005/8/layout/target3"/>
    <dgm:cxn modelId="{A7D28505-1AA5-4AFF-B635-E4327010AA9E}" type="presParOf" srcId="{333A1088-737F-45CB-B68E-254E46348037}" destId="{FFC9F71D-1B4F-4AD9-A4A6-86ADEFC8AF5C}" srcOrd="10" destOrd="0" presId="urn:microsoft.com/office/officeart/2005/8/layout/target3"/>
    <dgm:cxn modelId="{CE5E78D1-C870-48CB-B77E-DFDC52FEDFF6}" type="presParOf" srcId="{333A1088-737F-45CB-B68E-254E46348037}" destId="{25B08C86-7E15-44DC-BE7F-FFB55DD49D12}" srcOrd="11" destOrd="0" presId="urn:microsoft.com/office/officeart/2005/8/layout/target3"/>
    <dgm:cxn modelId="{5832A93B-60F7-4418-B108-042E5A1F653D}" type="presParOf" srcId="{333A1088-737F-45CB-B68E-254E46348037}" destId="{76644BE8-9D7C-4C09-B250-3D10AF48CBB7}" srcOrd="12" destOrd="0" presId="urn:microsoft.com/office/officeart/2005/8/layout/target3"/>
    <dgm:cxn modelId="{34650578-F93D-42D8-AFB7-B540B9B8F3A7}" type="presParOf" srcId="{333A1088-737F-45CB-B68E-254E46348037}" destId="{EE85B701-7295-41C0-BA7A-34D3756A2AE6}" srcOrd="13" destOrd="0" presId="urn:microsoft.com/office/officeart/2005/8/layout/target3"/>
    <dgm:cxn modelId="{61B09A34-E81B-4996-87D4-9E41F3131643}" type="presParOf" srcId="{333A1088-737F-45CB-B68E-254E46348037}" destId="{8BEBB6EC-1DAA-4CAC-8A25-BC0FCBD5DBD5}" srcOrd="14" destOrd="0" presId="urn:microsoft.com/office/officeart/2005/8/layout/target3"/>
    <dgm:cxn modelId="{816F7500-CCC5-4DFE-811F-457242A881C6}" type="presParOf" srcId="{333A1088-737F-45CB-B68E-254E46348037}" destId="{AED2198E-93D5-4001-81B4-73124B309672}" srcOrd="15" destOrd="0" presId="urn:microsoft.com/office/officeart/2005/8/layout/target3"/>
    <dgm:cxn modelId="{8E3CC52C-2F0D-4C07-B613-8C1A67FAD61E}" type="presParOf" srcId="{333A1088-737F-45CB-B68E-254E46348037}" destId="{2BE915AB-18AA-4053-B92C-3BFC9ED204BB}" srcOrd="16" destOrd="0" presId="urn:microsoft.com/office/officeart/2005/8/layout/target3"/>
    <dgm:cxn modelId="{A108576A-D5EA-4502-B046-989588B9C160}" type="presParOf" srcId="{333A1088-737F-45CB-B68E-254E46348037}" destId="{6BB5E863-4638-4E1D-BFDE-399D028AC4ED}" srcOrd="17" destOrd="0" presId="urn:microsoft.com/office/officeart/2005/8/layout/target3"/>
    <dgm:cxn modelId="{074381B3-7549-4B30-8342-B23B22521E29}" type="presParOf" srcId="{333A1088-737F-45CB-B68E-254E46348037}" destId="{5A5FFA88-C948-4069-8E93-59FA12366E83}" srcOrd="18" destOrd="0" presId="urn:microsoft.com/office/officeart/2005/8/layout/target3"/>
    <dgm:cxn modelId="{2D0876E8-4685-45E2-821B-AB652A60D3F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67234" cy="26672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17906" y="0"/>
          <a:ext cx="6438782" cy="2667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317906" y="0"/>
        <a:ext cx="6438782" cy="426757"/>
      </dsp:txXfrm>
    </dsp:sp>
    <dsp:sp modelId="{A52A0455-90FF-4808-ABD0-F02540D31D5A}">
      <dsp:nvSpPr>
        <dsp:cNvPr id="0" name=""/>
        <dsp:cNvSpPr/>
      </dsp:nvSpPr>
      <dsp:spPr>
        <a:xfrm>
          <a:off x="280059" y="426757"/>
          <a:ext cx="2107115" cy="21071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33617" y="426757"/>
          <a:ext cx="6438782" cy="21071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333617" y="426757"/>
        <a:ext cx="6438782" cy="426757"/>
      </dsp:txXfrm>
    </dsp:sp>
    <dsp:sp modelId="{313FC574-E1CD-4FB4-B054-0B805CE0447D}">
      <dsp:nvSpPr>
        <dsp:cNvPr id="0" name=""/>
        <dsp:cNvSpPr/>
      </dsp:nvSpPr>
      <dsp:spPr>
        <a:xfrm>
          <a:off x="560119" y="853515"/>
          <a:ext cx="1546996" cy="154699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33617" y="892986"/>
          <a:ext cx="6438782" cy="14195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VY_32_INOVACE_3.2.7.3. S 01</a:t>
          </a:r>
          <a:endParaRPr lang="cs-CZ" sz="2000" kern="1200" dirty="0"/>
        </a:p>
      </dsp:txBody>
      <dsp:txXfrm>
        <a:off x="1333617" y="892986"/>
        <a:ext cx="6438782" cy="391588"/>
      </dsp:txXfrm>
    </dsp:sp>
    <dsp:sp modelId="{FFC9F71D-1B4F-4AD9-A4A6-86ADEFC8AF5C}">
      <dsp:nvSpPr>
        <dsp:cNvPr id="0" name=""/>
        <dsp:cNvSpPr/>
      </dsp:nvSpPr>
      <dsp:spPr>
        <a:xfrm>
          <a:off x="840179" y="1280272"/>
          <a:ext cx="986876" cy="9868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33617" y="1240965"/>
          <a:ext cx="6438782" cy="9868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Planeta Země</a:t>
          </a:r>
          <a:endParaRPr lang="cs-CZ" sz="2000" kern="1200" dirty="0"/>
        </a:p>
      </dsp:txBody>
      <dsp:txXfrm>
        <a:off x="1333617" y="1240965"/>
        <a:ext cx="6438782" cy="426757"/>
      </dsp:txXfrm>
    </dsp:sp>
    <dsp:sp modelId="{EE85B701-7295-41C0-BA7A-34D3756A2AE6}">
      <dsp:nvSpPr>
        <dsp:cNvPr id="0" name=""/>
        <dsp:cNvSpPr/>
      </dsp:nvSpPr>
      <dsp:spPr>
        <a:xfrm>
          <a:off x="1120238" y="1707030"/>
          <a:ext cx="426757" cy="426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33617" y="1562301"/>
          <a:ext cx="6438782" cy="6885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333617" y="1562301"/>
        <a:ext cx="6438782" cy="6885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25F6C0-294F-4E1E-A28A-1822AACD397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28F782-041A-4638-8735-BCE8E4620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592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28F782-041A-4638-8735-BCE8E462020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369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28F782-041A-4638-8735-BCE8E462020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303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095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61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336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093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46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027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834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272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522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636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69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17C6F9-F5CA-477A-B1DE-EF76BF89585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A7069-00B9-43D1-8897-45540744F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73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%C4%9Bs%C3%ADc" TargetMode="External"/><Relationship Id="rId13" Type="http://schemas.openxmlformats.org/officeDocument/2006/relationships/hyperlink" Target="http://cs.wikipedia.org/wiki/Apollo_17" TargetMode="External"/><Relationship Id="rId3" Type="http://schemas.openxmlformats.org/officeDocument/2006/relationships/hyperlink" Target="http://cs.wikipedia.org/wiki/Slune%C4%8Dn%C3%AD_soustava" TargetMode="External"/><Relationship Id="rId7" Type="http://schemas.openxmlformats.org/officeDocument/2006/relationships/hyperlink" Target="http://cs.wikipedia.org/wiki/P%C5%99irozen%C3%BD_satelit" TargetMode="External"/><Relationship Id="rId12" Type="http://schemas.openxmlformats.org/officeDocument/2006/relationships/hyperlink" Target="http://cs.wikipedia.org/wiki/Gaia" TargetMode="External"/><Relationship Id="rId2" Type="http://schemas.openxmlformats.org/officeDocument/2006/relationships/hyperlink" Target="http://cs.wikipedia.org/wiki/Planeta" TargetMode="Externa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ok" TargetMode="External"/><Relationship Id="rId11" Type="http://schemas.openxmlformats.org/officeDocument/2006/relationships/hyperlink" Target="http://cs.wikipedia.org/w/index.php?title=Terra_(mytologie)&amp;action=edit&amp;redlink=1" TargetMode="External"/><Relationship Id="rId5" Type="http://schemas.openxmlformats.org/officeDocument/2006/relationships/hyperlink" Target="http://cs.wikipedia.org/wiki/Miliarda" TargetMode="External"/><Relationship Id="rId15" Type="http://schemas.openxmlformats.org/officeDocument/2006/relationships/hyperlink" Target="http://cs.wikipedia.org/wiki/1972" TargetMode="External"/><Relationship Id="rId10" Type="http://schemas.openxmlformats.org/officeDocument/2006/relationships/hyperlink" Target="http://cs.wikipedia.org/wiki/N%C3%A1rod" TargetMode="External"/><Relationship Id="rId4" Type="http://schemas.openxmlformats.org/officeDocument/2006/relationships/hyperlink" Target="http://cs.wikipedia.org/wiki/%C5%BDivot" TargetMode="External"/><Relationship Id="rId9" Type="http://schemas.openxmlformats.org/officeDocument/2006/relationships/hyperlink" Target="http://cs.wikipedia.org/wiki/Lidstvo" TargetMode="External"/><Relationship Id="rId14" Type="http://schemas.openxmlformats.org/officeDocument/2006/relationships/hyperlink" Target="http://cs.wikipedia.org/wiki/7._listopa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i%C5%BEn%C3%AD_p%C3%B3l" TargetMode="External"/><Relationship Id="rId2" Type="http://schemas.openxmlformats.org/officeDocument/2006/relationships/hyperlink" Target="http://cs.wikipedia.org/wiki/Severn%C3%AD_p%C3%B3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em%C4%9Bt%C5%99esen%C3%AD_v_Sendai_a_tsunami_2011" TargetMode="External"/><Relationship Id="rId5" Type="http://schemas.openxmlformats.org/officeDocument/2006/relationships/hyperlink" Target="http://cs.wikipedia.org/wiki/Setrva%C4%8Dn%C3%ADk" TargetMode="External"/><Relationship Id="rId4" Type="http://schemas.openxmlformats.org/officeDocument/2006/relationships/hyperlink" Target="http://cs.wikipedia.org/wiki/Meteor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ektonick%C3%A1_deska" TargetMode="External"/><Relationship Id="rId13" Type="http://schemas.openxmlformats.org/officeDocument/2006/relationships/hyperlink" Target="http://cs.wikipedia.org/wiki/Voda" TargetMode="External"/><Relationship Id="rId18" Type="http://schemas.openxmlformats.org/officeDocument/2006/relationships/hyperlink" Target="http://cs.wikipedia.org/wiki/Organismus" TargetMode="External"/><Relationship Id="rId3" Type="http://schemas.openxmlformats.org/officeDocument/2006/relationships/hyperlink" Target="http://cs.wikipedia.org/wiki/Zemsk%C3%A9_j%C3%A1dro" TargetMode="External"/><Relationship Id="rId21" Type="http://schemas.openxmlformats.org/officeDocument/2006/relationships/hyperlink" Target="http://cs.wikipedia.org/wiki/Kysl%C3%ADk" TargetMode="External"/><Relationship Id="rId7" Type="http://schemas.openxmlformats.org/officeDocument/2006/relationships/hyperlink" Target="http://cs.wikipedia.org/wiki/Kontinent%C3%A1ln%C3%AD_k%C5%AFra" TargetMode="External"/><Relationship Id="rId12" Type="http://schemas.openxmlformats.org/officeDocument/2006/relationships/hyperlink" Target="http://cs.wikipedia.org/wiki/Sv%C4%9Btov%C3%BD_oce%C3%A1n" TargetMode="External"/><Relationship Id="rId17" Type="http://schemas.openxmlformats.org/officeDocument/2006/relationships/hyperlink" Target="http://cs.wikipedia.org/wiki/Biosf%C3%A9ra" TargetMode="External"/><Relationship Id="rId2" Type="http://schemas.openxmlformats.org/officeDocument/2006/relationships/hyperlink" Target="http://cs.wikipedia.org/wiki/Sf%C3%A9ra" TargetMode="External"/><Relationship Id="rId16" Type="http://schemas.openxmlformats.org/officeDocument/2006/relationships/hyperlink" Target="http://cs.wikipedia.org/wiki/Atmosf%C3%A9ra_Zem%C4%9B" TargetMode="External"/><Relationship Id="rId20" Type="http://schemas.openxmlformats.org/officeDocument/2006/relationships/hyperlink" Target="http://cs.wikipedia.org/wiki/Dus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ce%C3%A1nsk%C3%A1_k%C5%AFra" TargetMode="External"/><Relationship Id="rId11" Type="http://schemas.openxmlformats.org/officeDocument/2006/relationships/hyperlink" Target="http://cs.wikipedia.org/wiki/Hydrosf%C3%A9ra" TargetMode="External"/><Relationship Id="rId5" Type="http://schemas.openxmlformats.org/officeDocument/2006/relationships/hyperlink" Target="http://cs.wikipedia.org/wiki/Zemsk%C3%A1_k%C5%AFra" TargetMode="External"/><Relationship Id="rId15" Type="http://schemas.openxmlformats.org/officeDocument/2006/relationships/hyperlink" Target="http://cs.wikipedia.org/wiki/Litosf%C3%A9ra" TargetMode="External"/><Relationship Id="rId10" Type="http://schemas.openxmlformats.org/officeDocument/2006/relationships/hyperlink" Target="http://cs.wikipedia.org/wiki/Deskov%C3%A1_tektonika" TargetMode="External"/><Relationship Id="rId19" Type="http://schemas.openxmlformats.org/officeDocument/2006/relationships/hyperlink" Target="http://cs.wikipedia.org/wiki/Pedosf%C3%A9ra" TargetMode="External"/><Relationship Id="rId4" Type="http://schemas.openxmlformats.org/officeDocument/2006/relationships/hyperlink" Target="http://cs.wikipedia.org/wiki/Zemsk%C3%BD_pl%C3%A1%C5%A1%C5%A5" TargetMode="External"/><Relationship Id="rId9" Type="http://schemas.openxmlformats.org/officeDocument/2006/relationships/hyperlink" Target="http://cs.wikipedia.org/w/index.php?title=Litosf%C3%A9rick%C3%A9_rozhran%C3%AD&amp;action=edit&amp;redlink=1" TargetMode="External"/><Relationship Id="rId14" Type="http://schemas.openxmlformats.org/officeDocument/2006/relationships/hyperlink" Target="http://cs.wikipedia.org/wiki/Zemsk%C3%BD_povrch" TargetMode="External"/><Relationship Id="rId22" Type="http://schemas.openxmlformats.org/officeDocument/2006/relationships/hyperlink" Target="http://cs.wikipedia.org/wiki/Vzduch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ilometr_%C4%8Dtvere%C4%8Dn%C3%AD" TargetMode="External"/><Relationship Id="rId13" Type="http://schemas.openxmlformats.org/officeDocument/2006/relationships/hyperlink" Target="http://cs.wikipedia.org/wiki/Hustota" TargetMode="External"/><Relationship Id="rId3" Type="http://schemas.openxmlformats.org/officeDocument/2006/relationships/hyperlink" Target="http://cs.wikipedia.org/wiki/Pr%C5%AFm%C4%9Br_(geometrie)" TargetMode="External"/><Relationship Id="rId7" Type="http://schemas.openxmlformats.org/officeDocument/2006/relationships/hyperlink" Target="http://cs.wikipedia.org/wiki/Povrch" TargetMode="External"/><Relationship Id="rId12" Type="http://schemas.openxmlformats.org/officeDocument/2006/relationships/hyperlink" Target="http://cs.wikipedia.org/wiki/Kilogram" TargetMode="External"/><Relationship Id="rId2" Type="http://schemas.openxmlformats.org/officeDocument/2006/relationships/hyperlink" Target="http://cs.wikipedia.org/wiki/Zemsk%C3%BD_rovn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bvod_(geometrie)" TargetMode="External"/><Relationship Id="rId11" Type="http://schemas.openxmlformats.org/officeDocument/2006/relationships/hyperlink" Target="http://cs.wikipedia.org/wiki/Hmotnost" TargetMode="External"/><Relationship Id="rId5" Type="http://schemas.openxmlformats.org/officeDocument/2006/relationships/hyperlink" Target="http://cs.wikipedia.org/wiki/Zplo%C5%A1t%C4%9Bn%C3%AD" TargetMode="External"/><Relationship Id="rId10" Type="http://schemas.openxmlformats.org/officeDocument/2006/relationships/hyperlink" Target="http://cs.wikipedia.org/wiki/Kilometr_krychlov%C3%BD" TargetMode="External"/><Relationship Id="rId4" Type="http://schemas.openxmlformats.org/officeDocument/2006/relationships/hyperlink" Target="http://cs.wikipedia.org/wiki/Zem%C4%9B" TargetMode="External"/><Relationship Id="rId9" Type="http://schemas.openxmlformats.org/officeDocument/2006/relationships/hyperlink" Target="http://cs.wikipedia.org/wiki/Objem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oda" TargetMode="External"/><Relationship Id="rId3" Type="http://schemas.openxmlformats.org/officeDocument/2006/relationships/hyperlink" Target="http://cs.wikipedia.org/wiki/Pascal" TargetMode="External"/><Relationship Id="rId7" Type="http://schemas.openxmlformats.org/officeDocument/2006/relationships/hyperlink" Target="http://cs.wikipedia.org/wiki/Oxid_uhli%C4%8Dit%C3%BD" TargetMode="External"/><Relationship Id="rId2" Type="http://schemas.openxmlformats.org/officeDocument/2006/relationships/hyperlink" Target="http://cs.wikipedia.org/wiki/Atm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rgon" TargetMode="External"/><Relationship Id="rId5" Type="http://schemas.openxmlformats.org/officeDocument/2006/relationships/hyperlink" Target="http://cs.wikipedia.org/wiki/Kysl%C3%ADk" TargetMode="External"/><Relationship Id="rId10" Type="http://schemas.openxmlformats.org/officeDocument/2006/relationships/hyperlink" Target="http://cs.wikipedia.org/wiki/Vod%C3%ADk" TargetMode="External"/><Relationship Id="rId4" Type="http://schemas.openxmlformats.org/officeDocument/2006/relationships/hyperlink" Target="http://cs.wikipedia.org/wiki/Dus%C3%ADk" TargetMode="External"/><Relationship Id="rId9" Type="http://schemas.openxmlformats.org/officeDocument/2006/relationships/hyperlink" Target="http://cs.wikipedia.org/wiki/Oxid_si%C5%99i%C4%8Dit%C3%B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tosf%C3%A9ra" TargetMode="External"/><Relationship Id="rId2" Type="http://schemas.openxmlformats.org/officeDocument/2006/relationships/hyperlink" Target="http://cs.wikipedia.org/wiki/Seismick%C3%A1_vl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emsk%C3%A9_j%C3%A1dro" TargetMode="External"/><Relationship Id="rId5" Type="http://schemas.openxmlformats.org/officeDocument/2006/relationships/hyperlink" Target="http://cs.wikipedia.org/wiki/Astenosf%C3%A9ra" TargetMode="External"/><Relationship Id="rId4" Type="http://schemas.openxmlformats.org/officeDocument/2006/relationships/hyperlink" Target="http://cs.wikipedia.org/wiki/Zemsk%C3%BD_pl%C3%A1%C5%A1%C5%A5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olom%C4%9Br" TargetMode="External"/><Relationship Id="rId3" Type="http://schemas.openxmlformats.org/officeDocument/2006/relationships/hyperlink" Target="http://cs.wikipedia.org/w/index.php?title=Mafick%C3%A1_hornina&amp;action=edit&amp;redlink=1" TargetMode="External"/><Relationship Id="rId7" Type="http://schemas.openxmlformats.org/officeDocument/2006/relationships/hyperlink" Target="http://cs.wikipedia.org/wiki/Kontinent%C3%A1ln%C3%AD_k%C5%AFra" TargetMode="External"/><Relationship Id="rId2" Type="http://schemas.openxmlformats.org/officeDocument/2006/relationships/hyperlink" Target="http://cs.wikipedia.org/wiki/Oce%C3%A1nsk%C3%A1_k%C5%AF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o%C5%99%C4%8D%C3%ADk" TargetMode="External"/><Relationship Id="rId5" Type="http://schemas.openxmlformats.org/officeDocument/2006/relationships/hyperlink" Target="http://cs.wikipedia.org/wiki/%C5%BDelezo" TargetMode="External"/><Relationship Id="rId4" Type="http://schemas.openxmlformats.org/officeDocument/2006/relationships/hyperlink" Target="http://cs.wikipedia.org/wiki/K%C5%99em%C3%ADk" TargetMode="External"/><Relationship Id="rId9" Type="http://schemas.openxmlformats.org/officeDocument/2006/relationships/hyperlink" Target="http://cs.wikipedia.org/wiki/Krystal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frika" TargetMode="External"/><Relationship Id="rId13" Type="http://schemas.openxmlformats.org/officeDocument/2006/relationships/image" Target="../media/image4.jpg"/><Relationship Id="rId3" Type="http://schemas.openxmlformats.org/officeDocument/2006/relationships/hyperlink" Target="http://cs.wikipedia.org/wiki/Severn%C3%AD_polokoule" TargetMode="External"/><Relationship Id="rId7" Type="http://schemas.openxmlformats.org/officeDocument/2006/relationships/hyperlink" Target="http://cs.wikipedia.org/wiki/Amerika" TargetMode="External"/><Relationship Id="rId12" Type="http://schemas.openxmlformats.org/officeDocument/2006/relationships/hyperlink" Target="http://cs.wikipedia.org/w/index.php?title=%C5%A0t%C3%ADt_(kontinent)&amp;action=edit&amp;redlink=1" TargetMode="External"/><Relationship Id="rId2" Type="http://schemas.openxmlformats.org/officeDocument/2006/relationships/hyperlink" Target="http://cs.wikipedia.org/wiki/Sv%C4%9Btov%C3%BD_oce%C3%A1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sie" TargetMode="External"/><Relationship Id="rId11" Type="http://schemas.openxmlformats.org/officeDocument/2006/relationships/hyperlink" Target="http://cs.wikipedia.org/wiki/Austr%C3%A1lie_(kontinent)" TargetMode="External"/><Relationship Id="rId5" Type="http://schemas.openxmlformats.org/officeDocument/2006/relationships/hyperlink" Target="http://cs.wikipedia.org/wiki/Kontinent" TargetMode="External"/><Relationship Id="rId10" Type="http://schemas.openxmlformats.org/officeDocument/2006/relationships/hyperlink" Target="http://cs.wikipedia.org/wiki/Evropa" TargetMode="External"/><Relationship Id="rId4" Type="http://schemas.openxmlformats.org/officeDocument/2006/relationships/hyperlink" Target="http://cs.wikipedia.org/wiki/Ji%C5%BEn%C3%AD_polokoule" TargetMode="External"/><Relationship Id="rId9" Type="http://schemas.openxmlformats.org/officeDocument/2006/relationships/hyperlink" Target="http://cs.wikipedia.org/wiki/Antarktida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peci%C3%A1ln%C3%AD:Zdroje_knih/8080670722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2347205"/>
              </p:ext>
            </p:extLst>
          </p:nvPr>
        </p:nvGraphicFramePr>
        <p:xfrm>
          <a:off x="539552" y="905780"/>
          <a:ext cx="7772400" cy="2667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697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345638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Cíl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prezentace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má seznámit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žáky s vývojem planety Země, s jejím složením a jednotlivými charakteristikami.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je doplněna komentářem. Žáci na základě nových poznatků vypracují úlohu s tématem Podmínky pro rozvoj života na Zemi.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706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Země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 třetí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Planeta"/>
              </a:rPr>
              <a:t>planeta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Sluneční soustava"/>
              </a:rPr>
              <a:t>sluneční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tooltip="Sluneční soustava"/>
              </a:rPr>
              <a:t>soustavy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jediné planetární těleso, na němž je dle současných vědeckých poznatků potvrzen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Život"/>
              </a:rPr>
              <a:t>život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Země nejspíše vznikla před 4,6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Miliarda"/>
              </a:rPr>
              <a:t>miliardami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Rok"/>
              </a:rPr>
              <a:t>let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krátce po svém vzniku získala svůj jediný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Přirozený satelit"/>
              </a:rPr>
              <a:t>přirozený satelit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–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Měsíc"/>
              </a:rPr>
              <a:t>Měsíc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Země obíhá kolem Slunce po téměř kružnicové dráze s velmi malou excentricitou. Země jako domovský svět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Lidstvo"/>
              </a:rPr>
              <a:t>lidstva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má mnoho názvů v závislosti na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Národ"/>
              </a:rPr>
              <a:t>národu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mezi nejznámější patří název latinského původu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11" tooltip="Terra (mytologie) (stránka neexistuje)"/>
              </a:rPr>
              <a:t>Terra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Tellus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či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řecký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název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12" tooltip="Gaia"/>
              </a:rPr>
              <a:t>Gaia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Pohled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na </a:t>
            </a:r>
            <a:r>
              <a:rPr lang="cs-CZ" sz="1600" b="1" i="1" dirty="0">
                <a:latin typeface="Times New Roman" pitchFamily="18" charset="0"/>
                <a:cs typeface="Times New Roman" pitchFamily="18" charset="0"/>
              </a:rPr>
              <a:t>modrou planetu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 Snímek pořízený z 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13" tooltip="Apollo 17"/>
              </a:rPr>
              <a:t>Apolla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 tooltip="Apollo 17"/>
              </a:rPr>
              <a:t>17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během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cesty na 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8" tooltip="Měsíc"/>
              </a:rPr>
              <a:t>Měsíc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14" tooltip="7. listopad"/>
              </a:rPr>
              <a:t>7. listopadu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15" tooltip="1972"/>
              </a:rPr>
              <a:t>1972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699760"/>
            <a:ext cx="3096344" cy="30963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418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Doba oběhu Země kolem Slunce a rotace Země kolem své osy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Země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oběhne Slunce za 365,2564 průměrných slunečních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dní.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Ze Země to dává zdánlivý pohyb Slunce vzhledem ke hvězdám o rychlosti 1 °/den, tj. pohyb směrem na východ o sluneční či měsíční průměr za každých 12 hodin.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Rychlost oběhu Země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v průměru asi 30 km/s, což stačí k uražení vzdálenosti zemského průměru (~12 700 km) za 7 minut a vzdálenosti Země – Měsíc (384 000 km) za 4 hodiny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Rotace </a:t>
            </a:r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Země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kolem její osy spojující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Severní pól"/>
              </a:rPr>
              <a:t>severní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Jižní pól"/>
              </a:rPr>
              <a:t>jižní pól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trvá 23 hodin, 56 minut a 4,091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sekund. Ze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Země se hlavní část zdánlivého pohybu nebeských těles na obloze (kromě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Meteor"/>
              </a:rPr>
              <a:t>meteorů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které jsou mezi atmosférou a nízko obíhajícími satelity) jeví jako pohyb směrem na západ o rychlosti 15 °/h = 15'/min, tedy o sluneční nebo měsíční průměr každé dvě minuty. Z fyzikálního hlediska se Země chová jako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obří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tooltip="Setrvačník"/>
              </a:rPr>
              <a:t>setrvačník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Zemská osa nemá neměnnou polohu, např. silné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Zemětřesení v Sendai a tsunami 2011"/>
              </a:rPr>
              <a:t>zemětřesení v Japonsku v roce 2011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ji vychýlilo asi o 16 cm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8905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54461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dynamickou planetou, která se skládá z jednotlivých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Sféra"/>
              </a:rPr>
              <a:t>zemských sfér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Jedná se o nedokonalou kouli s poloměrem 6378 km, uprostřed se nachází malé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Zemské jádro"/>
              </a:rPr>
              <a:t>pevné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tooltip="Zemské jádro"/>
              </a:rPr>
              <a:t>jádro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obklopené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polotekutým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Zemské jádro"/>
              </a:rPr>
              <a:t>vnějším jádrem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dále pak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Zemský plášť"/>
              </a:rPr>
              <a:t>pláštěm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Zemská kůra"/>
              </a:rPr>
              <a:t>zemskou kůrou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která se dělí na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Oceánská kůra"/>
              </a:rPr>
              <a:t>oceánskou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Kontinentální kůra"/>
              </a:rPr>
              <a:t>kontinentální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Zemská kůra je tvořena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Tektonická deska"/>
              </a:rPr>
              <a:t>litosférickými deskami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které jsou v neustálém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Litosférické rozhraní (stránka neexistuje)"/>
              </a:rPr>
              <a:t>pohybu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vlivem procesu nazývaného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Desková tektonika"/>
              </a:rPr>
              <a:t>desková tektonika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 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 povrchu </a:t>
            </a:r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se vyskytuje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 tooltip="Hydrosféra"/>
              </a:rPr>
              <a:t>hydrosféra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 podobě souvislého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2" tooltip="Světový oceán"/>
              </a:rPr>
              <a:t>oceánu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kapalné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3" tooltip="Voda"/>
              </a:rPr>
              <a:t>vody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který zabírá přibližně 71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%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4" tooltip="Zemský povrch"/>
              </a:rPr>
              <a:t>zemského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4" tooltip="Zemský povrch"/>
              </a:rPr>
              <a:t>povrchu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Na velmi úzkém pásu rozhraní mezi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5" tooltip="Litosféra"/>
              </a:rPr>
              <a:t>litosférou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6" tooltip="Atmosféra Země"/>
              </a:rPr>
              <a:t>atmosférou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se nachází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7" tooltip="Biosféra"/>
              </a:rPr>
              <a:t>biosféra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živý obal Země, který je tvořen živými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8" tooltip="Organismus"/>
              </a:rPr>
              <a:t>organismy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Jeho činností došlo k přeměně části litosféry na půdní obal Země tzv.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19" tooltip="Pedosféra"/>
              </a:rPr>
              <a:t>pedosféru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Celou planetu obklopuje hustá atmosféra tvořená převážně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0" tooltip="Dusík"/>
              </a:rPr>
              <a:t>dusíkem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1" tooltip="Kyslík"/>
              </a:rPr>
              <a:t>kyslíkem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vytvářející směs obvykle nazývanou jako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2" tooltip="Vzduch"/>
              </a:rPr>
              <a:t>vzduch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5441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32048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Fyzikální charakteristiky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3725000"/>
              </p:ext>
            </p:extLst>
          </p:nvPr>
        </p:nvGraphicFramePr>
        <p:xfrm>
          <a:off x="1403648" y="692697"/>
          <a:ext cx="6264695" cy="5639312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384376"/>
                <a:gridCol w="2880319"/>
              </a:tblGrid>
              <a:tr h="196885">
                <a:tc gridSpan="2">
                  <a:txBody>
                    <a:bodyPr/>
                    <a:lstStyle/>
                    <a:p>
                      <a:pPr algn="r"/>
                      <a:r>
                        <a:rPr lang="cs-CZ" sz="1000" dirty="0"/>
                        <a:t>Fyzikální charakteristiky</a:t>
                      </a:r>
                    </a:p>
                  </a:txBody>
                  <a:tcPr marL="25634" marR="25634" marT="25634" marB="25634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5029">
                <a:tc>
                  <a:txBody>
                    <a:bodyPr/>
                    <a:lstStyle/>
                    <a:p>
                      <a:pPr algn="l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2" tooltip="Zemský rovník"/>
                        </a:rPr>
                        <a:t>Rovníkový</a:t>
                      </a:r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3" tooltip="Průměr (geometrie)"/>
                        </a:rPr>
                        <a:t>průměr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12 756,270 km</a:t>
                      </a: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Polární průměr</a:t>
                      </a: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12 713,500 km</a:t>
                      </a: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Stáří</a:t>
                      </a: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4-5 miliard let </a:t>
                      </a:r>
                      <a:r>
                        <a:rPr lang="cs-CZ" sz="1800" u="none" strike="noStrike" baseline="30000">
                          <a:effectLst/>
                          <a:latin typeface="Times New Roman" pitchFamily="18" charset="0"/>
                          <a:cs typeface="Times New Roman" pitchFamily="18" charset="0"/>
                          <a:hlinkClick r:id="rId4"/>
                        </a:rPr>
                        <a:t>[1]</a:t>
                      </a:r>
                      <a:endParaRPr lang="cs-CZ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Střední průměr</a:t>
                      </a: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12 745,591 km</a:t>
                      </a:r>
                    </a:p>
                  </a:txBody>
                  <a:tcPr marL="25634" marR="25634" marT="25634" marB="25634" anchor="ctr"/>
                </a:tc>
              </a:tr>
              <a:tr h="314744"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b:a</a:t>
                      </a: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0,996647139</a:t>
                      </a: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5" tooltip="Zploštění"/>
                        </a:rPr>
                        <a:t>Zploštění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0,003 352 861</a:t>
                      </a: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r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6" tooltip="Obvod (geometrie)"/>
                        </a:rPr>
                        <a:t>Obvod</a:t>
                      </a:r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 na rovníku</a:t>
                      </a: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40 075,004 km</a:t>
                      </a:r>
                    </a:p>
                  </a:txBody>
                  <a:tcPr marL="25634" marR="25634" marT="25634" marB="25634" anchor="ctr"/>
                </a:tc>
              </a:tr>
              <a:tr h="484905"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Times New Roman" pitchFamily="18" charset="0"/>
                          <a:cs typeface="Times New Roman" pitchFamily="18" charset="0"/>
                        </a:rPr>
                        <a:t>Obvod přes póly</a:t>
                      </a:r>
                    </a:p>
                    <a:p>
                      <a:pPr algn="r"/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Times New Roman" pitchFamily="18" charset="0"/>
                          <a:cs typeface="Times New Roman" pitchFamily="18" charset="0"/>
                        </a:rPr>
                        <a:t>40 041,455 km</a:t>
                      </a:r>
                    </a:p>
                    <a:p>
                      <a:pPr algn="r"/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l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7" tooltip="Povrch"/>
                        </a:rPr>
                        <a:t>Povrch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510 065 284,702 </a:t>
                      </a:r>
                      <a:r>
                        <a:rPr lang="cs-CZ" sz="18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  <a:hlinkClick r:id="rId8" tooltip="Kilometr čtvereční"/>
                        </a:rPr>
                        <a:t>km</a:t>
                      </a:r>
                      <a:r>
                        <a:rPr lang="cs-CZ" sz="1800" u="none" strike="noStrike" baseline="30000">
                          <a:effectLst/>
                          <a:latin typeface="Times New Roman" pitchFamily="18" charset="0"/>
                          <a:cs typeface="Times New Roman" pitchFamily="18" charset="0"/>
                          <a:hlinkClick r:id="rId8" tooltip="Kilometr čtvereční"/>
                        </a:rPr>
                        <a:t>2</a:t>
                      </a:r>
                      <a:endParaRPr lang="cs-CZ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</a:tr>
              <a:tr h="579929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latin typeface="Times New Roman" pitchFamily="18" charset="0"/>
                          <a:cs typeface="Times New Roman" pitchFamily="18" charset="0"/>
                        </a:rPr>
                        <a:t>- </a:t>
                      </a:r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souše</a:t>
                      </a: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nn-NO" sz="1800">
                          <a:latin typeface="Times New Roman" pitchFamily="18" charset="0"/>
                          <a:cs typeface="Times New Roman" pitchFamily="18" charset="0"/>
                        </a:rPr>
                        <a:t>148 939 063,133 km² (29,2 %)</a:t>
                      </a:r>
                    </a:p>
                  </a:txBody>
                  <a:tcPr marL="25634" marR="25634" marT="25634" marB="25634" anchor="ctr"/>
                </a:tc>
              </a:tr>
              <a:tr h="579929"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 - moře</a:t>
                      </a: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nn-NO" sz="1800">
                          <a:latin typeface="Times New Roman" pitchFamily="18" charset="0"/>
                          <a:cs typeface="Times New Roman" pitchFamily="18" charset="0"/>
                        </a:rPr>
                        <a:t>361 126 221,569 km² (70,8 %)</a:t>
                      </a: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l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9" tooltip="Objem"/>
                        </a:rPr>
                        <a:t>Objem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1,0832×10</a:t>
                      </a:r>
                      <a:r>
                        <a:rPr lang="cs-CZ" sz="1800" baseline="30000"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8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  <a:hlinkClick r:id="rId10" tooltip="Kilometr krychlový"/>
                        </a:rPr>
                        <a:t>km</a:t>
                      </a:r>
                      <a:r>
                        <a:rPr lang="cs-CZ" sz="1800" u="none" strike="noStrike" baseline="30000">
                          <a:effectLst/>
                          <a:latin typeface="Times New Roman" pitchFamily="18" charset="0"/>
                          <a:cs typeface="Times New Roman" pitchFamily="18" charset="0"/>
                          <a:hlinkClick r:id="rId10" tooltip="Kilometr krychlový"/>
                        </a:rPr>
                        <a:t>3</a:t>
                      </a:r>
                      <a:endParaRPr lang="cs-CZ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l"/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1" tooltip="Hmotnost"/>
                        </a:rPr>
                        <a:t>Hmotnost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5,9736×10</a:t>
                      </a:r>
                      <a:r>
                        <a:rPr lang="cs-CZ" sz="1800" baseline="30000">
                          <a:latin typeface="Times New Roman" pitchFamily="18" charset="0"/>
                          <a:cs typeface="Times New Roman" pitchFamily="18" charset="0"/>
                        </a:rPr>
                        <a:t>24</a:t>
                      </a:r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8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  <a:hlinkClick r:id="rId12" tooltip="Kilogram"/>
                        </a:rPr>
                        <a:t>kg</a:t>
                      </a:r>
                      <a:endParaRPr lang="cs-CZ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</a:tr>
              <a:tr h="335029">
                <a:tc>
                  <a:txBody>
                    <a:bodyPr/>
                    <a:lstStyle/>
                    <a:p>
                      <a:pPr algn="l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Průměrná </a:t>
                      </a:r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3" tooltip="Hustota"/>
                        </a:rPr>
                        <a:t>hustota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5 515 </a:t>
                      </a:r>
                      <a:r>
                        <a:rPr lang="cs-CZ" sz="18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2" tooltip="Kilogram"/>
                        </a:rPr>
                        <a:t>kg</a:t>
                      </a:r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/m</a:t>
                      </a:r>
                      <a:r>
                        <a:rPr lang="cs-CZ" sz="1800" baseline="30000" dirty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5634" marR="25634" marT="25634" marB="25634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267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Charakteristiky atmosféry a globální složení Země dle hmotnosti zastoupení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1398374"/>
              </p:ext>
            </p:extLst>
          </p:nvPr>
        </p:nvGraphicFramePr>
        <p:xfrm>
          <a:off x="2627784" y="1124744"/>
          <a:ext cx="3744416" cy="371475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872208"/>
                <a:gridCol w="1872208"/>
              </a:tblGrid>
              <a:tr h="0">
                <a:tc gridSpan="2"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Charakteristiky</a:t>
                      </a:r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0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2" tooltip="Atmosféra"/>
                        </a:rPr>
                        <a:t>atmosféry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7625" marR="47625" marT="47625" marB="4762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Atmosférický tlak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101</a:t>
                      </a:r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000" u="none" strike="noStrike" dirty="0" err="1">
                          <a:effectLst/>
                          <a:latin typeface="Times New Roman" pitchFamily="18" charset="0"/>
                          <a:cs typeface="Times New Roman" pitchFamily="18" charset="0"/>
                          <a:hlinkClick r:id="rId3" tooltip="Pascal"/>
                        </a:rPr>
                        <a:t>kPa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7625" marR="47625" marT="47625" marB="47625" anchor="ctr"/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0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4" tooltip="Dusík"/>
                        </a:rPr>
                        <a:t>Dusík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78,08 %</a:t>
                      </a:r>
                    </a:p>
                  </a:txBody>
                  <a:tcPr marL="47625" marR="47625" marT="47625" marB="47625" anchor="ctr"/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0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5" tooltip="Kyslík"/>
                        </a:rPr>
                        <a:t>Kyslík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20,95 %</a:t>
                      </a:r>
                    </a:p>
                  </a:txBody>
                  <a:tcPr marL="47625" marR="47625" marT="47625" marB="47625" anchor="ctr"/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0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6" tooltip="Argon"/>
                        </a:rPr>
                        <a:t>Argon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0,93%</a:t>
                      </a:r>
                    </a:p>
                  </a:txBody>
                  <a:tcPr marL="47625" marR="47625" marT="47625" marB="47625" anchor="ctr"/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0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7" tooltip="Oxid uhličitý"/>
                        </a:rPr>
                        <a:t>Oxid uhličitý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0,038 %</a:t>
                      </a:r>
                    </a:p>
                  </a:txBody>
                  <a:tcPr marL="47625" marR="47625" marT="47625" marB="47625" anchor="ctr"/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0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8" tooltip="Voda"/>
                        </a:rPr>
                        <a:t>Vodní páry</a:t>
                      </a:r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20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9" tooltip="Oxid siřičitý"/>
                        </a:rPr>
                        <a:t>SO</a:t>
                      </a:r>
                      <a:r>
                        <a:rPr lang="cs-CZ" sz="2000" u="none" strike="noStrike" baseline="-25000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9" tooltip="Oxid siřičitý"/>
                        </a:rPr>
                        <a:t>2</a:t>
                      </a:r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20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  <a:hlinkClick r:id="rId10" tooltip="Vodík"/>
                        </a:rPr>
                        <a:t>vodík</a:t>
                      </a:r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... páry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0,033 %</a:t>
                      </a:r>
                    </a:p>
                  </a:txBody>
                  <a:tcPr marL="47625" marR="47625" marT="47625" marB="47625"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6368279"/>
              </p:ext>
            </p:extLst>
          </p:nvPr>
        </p:nvGraphicFramePr>
        <p:xfrm>
          <a:off x="467544" y="5301208"/>
          <a:ext cx="8229598" cy="94488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  <a:gridCol w="63304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effectLst/>
                        </a:rPr>
                        <a:t>prvek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železo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kyslík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křemík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hořčík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nikl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vápník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hliník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síra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sodík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titan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draslík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effectLst/>
                        </a:rPr>
                        <a:t>další</a:t>
                      </a:r>
                      <a:endParaRPr lang="cs-CZ" sz="12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34,1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28,2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17,2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15,9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1,6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1,6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1,5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0,7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0,25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0,071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effectLst/>
                        </a:rPr>
                        <a:t>0,019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0,53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2977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89654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Zemské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těleso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skládá z několika vrstev tzv.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geosfér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které na sebe volně navazují. Liší se od sebe složením, hustotou, tlakem a teplotou. Byly detekovány na základě šíření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Seismická vlna"/>
              </a:rPr>
              <a:t>seismických vln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Tyto geosféry jsou směrem od jádra řazeny soustředně, tedy obepínají jádro. Jejich rozložení v tělese je z největší části ovlivněno hmotností látek, ze kterých jsou složeny.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Nejblíže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povrchu se nachází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Litosféra"/>
              </a:rPr>
              <a:t>litosféra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která má mocnost od 0 až 60 km (místně kolísá 5-200 km). Litosféra je složena ze zemské kůry s průměrnou mocností 0 až 35 km a svrchního pláště s mocností 35 až 60 km. Samotný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Zemský plášť"/>
              </a:rPr>
              <a:t>plášť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 mocný 35 až 2890 km a v hloubce mezi 100 až 700 km se nachází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Astenosféra"/>
              </a:rPr>
              <a:t>astenosféra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Pod pláštěm je situované v hloubce 2890 až 5100 km vnější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Zemské jádro"/>
              </a:rPr>
              <a:t>jádro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pod ním v hloubce 5100 až 6378 km vnitřní jádro.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398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404664"/>
            <a:ext cx="2592288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Průřez Zemí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052736"/>
            <a:ext cx="6048672" cy="48245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19812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332656"/>
            <a:ext cx="3168352" cy="576064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Zemská kůra a jádro Země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4752529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Tloušťka </a:t>
            </a:r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zemské kůry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kolísá od 5 do 70 km v závislosti na místě, kde se nachází. Nejtenčí částí je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Oceánská kůra"/>
              </a:rPr>
              <a:t>oceánská kůra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na dně oceánů složená z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3" tooltip="Mafická hornina (stránka neexistuje)"/>
              </a:rPr>
              <a:t>mafických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hornin bohatých na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4" tooltip="Křemík"/>
              </a:rPr>
              <a:t>křemík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5" tooltip="Železo"/>
              </a:rPr>
              <a:t>železo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Hořčík"/>
              </a:rPr>
              <a:t>hořčík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Silnější je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Kontinentální kůra"/>
              </a:rPr>
              <a:t>kontinentální kůra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která má menší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hustotu.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Zemské jádro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dělí na dvě části v podobě pevného vnitřního jádra s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Poloměr"/>
              </a:rPr>
              <a:t>poloměrem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~1250 km a tekuté vnější jádro o poloměru ~3500 km, které se rozprostírá kolem něj. Všeobecně se předpokládá, že vnitřní jádro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pevné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složené především ze železa a z menší části z niklu. Někteří obhajují názor, že vnitřní jádro by mohlo být ve formě jediného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Krystal"/>
              </a:rPr>
              <a:t>krystalu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železa. O vnějším jádru obklopujícím vnitřní se soudí, že je složeno ze směsi tekutého železa a niklu a stopového množství lehčích prvků.  </a:t>
            </a:r>
          </a:p>
        </p:txBody>
      </p:sp>
    </p:spTree>
    <p:extLst>
      <p:ext uri="{BB962C8B-B14F-4D97-AF65-F5344CB8AC3E}">
        <p14:creationId xmlns:p14="http://schemas.microsoft.com/office/powerpoint/2010/main" val="96146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Celkový povrch Země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510 065 284,702 km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ale větší část povrchu (70,8 %) je pokryta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Světový oceán"/>
              </a:rPr>
              <a:t>Světovým oceánem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kapalné vody, což představuje 361 126 221,569 km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Oproti tomu souš zabírá 29,2 %, což odpovídá 148 939 063,133 km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Oceány a pevnina nejsou na světě rozmístěny rovnoměrně, ale většina souše připadá na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Severní polokoule"/>
              </a:rPr>
              <a:t>severní polokouli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Jižní polokoule"/>
              </a:rPr>
              <a:t>Jižní polokoule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 pak tvořena převážně oceány. Souš je na zemském povrchu rozdělena nepravidelně do šesti velkých oblastí nazývaných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Kontinent"/>
              </a:rPr>
              <a:t>kontinenty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Jsou jimi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Asie"/>
              </a:rPr>
              <a:t>Asie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Amerika"/>
              </a:rPr>
              <a:t>Amerika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Afrika"/>
              </a:rPr>
              <a:t>Afrika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Antarktida"/>
              </a:rPr>
              <a:t>Antarktida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Evropa"/>
              </a:rPr>
              <a:t>Evropa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11" tooltip="Austrálie (kontinent)"/>
              </a:rPr>
              <a:t>Austrálie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Jádra kontinentů jsou tvořeny stabilními platformami (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2" tooltip="Štít (kontinent) (stránka neexistuje)"/>
              </a:rPr>
              <a:t>štíty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), které jsou zpravidla staré několik miliard let.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140968"/>
            <a:ext cx="4824536" cy="35398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1146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Povrch Země – podíl pevniny a světových oceánů 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2075715"/>
              </p:ext>
            </p:extLst>
          </p:nvPr>
        </p:nvGraphicFramePr>
        <p:xfrm>
          <a:off x="467544" y="836712"/>
          <a:ext cx="8229600" cy="198120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4114800"/>
                <a:gridCol w="41148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Oceán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Rozloha</a:t>
                      </a:r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Tichý oceán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180 000 000 km</a:t>
                      </a:r>
                      <a:r>
                        <a:rPr lang="cs-CZ" sz="2000" baseline="30000"/>
                        <a:t>2</a:t>
                      </a:r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Atlantský oceán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93 000 000 km</a:t>
                      </a:r>
                      <a:r>
                        <a:rPr lang="cs-CZ" sz="2000" baseline="30000" dirty="0"/>
                        <a:t>2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Indický oceán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75 000 000 km</a:t>
                      </a:r>
                      <a:r>
                        <a:rPr lang="cs-CZ" sz="2000" baseline="30000"/>
                        <a:t>2</a:t>
                      </a:r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Severní Ledový oceán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13 000 000 km</a:t>
                      </a:r>
                      <a:r>
                        <a:rPr lang="cs-CZ" sz="2000" baseline="30000" dirty="0"/>
                        <a:t>2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0691532"/>
              </p:ext>
            </p:extLst>
          </p:nvPr>
        </p:nvGraphicFramePr>
        <p:xfrm>
          <a:off x="457200" y="3497421"/>
          <a:ext cx="8229600" cy="76200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2743200"/>
                <a:gridCol w="2743200"/>
                <a:gridCol w="27432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Severní </a:t>
                      </a:r>
                      <a:r>
                        <a:rPr lang="cs-CZ" sz="2000" dirty="0"/>
                        <a:t>polokoule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Jižní polokoule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Celkový povrch</a:t>
                      </a:r>
                      <a:endParaRPr lang="cs-CZ" sz="2000" b="1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121" name="Picture 1" descr="gra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20" y="4509120"/>
            <a:ext cx="2479104" cy="158417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gra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365104"/>
            <a:ext cx="1944216" cy="194421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gra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09120"/>
            <a:ext cx="2520280" cy="165618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077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52941"/>
              </p:ext>
            </p:extLst>
          </p:nvPr>
        </p:nvGraphicFramePr>
        <p:xfrm>
          <a:off x="467544" y="980728"/>
          <a:ext cx="8229600" cy="457200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777686">
                <a:tc>
                  <a:txBody>
                    <a:bodyPr/>
                    <a:lstStyle/>
                    <a:p>
                      <a:r>
                        <a:rPr lang="cs-CZ" sz="1800" b="1" i="1" dirty="0">
                          <a:latin typeface="Times New Roman" pitchFamily="18" charset="0"/>
                          <a:cs typeface="Times New Roman" pitchFamily="18" charset="0"/>
                        </a:rPr>
                        <a:t>Světadíl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i="1" dirty="0">
                          <a:latin typeface="Times New Roman" pitchFamily="18" charset="0"/>
                          <a:cs typeface="Times New Roman" pitchFamily="18" charset="0"/>
                        </a:rPr>
                        <a:t>Rozloha v km</a:t>
                      </a:r>
                      <a:r>
                        <a:rPr lang="cs-CZ" sz="1800" b="1" i="1" baseline="30000" dirty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800" b="1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i="1" dirty="0">
                          <a:latin typeface="Times New Roman" pitchFamily="18" charset="0"/>
                          <a:cs typeface="Times New Roman" pitchFamily="18" charset="0"/>
                        </a:rPr>
                        <a:t>Počet obyvatel (</a:t>
                      </a:r>
                      <a:r>
                        <a:rPr lang="cs-CZ" sz="1800" b="1" i="1" dirty="0" smtClean="0">
                          <a:latin typeface="Times New Roman" pitchFamily="18" charset="0"/>
                          <a:cs typeface="Times New Roman" pitchFamily="18" charset="0"/>
                        </a:rPr>
                        <a:t>r.2000)</a:t>
                      </a:r>
                      <a:endParaRPr lang="cs-CZ" sz="1800" b="1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i="1" dirty="0">
                          <a:latin typeface="Times New Roman" pitchFamily="18" charset="0"/>
                          <a:cs typeface="Times New Roman" pitchFamily="18" charset="0"/>
                        </a:rPr>
                        <a:t>Hustota zalidnění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i="1" dirty="0">
                          <a:latin typeface="Times New Roman" pitchFamily="18" charset="0"/>
                          <a:cs typeface="Times New Roman" pitchFamily="18" charset="0"/>
                        </a:rPr>
                        <a:t>Průměrná nadmořská výška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i="1" dirty="0">
                          <a:latin typeface="Times New Roman" pitchFamily="18" charset="0"/>
                          <a:cs typeface="Times New Roman" pitchFamily="18" charset="0"/>
                        </a:rPr>
                        <a:t>Počet států (r. </a:t>
                      </a:r>
                      <a:r>
                        <a:rPr lang="cs-CZ" sz="1800" b="1" i="1" dirty="0" smtClean="0">
                          <a:latin typeface="Times New Roman" pitchFamily="18" charset="0"/>
                          <a:cs typeface="Times New Roman" pitchFamily="18" charset="0"/>
                        </a:rPr>
                        <a:t>1999)</a:t>
                      </a:r>
                      <a:endParaRPr lang="cs-CZ" sz="1800" b="1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311074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Evropa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10 382 000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713 000 000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69 na km</a:t>
                      </a:r>
                      <a:r>
                        <a:rPr lang="cs-CZ" sz="1800" baseline="3000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300 m n. m.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43</a:t>
                      </a:r>
                    </a:p>
                  </a:txBody>
                  <a:tcPr anchor="ctr"/>
                </a:tc>
              </a:tr>
              <a:tr h="544380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Asie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44 410 000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3 312 000 000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75 na km</a:t>
                      </a:r>
                      <a:r>
                        <a:rPr lang="cs-CZ" sz="1800" baseline="3000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940 m n. m.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46</a:t>
                      </a:r>
                    </a:p>
                  </a:txBody>
                  <a:tcPr anchor="ctr"/>
                </a:tc>
              </a:tr>
              <a:tr h="311074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Afrika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30 329 000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682 000 000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23 na km</a:t>
                      </a:r>
                      <a:r>
                        <a:rPr lang="cs-CZ" sz="1800" baseline="30000" dirty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670 m n. m.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53</a:t>
                      </a:r>
                    </a:p>
                  </a:txBody>
                  <a:tcPr anchor="ctr"/>
                </a:tc>
              </a:tr>
              <a:tr h="544380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Severní Amerika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24 360 000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436 000 000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18 na km</a:t>
                      </a:r>
                      <a:r>
                        <a:rPr lang="cs-CZ" sz="1800" baseline="3000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640 m n. m.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</a:p>
                  </a:txBody>
                  <a:tcPr anchor="ctr"/>
                </a:tc>
              </a:tr>
              <a:tr h="544380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Jižní Amerika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17 843 000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308 000 000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17 na km</a:t>
                      </a:r>
                      <a:r>
                        <a:rPr lang="cs-CZ" sz="1800" baseline="30000" dirty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</a:p>
                  </a:txBody>
                  <a:tcPr anchor="ctr"/>
                </a:tc>
              </a:tr>
              <a:tr h="544380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Austrálie a Oceánie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8 910 000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29 000 000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3 na km</a:t>
                      </a:r>
                      <a:r>
                        <a:rPr lang="cs-CZ" sz="1800" baseline="30000" dirty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360 m n. m.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</a:p>
                  </a:txBody>
                  <a:tcPr anchor="ctr"/>
                </a:tc>
              </a:tr>
              <a:tr h="311074"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Antarktida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13 175 000</a:t>
                      </a: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800 m n. m.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3580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4006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Test: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Jaká je předpokládaná doba vzniku planety Země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plyny obsahuje atmosféra Země a jejich podíl v %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Jaký prvek se nejčastěji vyskytuje na Zemi (v %)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nazývá vrstva (geosféra) nacházející se nejblíže povrchu Země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Jakou část Země pokrývají pevniny a oceány (v %) ?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53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Použité materiály:</a:t>
            </a: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Země: planeta Země. 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Http://cs.wikipedia.org/wiki/Zem%C4%9B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 [online]. 25.6.2005, 18.4.2012 [cit. 2012-04-21]. Dostupné z: 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cs.wikipedia.org/wiki/Zem%C4%9B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i="1" dirty="0" err="1" smtClean="0"/>
              <a:t>Čeman</a:t>
            </a:r>
            <a:r>
              <a:rPr lang="cs-CZ" sz="1400" i="1" dirty="0" smtClean="0"/>
              <a:t>, Robert. Vesmír </a:t>
            </a:r>
            <a:r>
              <a:rPr lang="cs-CZ" sz="1400" i="1" dirty="0"/>
              <a:t>1 Sluneční soustava</a:t>
            </a:r>
            <a:r>
              <a:rPr lang="cs-CZ" sz="1400" dirty="0"/>
              <a:t>. 1. vyd. Bratislava : Mapa Slovakia Bratislava, 2002. </a:t>
            </a:r>
            <a:r>
              <a:rPr lang="cs-CZ" sz="1400" dirty="0">
                <a:hlinkClick r:id="rId3"/>
              </a:rPr>
              <a:t>ISBN 80-8067-072-2</a:t>
            </a:r>
            <a:r>
              <a:rPr lang="cs-CZ" sz="1400" dirty="0"/>
              <a:t>. S. 133.  </a:t>
            </a:r>
            <a:endParaRPr lang="cs-CZ" sz="1400" dirty="0" smtClean="0"/>
          </a:p>
          <a:p>
            <a:r>
              <a:rPr lang="cs-CZ" sz="1400" dirty="0"/>
              <a:t>Světadíly, oceány, povrch Země: Zeměpis křížem </a:t>
            </a:r>
            <a:r>
              <a:rPr lang="cs-CZ" sz="1400" dirty="0" err="1"/>
              <a:t>krážem.</a:t>
            </a:r>
            <a:r>
              <a:rPr lang="cs-CZ" sz="1400" i="1" dirty="0" err="1"/>
              <a:t>Http</a:t>
            </a:r>
            <a:r>
              <a:rPr lang="cs-CZ" sz="1400" i="1" dirty="0"/>
              <a:t>://zempl.westovi.cz/</a:t>
            </a:r>
            <a:r>
              <a:rPr lang="cs-CZ" sz="1400" i="1" dirty="0" err="1"/>
              <a:t>php</a:t>
            </a:r>
            <a:r>
              <a:rPr lang="cs-CZ" sz="1400" i="1" dirty="0"/>
              <a:t>/</a:t>
            </a:r>
            <a:r>
              <a:rPr lang="cs-CZ" sz="1400" i="1" dirty="0" err="1"/>
              <a:t>povrch.php</a:t>
            </a:r>
            <a:r>
              <a:rPr lang="cs-CZ" sz="1400" dirty="0"/>
              <a:t>: </a:t>
            </a:r>
            <a:r>
              <a:rPr lang="cs-CZ" sz="1400" i="1" dirty="0"/>
              <a:t>Zeměpis křížem krážem</a:t>
            </a:r>
            <a:r>
              <a:rPr lang="cs-CZ" sz="1400" dirty="0"/>
              <a:t> [online]. 11.08.2007 [cit. 2012-04-21]. Dostupné z: http://zempl.westovi.cz/php/povrch.php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41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540</Words>
  <Application>Microsoft Office PowerPoint</Application>
  <PresentationFormat>Předvádění na obrazovce (4:3)</PresentationFormat>
  <Paragraphs>197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Doba oběhu Země kolem Slunce a rotace Země kolem své osy</vt:lpstr>
      <vt:lpstr>Prezentace aplikace PowerPoint</vt:lpstr>
      <vt:lpstr>       Fyzikální charakteristiky</vt:lpstr>
      <vt:lpstr>Charakteristiky atmosféry a globální složení Země dle hmotnosti zastoupení</vt:lpstr>
      <vt:lpstr>Prezentace aplikace PowerPoint</vt:lpstr>
      <vt:lpstr>Průřez Zemí</vt:lpstr>
      <vt:lpstr>Zemská kůra a jádro Země</vt:lpstr>
      <vt:lpstr>Prezentace aplikace PowerPoint</vt:lpstr>
      <vt:lpstr>Povrch Země – podíl pevniny a světových oceánů 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37</cp:revision>
  <dcterms:created xsi:type="dcterms:W3CDTF">2012-04-21T11:35:30Z</dcterms:created>
  <dcterms:modified xsi:type="dcterms:W3CDTF">2012-06-20T15:13:11Z</dcterms:modified>
</cp:coreProperties>
</file>