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7" r:id="rId10"/>
    <p:sldId id="26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CC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05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Planety naší sluneční soustavy – 1. část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EF037E-E6B9-4587-B408-A34F2E38FA09}" type="presOf" srcId="{D8197B8C-B260-4A16-BDF4-0947B075E274}" destId="{5A5FFA88-C948-4069-8E93-59FA12366E83}" srcOrd="1" destOrd="0" presId="urn:microsoft.com/office/officeart/2005/8/layout/target3"/>
    <dgm:cxn modelId="{B57E575C-61A0-4EEB-B71D-464CC2A9E23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C8CFC3-4B32-4CC7-96B9-673DA2A8008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8521AB-4120-4BAA-BF4B-10C29179C3E7}" type="presOf" srcId="{D1D4F407-5343-4D3F-B5B9-D407B03CAEB4}" destId="{D005CE8C-CC26-4C3E-AC11-E15060ECD759}" srcOrd="0" destOrd="0" presId="urn:microsoft.com/office/officeart/2005/8/layout/target3"/>
    <dgm:cxn modelId="{879F8CB2-3092-4B94-AD74-6245B136FFEE}" type="presOf" srcId="{B651F6E3-6281-48DB-9319-2AEAFDAE7572}" destId="{6BB5E863-4638-4E1D-BFDE-399D028AC4ED}" srcOrd="1" destOrd="0" presId="urn:microsoft.com/office/officeart/2005/8/layout/target3"/>
    <dgm:cxn modelId="{27F329D6-F5EC-4951-B634-C5AC9E5687B3}" type="presOf" srcId="{D8197B8C-B260-4A16-BDF4-0947B075E274}" destId="{25B08C86-7E15-44DC-BE7F-FFB55DD49D12}" srcOrd="0" destOrd="0" presId="urn:microsoft.com/office/officeart/2005/8/layout/target3"/>
    <dgm:cxn modelId="{BF3251AF-266C-46E7-8060-603C8BF5BF38}" type="presOf" srcId="{B651F6E3-6281-48DB-9319-2AEAFDAE7572}" destId="{619D679B-A015-4ECF-8348-D1034C574F40}" srcOrd="0" destOrd="0" presId="urn:microsoft.com/office/officeart/2005/8/layout/target3"/>
    <dgm:cxn modelId="{519BBBA2-0615-42B0-BE7B-ACC2F05BEF6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5D3DDB0-33A7-48B3-8D96-F23CF8F22CC3}" type="presOf" srcId="{D1B46980-6531-4606-95E6-44980827E919}" destId="{2BE915AB-18AA-4053-B92C-3BFC9ED204BB}" srcOrd="1" destOrd="0" presId="urn:microsoft.com/office/officeart/2005/8/layout/target3"/>
    <dgm:cxn modelId="{753D5E08-8729-4763-A5A7-3642341C5D1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B9689BD-637E-4558-B998-D1248F5442BD}" type="presOf" srcId="{4C35D32F-0EAB-4CD7-82EE-45574DC2A586}" destId="{8BEBB6EC-1DAA-4CAC-8A25-BC0FCBD5DBD5}" srcOrd="0" destOrd="0" presId="urn:microsoft.com/office/officeart/2005/8/layout/target3"/>
    <dgm:cxn modelId="{CA4B93EF-5134-41FB-918D-B0C0589F5856}" type="presParOf" srcId="{333A1088-737F-45CB-B68E-254E46348037}" destId="{F5ABB229-8D3B-4694-996A-96F23CF14429}" srcOrd="0" destOrd="0" presId="urn:microsoft.com/office/officeart/2005/8/layout/target3"/>
    <dgm:cxn modelId="{DDEE3F68-E7CA-43A3-86C8-A72A8C244CE5}" type="presParOf" srcId="{333A1088-737F-45CB-B68E-254E46348037}" destId="{F41139FD-01EE-4571-8B17-4FB00FC51163}" srcOrd="1" destOrd="0" presId="urn:microsoft.com/office/officeart/2005/8/layout/target3"/>
    <dgm:cxn modelId="{DB2ECE3E-609E-4415-A120-16BBD0B9C289}" type="presParOf" srcId="{333A1088-737F-45CB-B68E-254E46348037}" destId="{D005CE8C-CC26-4C3E-AC11-E15060ECD759}" srcOrd="2" destOrd="0" presId="urn:microsoft.com/office/officeart/2005/8/layout/target3"/>
    <dgm:cxn modelId="{B324102A-5680-4822-9E00-4765969293D0}" type="presParOf" srcId="{333A1088-737F-45CB-B68E-254E46348037}" destId="{2C702D82-9B77-49B7-9568-BB8EB47C3372}" srcOrd="3" destOrd="0" presId="urn:microsoft.com/office/officeart/2005/8/layout/target3"/>
    <dgm:cxn modelId="{36D4A329-8F19-4531-9EFF-C2F06A3AAB27}" type="presParOf" srcId="{333A1088-737F-45CB-B68E-254E46348037}" destId="{A52A0455-90FF-4808-ABD0-F02540D31D5A}" srcOrd="4" destOrd="0" presId="urn:microsoft.com/office/officeart/2005/8/layout/target3"/>
    <dgm:cxn modelId="{F057C410-9C84-4DC4-8700-3A9445860227}" type="presParOf" srcId="{333A1088-737F-45CB-B68E-254E46348037}" destId="{6140AFEC-043D-4C43-A2F9-D0F5331DF3A3}" srcOrd="5" destOrd="0" presId="urn:microsoft.com/office/officeart/2005/8/layout/target3"/>
    <dgm:cxn modelId="{AB8A3F46-9E25-40AD-B9F6-4AAAE0045C89}" type="presParOf" srcId="{333A1088-737F-45CB-B68E-254E46348037}" destId="{9358AC05-5D7D-4327-9F80-1AD486AEA664}" srcOrd="6" destOrd="0" presId="urn:microsoft.com/office/officeart/2005/8/layout/target3"/>
    <dgm:cxn modelId="{1D18A8C3-84B4-45EC-95C5-DBA0D10C4A62}" type="presParOf" srcId="{333A1088-737F-45CB-B68E-254E46348037}" destId="{313FC574-E1CD-4FB4-B054-0B805CE0447D}" srcOrd="7" destOrd="0" presId="urn:microsoft.com/office/officeart/2005/8/layout/target3"/>
    <dgm:cxn modelId="{97EE417D-DDCC-4494-BB7B-6893905BB612}" type="presParOf" srcId="{333A1088-737F-45CB-B68E-254E46348037}" destId="{619D679B-A015-4ECF-8348-D1034C574F40}" srcOrd="8" destOrd="0" presId="urn:microsoft.com/office/officeart/2005/8/layout/target3"/>
    <dgm:cxn modelId="{C771B429-BB35-473B-9B5E-18004137E152}" type="presParOf" srcId="{333A1088-737F-45CB-B68E-254E46348037}" destId="{322283A8-4A27-4CDA-BAE3-F381106A9174}" srcOrd="9" destOrd="0" presId="urn:microsoft.com/office/officeart/2005/8/layout/target3"/>
    <dgm:cxn modelId="{2CD86602-6231-48FD-AFE2-661EDFC29EFB}" type="presParOf" srcId="{333A1088-737F-45CB-B68E-254E46348037}" destId="{FFC9F71D-1B4F-4AD9-A4A6-86ADEFC8AF5C}" srcOrd="10" destOrd="0" presId="urn:microsoft.com/office/officeart/2005/8/layout/target3"/>
    <dgm:cxn modelId="{89BA8098-6014-407E-AD12-679A566BF510}" type="presParOf" srcId="{333A1088-737F-45CB-B68E-254E46348037}" destId="{25B08C86-7E15-44DC-BE7F-FFB55DD49D12}" srcOrd="11" destOrd="0" presId="urn:microsoft.com/office/officeart/2005/8/layout/target3"/>
    <dgm:cxn modelId="{7562FB2A-4C67-4C4F-B4C7-FD27C758ADD7}" type="presParOf" srcId="{333A1088-737F-45CB-B68E-254E46348037}" destId="{76644BE8-9D7C-4C09-B250-3D10AF48CBB7}" srcOrd="12" destOrd="0" presId="urn:microsoft.com/office/officeart/2005/8/layout/target3"/>
    <dgm:cxn modelId="{0012EEAE-43E9-444F-927B-81801EF02038}" type="presParOf" srcId="{333A1088-737F-45CB-B68E-254E46348037}" destId="{EE85B701-7295-41C0-BA7A-34D3756A2AE6}" srcOrd="13" destOrd="0" presId="urn:microsoft.com/office/officeart/2005/8/layout/target3"/>
    <dgm:cxn modelId="{D2EB8828-85DC-4A7D-B88D-CAAEFD20811E}" type="presParOf" srcId="{333A1088-737F-45CB-B68E-254E46348037}" destId="{8BEBB6EC-1DAA-4CAC-8A25-BC0FCBD5DBD5}" srcOrd="14" destOrd="0" presId="urn:microsoft.com/office/officeart/2005/8/layout/target3"/>
    <dgm:cxn modelId="{A3866C57-BB20-40E9-A46B-70FEEEEA04E3}" type="presParOf" srcId="{333A1088-737F-45CB-B68E-254E46348037}" destId="{AED2198E-93D5-4001-81B4-73124B309672}" srcOrd="15" destOrd="0" presId="urn:microsoft.com/office/officeart/2005/8/layout/target3"/>
    <dgm:cxn modelId="{8AE93AD2-69E9-421D-8321-94DD1B606301}" type="presParOf" srcId="{333A1088-737F-45CB-B68E-254E46348037}" destId="{2BE915AB-18AA-4053-B92C-3BFC9ED204BB}" srcOrd="16" destOrd="0" presId="urn:microsoft.com/office/officeart/2005/8/layout/target3"/>
    <dgm:cxn modelId="{0F752083-D839-4369-865C-798C1153BAA1}" type="presParOf" srcId="{333A1088-737F-45CB-B68E-254E46348037}" destId="{6BB5E863-4638-4E1D-BFDE-399D028AC4ED}" srcOrd="17" destOrd="0" presId="urn:microsoft.com/office/officeart/2005/8/layout/target3"/>
    <dgm:cxn modelId="{FD46929A-09FA-47C9-9E21-5608E3013104}" type="presParOf" srcId="{333A1088-737F-45CB-B68E-254E46348037}" destId="{5A5FFA88-C948-4069-8E93-59FA12366E83}" srcOrd="18" destOrd="0" presId="urn:microsoft.com/office/officeart/2005/8/layout/target3"/>
    <dgm:cxn modelId="{4DF8AB25-9DF6-47F2-944D-163658F645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05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Planety naší sluneční soustavy – 1. část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07C321-A7A7-467D-9A05-E68DA059133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24CCFD-3560-4480-837F-8DA4AC56E4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83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04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808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0678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637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606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105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331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260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6829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43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BAD8D2-D460-45B0-97F1-F98845633CF3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D865D-754B-4D3F-9455-5C18C6A62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221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%C4%9Bs%C3%ADce_Jupiteru" TargetMode="External"/><Relationship Id="rId13" Type="http://schemas.openxmlformats.org/officeDocument/2006/relationships/hyperlink" Target="http://cs.wikipedia.org/wiki/Kometa" TargetMode="External"/><Relationship Id="rId18" Type="http://schemas.openxmlformats.org/officeDocument/2006/relationships/hyperlink" Target="http://cs.wikipedia.org/wiki/Galaxie_v_Andromed%C4%9B" TargetMode="External"/><Relationship Id="rId26" Type="http://schemas.openxmlformats.org/officeDocument/2006/relationships/hyperlink" Target="http://cs.wikipedia.org/wiki/Neptun_(planeta)" TargetMode="External"/><Relationship Id="rId3" Type="http://schemas.openxmlformats.org/officeDocument/2006/relationships/hyperlink" Target="http://cs.wikipedia.org/wiki/Slunce" TargetMode="External"/><Relationship Id="rId21" Type="http://schemas.openxmlformats.org/officeDocument/2006/relationships/hyperlink" Target="http://cs.wikipedia.org/wiki/Venu%C5%A1e_(planeta)" TargetMode="External"/><Relationship Id="rId7" Type="http://schemas.openxmlformats.org/officeDocument/2006/relationships/hyperlink" Target="http://cs.wikipedia.org/wiki/M%C4%9Bs%C3%ADc_(satelit)" TargetMode="External"/><Relationship Id="rId12" Type="http://schemas.openxmlformats.org/officeDocument/2006/relationships/hyperlink" Target="http://cs.wikipedia.org/wiki/Planetka" TargetMode="External"/><Relationship Id="rId17" Type="http://schemas.openxmlformats.org/officeDocument/2006/relationships/hyperlink" Target="http://cs.wikipedia.org/wiki/Supergalaxie" TargetMode="External"/><Relationship Id="rId25" Type="http://schemas.openxmlformats.org/officeDocument/2006/relationships/hyperlink" Target="http://cs.wikipedia.org/wiki/Uran_(planeta)" TargetMode="External"/><Relationship Id="rId2" Type="http://schemas.openxmlformats.org/officeDocument/2006/relationships/hyperlink" Target="http://cs.wikipedia.org/wiki/Planet%C3%A1rn%C3%AD_soustava" TargetMode="External"/><Relationship Id="rId16" Type="http://schemas.openxmlformats.org/officeDocument/2006/relationships/hyperlink" Target="http://cs.wikipedia.org/wiki/Ml%C3%A9%C4%8Dn%C3%A1_dr%C3%A1ha" TargetMode="External"/><Relationship Id="rId20" Type="http://schemas.openxmlformats.org/officeDocument/2006/relationships/hyperlink" Target="http://cs.wikipedia.org/wiki/Merkur_(planet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rpasli%C4%8D%C3%AD_planeta" TargetMode="External"/><Relationship Id="rId11" Type="http://schemas.openxmlformats.org/officeDocument/2006/relationships/hyperlink" Target="http://cs.wikipedia.org/wiki/M%C4%9Bs%C3%ADce_Neptunu" TargetMode="External"/><Relationship Id="rId24" Type="http://schemas.openxmlformats.org/officeDocument/2006/relationships/hyperlink" Target="http://cs.wikipedia.org/wiki/Saturn_(planeta)" TargetMode="External"/><Relationship Id="rId5" Type="http://schemas.openxmlformats.org/officeDocument/2006/relationships/hyperlink" Target="http://cs.wikipedia.org/wiki/Planeta" TargetMode="External"/><Relationship Id="rId15" Type="http://schemas.openxmlformats.org/officeDocument/2006/relationships/hyperlink" Target="http://cs.wikipedia.org/wiki/Galaxie_Ml%C3%A9%C4%8Dn%C3%A1_dr%C3%A1ha" TargetMode="External"/><Relationship Id="rId23" Type="http://schemas.openxmlformats.org/officeDocument/2006/relationships/hyperlink" Target="http://cs.wikipedia.org/wiki/Jupiter_(planeta)" TargetMode="External"/><Relationship Id="rId10" Type="http://schemas.openxmlformats.org/officeDocument/2006/relationships/hyperlink" Target="http://cs.wikipedia.org/wiki/M%C4%9Bs%C3%ADce_Uranu" TargetMode="External"/><Relationship Id="rId19" Type="http://schemas.openxmlformats.org/officeDocument/2006/relationships/hyperlink" Target="http://cs.wikipedia.org/wiki/Souhv%C4%9Bzd%C3%AD_Andromedy" TargetMode="External"/><Relationship Id="rId4" Type="http://schemas.openxmlformats.org/officeDocument/2006/relationships/hyperlink" Target="http://cs.wikipedia.org/wiki/Zem%C4%9B" TargetMode="External"/><Relationship Id="rId9" Type="http://schemas.openxmlformats.org/officeDocument/2006/relationships/hyperlink" Target="http://cs.wikipedia.org/wiki/M%C4%9Bs%C3%ADce_Saturnu" TargetMode="External"/><Relationship Id="rId14" Type="http://schemas.openxmlformats.org/officeDocument/2006/relationships/hyperlink" Target="http://cs.wikipedia.org/wiki/Meteoroid" TargetMode="External"/><Relationship Id="rId22" Type="http://schemas.openxmlformats.org/officeDocument/2006/relationships/hyperlink" Target="http://cs.wikipedia.org/wiki/Mars_(planeta)" TargetMode="External"/><Relationship Id="rId27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ravita%C4%8Dn%C3%AD_s%C3%ADla" TargetMode="External"/><Relationship Id="rId2" Type="http://schemas.openxmlformats.org/officeDocument/2006/relationships/hyperlink" Target="http://cs.wikipedia.org/wiki/T%C4%9B%C5%BEi%C5%A1t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klon_rota%C4%8Dn%C3%AD_osy" TargetMode="External"/><Relationship Id="rId3" Type="http://schemas.openxmlformats.org/officeDocument/2006/relationships/hyperlink" Target="http://cs.wikipedia.org/wiki/M%C4%9Bs%C3%ADc" TargetMode="External"/><Relationship Id="rId7" Type="http://schemas.openxmlformats.org/officeDocument/2006/relationships/hyperlink" Target="http://cs.wikipedia.org/wiki/Excentricita_dr%C3%A1hy" TargetMode="External"/><Relationship Id="rId2" Type="http://schemas.openxmlformats.org/officeDocument/2006/relationships/hyperlink" Target="http://cs.wikipedia.org/wiki/Slu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b%C4%9B%C5%BEn%C3%A1_dr%C3%A1ha" TargetMode="External"/><Relationship Id="rId5" Type="http://schemas.openxmlformats.org/officeDocument/2006/relationships/hyperlink" Target="http://cs.wikipedia.org/wiki/Titan_(m%C4%9Bs%C3%ADc)" TargetMode="External"/><Relationship Id="rId4" Type="http://schemas.openxmlformats.org/officeDocument/2006/relationships/hyperlink" Target="http://cs.wikipedia.org/wiki/Ganymed_(m%C4%9Bs%C3%ADc)" TargetMode="External"/><Relationship Id="rId9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Zem%C4%9B" TargetMode="External"/><Relationship Id="rId3" Type="http://schemas.openxmlformats.org/officeDocument/2006/relationships/hyperlink" Target="http://cs.wikipedia.org/wiki/Slunce" TargetMode="External"/><Relationship Id="rId7" Type="http://schemas.openxmlformats.org/officeDocument/2006/relationships/hyperlink" Target="http://cs.wikipedia.org/wiki/Terestrick%C3%A1_planeta" TargetMode="External"/><Relationship Id="rId2" Type="http://schemas.openxmlformats.org/officeDocument/2006/relationships/hyperlink" Target="http://cs.wikipedia.org/wiki/Plane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enu%C5%A1e_(mytologie)" TargetMode="External"/><Relationship Id="rId5" Type="http://schemas.openxmlformats.org/officeDocument/2006/relationships/hyperlink" Target="http://cs.wikipedia.org/wiki/L%C3%A1ska" TargetMode="External"/><Relationship Id="rId4" Type="http://schemas.openxmlformats.org/officeDocument/2006/relationships/hyperlink" Target="http://cs.wikipedia.org/wiki/%C5%98%C3%ADmsk%C3%A1_mytologie" TargetMode="External"/><Relationship Id="rId9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lanets.cz/mesice-planet/mesic/" TargetMode="External"/><Relationship Id="rId2" Type="http://schemas.openxmlformats.org/officeDocument/2006/relationships/hyperlink" Target="http://planets.cz/ostatni/slunce/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f/Sun_in_X-Ray.png/220px-Sun_in_X-Ray.png" TargetMode="External"/><Relationship Id="rId2" Type="http://schemas.openxmlformats.org/officeDocument/2006/relationships/hyperlink" Target="http://upload.wikimedia.org/wikipedia/commons/thumb/9/90/NovaSlunecniSoustava.jpg/400px-NovaSlunecniSoustav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deje.cz/cz/clanky/nerizena-slunecni-soustava-planet" TargetMode="External"/><Relationship Id="rId5" Type="http://schemas.openxmlformats.org/officeDocument/2006/relationships/hyperlink" Target="http://upload.wikimedia.org/wikipedia/commons/thumb/6/6f/Earth_Eastern_Hemisphere.jpg/200px-Earth_Eastern_Hemisphere.jpg" TargetMode="External"/><Relationship Id="rId4" Type="http://schemas.openxmlformats.org/officeDocument/2006/relationships/hyperlink" Target="http://upload.wikimedia.org/wikipedia/commons/thumb/b/bc/Venuspioneeruv.jpg/200px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1682130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30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7"/>
            <a:ext cx="8229600" cy="280831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jsou v průběhu prezentace seznámeni s charakteristikou planet naší sluneční soustavy a jejich oběžnými drahami. Prezentace je doplněna komentářem a dalšími audiovizuálními programy.</a:t>
            </a:r>
          </a:p>
        </p:txBody>
      </p:sp>
    </p:spTree>
    <p:extLst>
      <p:ext uri="{BB962C8B-B14F-4D97-AF65-F5344CB8AC3E}">
        <p14:creationId xmlns:p14="http://schemas.microsoft.com/office/powerpoint/2010/main" val="113256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Sluneční soustava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Planetární soustava"/>
              </a:rPr>
              <a:t>planetární systém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hvězdy známé pod názvem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Slunce"/>
              </a:rPr>
              <a:t>Slunce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ve kterém se nachází naše domovská planeta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action="ppaction://hlinkfile" tooltip="Země"/>
              </a:rPr>
              <a:t>Země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Systém tvoří především 8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action="ppaction://hlinkfile" tooltip="Planeta"/>
              </a:rPr>
              <a:t>planet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5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action="ppaction://hlinkfile" tooltip="Trpasličí planeta"/>
              </a:rPr>
              <a:t>trpasličích planet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přes 150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 action="ppaction://hlinkfile" tooltip="Měsíc (satelit)"/>
              </a:rPr>
              <a:t>měsíců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planet (především u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 action="ppaction://hlinkfile" tooltip="Měsíce Jupiteru"/>
              </a:rPr>
              <a:t>Jupitera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 action="ppaction://hlinkfile" tooltip="Měsíce Saturnu"/>
              </a:rPr>
              <a:t>Saturnu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 action="ppaction://hlinkfile" tooltip="Měsíce Uranu"/>
              </a:rPr>
              <a:t>Uranu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 action="ppaction://hlinkfile" tooltip="Měsíce Neptunu"/>
              </a:rPr>
              <a:t>Neptuna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a další menší tělesa jako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 action="ppaction://hlinkfile" tooltip="Planetka"/>
              </a:rPr>
              <a:t>planetky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3" action="ppaction://hlinkfile" tooltip="Kometa"/>
              </a:rPr>
              <a:t>komety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4" action="ppaction://hlinkfile" tooltip="Meteoroid"/>
              </a:rPr>
              <a:t>meteoroidy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apod.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Planety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ve sluneční soustavě obíhají po eliptických drahách kolem</a:t>
            </a:r>
            <a:r>
              <a:rPr lang="cs-CZ" sz="2000" dirty="0" smtClean="0">
                <a:solidFill>
                  <a:srgbClr val="FFCC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které je ve společném ohnisku oběžných elips. Měsíce obíhají kolem planet také po eliptických drahách.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Sluneční soustava je součástí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5" action="ppaction://hlinkfile" tooltip="Galaxie Mléčná dráha"/>
              </a:rPr>
              <a:t>Galaxie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nazývané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6" action="ppaction://hlinkfile" tooltip="Mléčná dráha"/>
              </a:rPr>
              <a:t>Mléčná dráha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Ta je dále částí tzv.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7" action="ppaction://hlinkfile" tooltip="Supergalaxie"/>
              </a:rPr>
              <a:t>Supergalaxie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kam patří mj. i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8" action="ppaction://hlinkfile" tooltip="Galaxie v Andromedě"/>
              </a:rPr>
              <a:t>galaxie M 31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9" action="ppaction://hlinkfile" tooltip="Souhvězdí Andromedy"/>
              </a:rPr>
              <a:t>Andromedě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Planety jsou v pořadí od </a:t>
            </a:r>
            <a:r>
              <a:rPr lang="cs-CZ" sz="20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0" action="ppaction://hlinkfile" tooltip="Merkur (planeta)"/>
              </a:rPr>
              <a:t>Merkur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(☿),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1" action="ppaction://hlinkfile" tooltip="Venuše (planeta)"/>
              </a:rPr>
              <a:t>Venuše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♀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),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action="ppaction://hlinkfile" tooltip="Země"/>
              </a:rPr>
              <a:t>Země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(♁),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2" action="ppaction://hlinkfile" tooltip="Mars (planeta)"/>
              </a:rPr>
              <a:t>Mars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(♂),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3" action="ppaction://hlinkfile" tooltip="Jupiter (planeta)"/>
              </a:rPr>
              <a:t>Jupiter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4" action="ppaction://hlinkfile" tooltip="Saturn (planeta)"/>
              </a:rPr>
              <a:t>Saturn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(♄),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5" action="ppaction://hlinkfile" tooltip="Uran (planeta)"/>
              </a:rPr>
              <a:t>Uran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(♅/)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6" action="ppaction://hlinkfile" tooltip="Neptun (planeta)"/>
              </a:rPr>
              <a:t>Neptun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(♆).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330840"/>
            <a:ext cx="360040" cy="28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1098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404664"/>
            <a:ext cx="4032448" cy="50405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Planety naší sluneční soustavy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124744"/>
            <a:ext cx="8352928" cy="51125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1819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0465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Planety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ve sluneční soustavě obíhají po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eliptických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drahách kolem Slunce, které je ve společném ohnisku oběžných elips. Měsíce obíhají kolem planet také po eliptických drahách.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916832"/>
            <a:ext cx="6048672" cy="43204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582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188640"/>
            <a:ext cx="1656184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Slunce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pomyslným centrálním bodem sluneční soustavy. Je výrazně nejhmotnějším tělesem celé soustavy, což mj. způsobuje, že obíhá v těsné blízkosti jejího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Těžiště"/>
              </a:rPr>
              <a:t>těžiště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I tak se toto povětšinou nachází mimo samotné Slunce. Vlivem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Gravitační síla"/>
              </a:rPr>
              <a:t>gravitačních sil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úměrných sluneční hmotnosti je k němu celá soustava vázána. Tato hvězda září přibližně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4,5 miliardy let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předpokládá se, že bude zářit cca dalších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7 miliard let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739760"/>
            <a:ext cx="5040560" cy="37444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5725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9872" y="188640"/>
            <a:ext cx="1800200" cy="36004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Merkur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0465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Merkur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Slunce"/>
              </a:rPr>
              <a:t>Slunci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nejbližší a současně i nejmenší planetou sluneční soustavy, která dosahuje pouze o 40 % větší velikosti než pozemský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Měsíc"/>
              </a:rPr>
              <a:t>Měsíc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je tak menší než Jupiterův měsíc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 action="ppaction://hlinkfile" tooltip="Ganymed (měsíc)"/>
              </a:rPr>
              <a:t>Ganymed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Saturnův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action="ppaction://hlinkfile" tooltip="Titan (měsíc)"/>
              </a:rPr>
              <a:t>Titan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Jeho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action="ppaction://hlinkfile" tooltip="Oběžná dráha"/>
              </a:rPr>
              <a:t>oběžná dráha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ze všech planet nejblíže ke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Slunce"/>
              </a:rPr>
              <a:t>Slunci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jeden oběh kolem Slunce trvá pouze 87,969 dne. Dráha Merkuru má největší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 action="ppaction://hlinkfile" tooltip="Excentricita dráhy"/>
              </a:rPr>
              <a:t>výstřednost dráhy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ze všech planet sluneční soustavy a nejmenší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 action="ppaction://hlinkfile" tooltip="Sklon rotační osy"/>
              </a:rPr>
              <a:t>sklon rotační osy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Během dvou oběhů kolem Slunce dojde ke třem otočením kolem rotační osy.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007208"/>
            <a:ext cx="3312368" cy="33843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8960711"/>
              </p:ext>
            </p:extLst>
          </p:nvPr>
        </p:nvGraphicFramePr>
        <p:xfrm>
          <a:off x="5796136" y="2636912"/>
          <a:ext cx="2304256" cy="3805041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188132"/>
                <a:gridCol w="1116124"/>
              </a:tblGrid>
              <a:tr h="512468">
                <a:tc>
                  <a:txBody>
                    <a:bodyPr/>
                    <a:lstStyle/>
                    <a:p>
                      <a:r>
                        <a:rPr lang="cs-CZ" sz="1400" b="1" i="1" dirty="0" smtClean="0">
                          <a:latin typeface="Times New Roman" pitchFamily="18" charset="0"/>
                          <a:cs typeface="Times New Roman" pitchFamily="18" charset="0"/>
                        </a:rPr>
                        <a:t>Složení atmosféry</a:t>
                      </a:r>
                      <a:endParaRPr lang="cs-CZ" sz="1400" b="1" i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14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5587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tlak atmosféry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téměř nulový</a:t>
                      </a:r>
                    </a:p>
                  </a:txBody>
                  <a:tcPr marL="19050" marR="19050" marT="19050" marB="19050" anchor="ctr"/>
                </a:tc>
              </a:tr>
              <a:tr h="24588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draslík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31.7%</a:t>
                      </a:r>
                    </a:p>
                  </a:txBody>
                  <a:tcPr marL="19050" marR="19050" marT="19050" marB="19050" anchor="ctr"/>
                </a:tc>
              </a:tr>
              <a:tr h="24588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sodík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24.9%</a:t>
                      </a:r>
                    </a:p>
                  </a:txBody>
                  <a:tcPr marL="19050" marR="19050" marT="19050" marB="19050" anchor="ctr"/>
                </a:tc>
              </a:tr>
              <a:tr h="454509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atomární kyslík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9.5%</a:t>
                      </a:r>
                    </a:p>
                  </a:txBody>
                  <a:tcPr marL="19050" marR="19050" marT="19050" marB="19050" anchor="ctr"/>
                </a:tc>
              </a:tr>
              <a:tr h="24588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argon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7.0%</a:t>
                      </a:r>
                    </a:p>
                  </a:txBody>
                  <a:tcPr marL="19050" marR="19050" marT="19050" marB="19050" anchor="ctr"/>
                </a:tc>
              </a:tr>
              <a:tr h="24588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helium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5.9%</a:t>
                      </a:r>
                    </a:p>
                  </a:txBody>
                  <a:tcPr marL="19050" marR="19050" marT="19050" marB="19050" anchor="ctr"/>
                </a:tc>
              </a:tr>
              <a:tr h="454509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molekulární kyslík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5.6%</a:t>
                      </a:r>
                    </a:p>
                  </a:txBody>
                  <a:tcPr marL="19050" marR="19050" marT="19050" marB="19050" anchor="ctr"/>
                </a:tc>
              </a:tr>
              <a:tr h="24588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dusík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5.2%</a:t>
                      </a:r>
                    </a:p>
                  </a:txBody>
                  <a:tcPr marL="19050" marR="19050" marT="19050" marB="19050" anchor="ctr"/>
                </a:tc>
              </a:tr>
              <a:tr h="24588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oxid uhličitý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3.6%</a:t>
                      </a:r>
                    </a:p>
                  </a:txBody>
                  <a:tcPr marL="19050" marR="19050" marT="19050" marB="19050" anchor="ctr"/>
                </a:tc>
              </a:tr>
              <a:tr h="24588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voda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>
                          <a:latin typeface="Times New Roman" pitchFamily="18" charset="0"/>
                          <a:cs typeface="Times New Roman" pitchFamily="18" charset="0"/>
                        </a:rPr>
                        <a:t>3.4%</a:t>
                      </a:r>
                    </a:p>
                  </a:txBody>
                  <a:tcPr marL="19050" marR="19050" marT="19050" marB="19050" anchor="ctr"/>
                </a:tc>
              </a:tr>
              <a:tr h="24588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vodík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Times New Roman" pitchFamily="18" charset="0"/>
                          <a:cs typeface="Times New Roman" pitchFamily="18" charset="0"/>
                        </a:rPr>
                        <a:t>3.2%</a:t>
                      </a:r>
                    </a:p>
                  </a:txBody>
                  <a:tcPr marL="19050" marR="19050" marT="19050" marB="1905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9117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260648"/>
            <a:ext cx="1440160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Venuše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3264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Venuše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druhá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Planeta"/>
              </a:rPr>
              <a:t>planeta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od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Slunce"/>
              </a:rPr>
              <a:t>Slunce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ve sluneční soustavě. Je pojmenovaná po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action="ppaction://hlinkfile" tooltip="Římská mytologie"/>
              </a:rPr>
              <a:t>římské bohyni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action="ppaction://hlinkfile" tooltip="Láska"/>
              </a:rPr>
              <a:t>lásky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 krásy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action="ppaction://hlinkfile" tooltip="Venuše (mytologie)"/>
              </a:rPr>
              <a:t>Venuši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Jedná se o jedinou planetu sluneční soustavy, která je pojmenována po ženě. Venuše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 action="ppaction://hlinkfile" tooltip="Terestrická planeta"/>
              </a:rPr>
              <a:t>terestrická planeta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co do velikosti a hrubé skladby velmi podobná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 action="ppaction://hlinkfile" tooltip="Země"/>
              </a:rPr>
              <a:t>Zemi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; někdy se proto nazývá „sesterskou planetou“ Země. 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632328"/>
            <a:ext cx="3672408" cy="3600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6242637"/>
              </p:ext>
            </p:extLst>
          </p:nvPr>
        </p:nvGraphicFramePr>
        <p:xfrm>
          <a:off x="5436096" y="2276876"/>
          <a:ext cx="2880320" cy="3960436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440160"/>
                <a:gridCol w="1440160"/>
              </a:tblGrid>
              <a:tr h="38482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Složení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atmosféry</a:t>
                      </a:r>
                      <a:endParaRPr lang="cs-CZ" dirty="0"/>
                    </a:p>
                  </a:txBody>
                  <a:tcPr/>
                </a:tc>
              </a:tr>
              <a:tr h="617316">
                <a:tc>
                  <a:txBody>
                    <a:bodyPr/>
                    <a:lstStyle/>
                    <a:p>
                      <a:r>
                        <a:rPr lang="cs-CZ" dirty="0" err="1">
                          <a:latin typeface="Times New Roman" pitchFamily="18" charset="0"/>
                          <a:cs typeface="Times New Roman" pitchFamily="18" charset="0"/>
                        </a:rPr>
                        <a:t>Atmosferický</a:t>
                      </a:r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 tlak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9.3 MPa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Oxid uhličitý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96.5 %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Dusík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3.5 %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Oxid siřičitý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0.015 %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Oxid uhelnatý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0.007 %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Argon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0.007 %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Vodní pára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0.002 %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Oxid uhelnatý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0.0017 %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Hélium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>
                          <a:latin typeface="Times New Roman" pitchFamily="18" charset="0"/>
                          <a:cs typeface="Times New Roman" pitchFamily="18" charset="0"/>
                        </a:rPr>
                        <a:t>0.0012 %</a:t>
                      </a:r>
                    </a:p>
                  </a:txBody>
                  <a:tcPr marL="19050" marR="19050" marT="19050" marB="19050" anchor="ctr"/>
                </a:tc>
              </a:tr>
              <a:tr h="328700"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Neon</a:t>
                      </a:r>
                    </a:p>
                  </a:txBody>
                  <a:tcPr marL="19050" marR="19050" marT="19050" marB="19050" anchor="ctr"/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a:t>0.0007 %</a:t>
                      </a:r>
                    </a:p>
                  </a:txBody>
                  <a:tcPr marL="19050" marR="19050" marT="19050" marB="1905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102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491880" y="116633"/>
            <a:ext cx="1656184" cy="360039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3333CC"/>
                </a:solidFill>
                <a:latin typeface="Times New Roman" pitchFamily="18" charset="0"/>
                <a:cs typeface="Times New Roman" pitchFamily="18" charset="0"/>
              </a:rPr>
              <a:t>Země</a:t>
            </a:r>
            <a:endParaRPr lang="cs-CZ" sz="2400" b="1" dirty="0">
              <a:solidFill>
                <a:srgbClr val="3333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48680"/>
            <a:ext cx="8496944" cy="597666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Planeta </a:t>
            </a:r>
            <a:r>
              <a:rPr lang="cs-CZ" sz="2000" b="1" i="1" dirty="0">
                <a:solidFill>
                  <a:srgbClr val="3333CC"/>
                </a:solidFill>
                <a:latin typeface="Times New Roman" pitchFamily="18" charset="0"/>
                <a:cs typeface="Times New Roman" pitchFamily="18" charset="0"/>
              </a:rPr>
              <a:t>Země</a:t>
            </a:r>
            <a:r>
              <a:rPr lang="cs-CZ" sz="2000" dirty="0">
                <a:solidFill>
                  <a:srgbClr val="0066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třetí planetou sluneční soustavy a doposud jedinou známou planetou, na které se vyvinul komplexní život.  </a:t>
            </a:r>
            <a:r>
              <a: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  <a:hlinkClick r:id="rId2" tooltip="Slunce"/>
              </a:rPr>
              <a:t>Slunce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obíhá v průměrné vzdálenosti 150 milionů kilometrů po eliptické dráze.  Země se řadí spolu s Merkurem, Venuší a Marsem do tzv. planet zemského typu. Jako první z této skupiny planet má Země přirozenou družici –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  <a:hlinkClick r:id="rId3" tooltip="Měsíc"/>
              </a:rPr>
              <a:t>Měsíc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  Země je nazývána modrou planetou díky tomu, že více než 70% jejího povrchu pokrývají oceány.  Zemi tvoří jednotlivé zemské sféry, litosféra, hydrosféra, atmosféra a biosféra.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140968"/>
            <a:ext cx="3312368" cy="32197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263204"/>
              </p:ext>
            </p:extLst>
          </p:nvPr>
        </p:nvGraphicFramePr>
        <p:xfrm>
          <a:off x="4067944" y="2852936"/>
          <a:ext cx="4608512" cy="3507802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2267680"/>
                <a:gridCol w="2340832"/>
              </a:tblGrid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průměr (rovníkový)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12 756,270 km</a:t>
                      </a:r>
                    </a:p>
                  </a:txBody>
                  <a:tcPr marL="12024" marR="12024" marT="12024" marB="12024" anchor="ctr"/>
                </a:tc>
              </a:tr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hmotnost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5,9736×10</a:t>
                      </a:r>
                      <a:r>
                        <a:rPr lang="cs-CZ" sz="1800" baseline="30000">
                          <a:latin typeface="Times New Roman" pitchFamily="18" charset="0"/>
                          <a:cs typeface="Times New Roman" pitchFamily="18" charset="0"/>
                        </a:rPr>
                        <a:t>24</a:t>
                      </a:r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 kg</a:t>
                      </a:r>
                    </a:p>
                  </a:txBody>
                  <a:tcPr marL="12024" marR="12024" marT="12024" marB="12024" anchor="ctr"/>
                </a:tc>
              </a:tr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průměrná hustota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5 515 kg/m</a:t>
                      </a:r>
                      <a:r>
                        <a:rPr lang="cs-CZ" sz="1800" baseline="3000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2024" marR="12024" marT="12024" marB="12024" anchor="ctr"/>
                </a:tc>
              </a:tr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úniková rychlost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11,186 km/s</a:t>
                      </a:r>
                    </a:p>
                  </a:txBody>
                  <a:tcPr marL="12024" marR="12024" marT="12024" marB="12024" anchor="ctr"/>
                </a:tc>
              </a:tr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doba rotace kolem osy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23,934 h</a:t>
                      </a:r>
                    </a:p>
                  </a:txBody>
                  <a:tcPr marL="12024" marR="12024" marT="12024" marB="12024" anchor="ctr"/>
                </a:tc>
              </a:tr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rychlost rotace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465,11 m/s</a:t>
                      </a:r>
                    </a:p>
                  </a:txBody>
                  <a:tcPr marL="12024" marR="12024" marT="12024" marB="12024" anchor="ctr"/>
                </a:tc>
              </a:tr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sklon osy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23,439 281°</a:t>
                      </a:r>
                    </a:p>
                  </a:txBody>
                  <a:tcPr marL="12024" marR="12024" marT="12024" marB="12024" anchor="ctr"/>
                </a:tc>
              </a:tr>
              <a:tr h="616597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střední vzdálenost od Slunce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149 597 887 km</a:t>
                      </a:r>
                    </a:p>
                  </a:txBody>
                  <a:tcPr marL="12024" marR="12024" marT="12024" marB="12024" anchor="ctr"/>
                </a:tc>
              </a:tr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teplota povrchu (</a:t>
                      </a:r>
                      <a:r>
                        <a:rPr lang="cs-CZ" sz="1800" dirty="0" err="1">
                          <a:latin typeface="Times New Roman" pitchFamily="18" charset="0"/>
                          <a:cs typeface="Times New Roman" pitchFamily="18" charset="0"/>
                        </a:rPr>
                        <a:t>max</a:t>
                      </a:r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Times New Roman" pitchFamily="18" charset="0"/>
                          <a:cs typeface="Times New Roman" pitchFamily="18" charset="0"/>
                        </a:rPr>
                        <a:t>331 K</a:t>
                      </a:r>
                    </a:p>
                  </a:txBody>
                  <a:tcPr marL="12024" marR="12024" marT="12024" marB="12024" anchor="ctr"/>
                </a:tc>
              </a:tr>
              <a:tr h="32124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teplota povrchu (min)</a:t>
                      </a:r>
                    </a:p>
                  </a:txBody>
                  <a:tcPr marL="12024" marR="12024" marT="12024" marB="12024" anchor="ctr"/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Times New Roman" pitchFamily="18" charset="0"/>
                          <a:cs typeface="Times New Roman" pitchFamily="18" charset="0"/>
                        </a:rPr>
                        <a:t>185 K </a:t>
                      </a:r>
                    </a:p>
                  </a:txBody>
                  <a:tcPr marL="12024" marR="12024" marT="12024" marB="12024" anchor="ctr"/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3670300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95548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5256584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Test: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Jaké je odhadované stáří Slunce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Která z planet naší sluneční soustavy se nejvíce podobá svojí skladbou a velikostí Zemi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Které planety se řadí k planetám tzv. zemského typu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Která z planet je nebližší Slunci a také nejmenší 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Jaký tvar mají oběžné dráhy planet naší sluneční soustavy ? 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509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/>
          </a:bodyPr>
          <a:lstStyle/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424936" cy="554461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Použité materiály: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effectLst/>
              </a:rPr>
              <a:t>Sluneční soustava. </a:t>
            </a:r>
            <a:r>
              <a:rPr lang="cs-CZ" sz="1400" i="1" dirty="0" smtClean="0">
                <a:effectLst/>
              </a:rPr>
              <a:t>Http://cs.wikipedia.org/wiki/Slune%C4%8Dn%C3%AD_soustava</a:t>
            </a:r>
            <a:r>
              <a:rPr lang="cs-CZ" sz="1400" dirty="0" smtClean="0">
                <a:effectLst/>
              </a:rPr>
              <a:t> [online]. 21.03.2012 [cit. 2012-04-25]. Dostupné z</a:t>
            </a:r>
            <a:r>
              <a:rPr lang="cs-CZ" sz="1400" dirty="0"/>
              <a:t>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upload.wikimedia.org/wikipedia/commons/thumb/9/90/NovaSlunecniSoustava.jpg/400px-NovaSlunecniSoustava.jpg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upload.wikimedia.org/wikipedia/commons/thumb/d/df/Sun_in_X-Ray.png/220px-Sun_in_X-Ray.png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upload.wikimedia.org/wikipedia/commons/thumb/b/bc/Venuspioneeruv.jpg/200px-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upload.wikimedia.org/wikipedia/commons/thumb/6/6f/Earth_Eastern_Hemisphere.jpg/200px-Earth_Eastern_Hemisphere.jpg</a:t>
            </a:r>
            <a:endParaRPr lang="cs-CZ" sz="1400" dirty="0" smtClean="0"/>
          </a:p>
          <a:p>
            <a:endParaRPr lang="cs-CZ" sz="1400" dirty="0" smtClean="0">
              <a:effectLst/>
            </a:endParaRPr>
          </a:p>
          <a:p>
            <a:r>
              <a:rPr lang="cs-CZ" sz="1400" dirty="0" smtClean="0">
                <a:effectLst/>
              </a:rPr>
              <a:t>Neřízená sluneční soustava planet. </a:t>
            </a:r>
            <a:r>
              <a:rPr lang="cs-CZ" sz="1400" i="1" dirty="0" smtClean="0">
                <a:effectLst/>
              </a:rPr>
              <a:t>Http://</a:t>
            </a:r>
            <a:r>
              <a:rPr lang="cs-CZ" sz="1400" i="1" dirty="0" smtClean="0">
                <a:effectLst/>
              </a:rPr>
              <a:t>www.ideje.cz/cz/clanky/nerizena-slunecni-soustava-planet</a:t>
            </a:r>
            <a:r>
              <a:rPr lang="cs-CZ" sz="1400" dirty="0" smtClean="0">
                <a:effectLst/>
              </a:rPr>
              <a:t> </a:t>
            </a:r>
          </a:p>
          <a:p>
            <a:r>
              <a:rPr lang="cs-CZ" sz="1400" dirty="0" smtClean="0">
                <a:effectLst/>
              </a:rPr>
              <a:t>[</a:t>
            </a:r>
            <a:r>
              <a:rPr lang="cs-CZ" sz="1400" dirty="0" smtClean="0">
                <a:effectLst/>
              </a:rPr>
              <a:t>online]. 2009 [cit. 2012-04-25]. Dostupné z: </a:t>
            </a:r>
            <a:r>
              <a:rPr lang="cs-CZ" sz="1400" dirty="0" smtClean="0">
                <a:effectLst/>
                <a:hlinkClick r:id="rId6"/>
              </a:rPr>
              <a:t>http://</a:t>
            </a:r>
            <a:r>
              <a:rPr lang="cs-CZ" sz="1400" dirty="0" smtClean="0">
                <a:effectLst/>
                <a:hlinkClick r:id="rId6"/>
              </a:rPr>
              <a:t>www.ideje.cz/cz/clanky/nerizena-slunecni-soustava</a:t>
            </a:r>
          </a:p>
          <a:p>
            <a:r>
              <a:rPr lang="cs-CZ" sz="1400" dirty="0" smtClean="0">
                <a:effectLst/>
                <a:hlinkClick r:id="rId6"/>
              </a:rPr>
              <a:t>planet</a:t>
            </a:r>
            <a:endParaRPr lang="cs-CZ" sz="1400" dirty="0" smtClean="0">
              <a:effectLst/>
            </a:endParaRPr>
          </a:p>
          <a:p>
            <a:endParaRPr lang="cs-CZ" sz="1400" dirty="0" smtClean="0">
              <a:effectLst/>
            </a:endParaRPr>
          </a:p>
          <a:p>
            <a:r>
              <a:rPr lang="cs-CZ" sz="1400" dirty="0" smtClean="0">
                <a:effectLst/>
              </a:rPr>
              <a:t>Planety. </a:t>
            </a:r>
            <a:r>
              <a:rPr lang="cs-CZ" sz="1400" i="1" dirty="0" smtClean="0">
                <a:effectLst/>
              </a:rPr>
              <a:t>Http://planets.cz/planety/merkur/</a:t>
            </a:r>
            <a:r>
              <a:rPr lang="cs-CZ" sz="1400" dirty="0" smtClean="0">
                <a:effectLst/>
              </a:rPr>
              <a:t> [online]. 2009, 2012 [cit. 2012-04-25]. Dostupné </a:t>
            </a:r>
            <a:r>
              <a:rPr lang="cs-CZ" sz="1400" dirty="0" smtClean="0">
                <a:effectLst/>
              </a:rPr>
              <a:t>z</a:t>
            </a:r>
            <a:r>
              <a:rPr lang="cs-CZ" sz="1400" dirty="0" smtClean="0"/>
              <a:t>: </a:t>
            </a:r>
            <a:endParaRPr lang="cs-CZ" sz="1400" dirty="0" smtClean="0">
              <a:effectLst/>
            </a:endParaRPr>
          </a:p>
          <a:p>
            <a:endParaRPr lang="cs-CZ" sz="1400" dirty="0" smtClean="0">
              <a:effectLst/>
            </a:endParaRPr>
          </a:p>
          <a:p>
            <a:pPr marL="0" indent="0">
              <a:buNone/>
            </a:pPr>
            <a:endParaRPr lang="cs-CZ" sz="1400" dirty="0" smtClean="0">
              <a:effectLst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19739" y="5661248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http://planets.cz/wp-content/galerie/merkur/merkur5.jpg</a:t>
            </a:r>
          </a:p>
        </p:txBody>
      </p:sp>
    </p:spTree>
    <p:extLst>
      <p:ext uri="{BB962C8B-B14F-4D97-AF65-F5344CB8AC3E}">
        <p14:creationId xmlns:p14="http://schemas.microsoft.com/office/powerpoint/2010/main" val="158843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454</Words>
  <Application>Microsoft Office PowerPoint</Application>
  <PresentationFormat>Předvádění na obrazovce (4:3)</PresentationFormat>
  <Paragraphs>124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Planety naší sluneční soustavy</vt:lpstr>
      <vt:lpstr>Prezentace aplikace PowerPoint</vt:lpstr>
      <vt:lpstr>Slunce</vt:lpstr>
      <vt:lpstr>Merkur</vt:lpstr>
      <vt:lpstr>Venuše</vt:lpstr>
      <vt:lpstr>Země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Slámová Libuše</cp:lastModifiedBy>
  <cp:revision>32</cp:revision>
  <dcterms:created xsi:type="dcterms:W3CDTF">2012-04-25T16:35:30Z</dcterms:created>
  <dcterms:modified xsi:type="dcterms:W3CDTF">2012-06-26T06:32:51Z</dcterms:modified>
</cp:coreProperties>
</file>