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1"/>
  </p:notesMasterIdLst>
  <p:sldIdLst>
    <p:sldId id="257" r:id="rId2"/>
    <p:sldId id="275" r:id="rId3"/>
    <p:sldId id="258" r:id="rId4"/>
    <p:sldId id="259" r:id="rId5"/>
    <p:sldId id="260" r:id="rId6"/>
    <p:sldId id="261" r:id="rId7"/>
    <p:sldId id="262" r:id="rId8"/>
    <p:sldId id="263" r:id="rId9"/>
    <p:sldId id="264" r:id="rId10"/>
    <p:sldId id="265" r:id="rId11"/>
    <p:sldId id="267" r:id="rId12"/>
    <p:sldId id="268" r:id="rId13"/>
    <p:sldId id="269" r:id="rId14"/>
    <p:sldId id="270" r:id="rId15"/>
    <p:sldId id="271" r:id="rId16"/>
    <p:sldId id="272" r:id="rId17"/>
    <p:sldId id="273" r:id="rId18"/>
    <p:sldId id="274" r:id="rId19"/>
    <p:sldId id="266" r:id="rId20"/>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3300"/>
    <a:srgbClr val="FF9900"/>
    <a:srgbClr val="FF66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08FB837D-C827-4EFA-A057-4D05807E0F7C}" styleName="Styl s motivem 1 – zvýraznění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69C7853C-536D-4A76-A0AE-DD22124D55A5}" styleName="Styl s motivem 1 – zvýraznění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35758FB7-9AC5-4552-8A53-C91805E547FA}" styleName="Styl s motivem 1 – zvýraznění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4" d="100"/>
          <a:sy n="104" d="100"/>
        </p:scale>
        <p:origin x="-174"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57F3AB3-0718-4624-B441-E567A8F0AB56}" type="doc">
      <dgm:prSet loTypeId="urn:microsoft.com/office/officeart/2005/8/layout/target3" loCatId="relationship" qsTypeId="urn:microsoft.com/office/officeart/2005/8/quickstyle/simple5" qsCatId="simple" csTypeId="urn:microsoft.com/office/officeart/2005/8/colors/accent1_2#1" csCatId="accent1" phldr="1"/>
      <dgm:spPr/>
      <dgm:t>
        <a:bodyPr/>
        <a:lstStyle/>
        <a:p>
          <a:endParaRPr lang="cs-CZ"/>
        </a:p>
      </dgm:t>
    </dgm:pt>
    <dgm:pt modelId="{B651F6E3-6281-48DB-9319-2AEAFDAE7572}">
      <dgm:prSet custT="1"/>
      <dgm:spPr/>
      <dgm:t>
        <a:bodyPr/>
        <a:lstStyle/>
        <a:p>
          <a:pPr algn="l" rtl="0"/>
          <a:r>
            <a:rPr lang="cs-CZ" sz="2000" dirty="0" smtClean="0"/>
            <a:t>NÁZEV:VY_32_INOVACE_3.2.7.3. S 06</a:t>
          </a:r>
          <a:endParaRPr lang="cs-CZ" sz="2000" dirty="0"/>
        </a:p>
      </dgm:t>
    </dgm:pt>
    <dgm:pt modelId="{A571E265-742E-411A-ABCF-E39FDBC7528A}" type="parTrans" cxnId="{7BC66EC3-EBD6-4F3A-99ED-9D25F66FFA51}">
      <dgm:prSet/>
      <dgm:spPr/>
      <dgm:t>
        <a:bodyPr/>
        <a:lstStyle/>
        <a:p>
          <a:endParaRPr lang="cs-CZ"/>
        </a:p>
      </dgm:t>
    </dgm:pt>
    <dgm:pt modelId="{E33260FE-399D-481C-B2D6-3B35DD16DC84}" type="sibTrans" cxnId="{7BC66EC3-EBD6-4F3A-99ED-9D25F66FFA51}">
      <dgm:prSet/>
      <dgm:spPr/>
      <dgm:t>
        <a:bodyPr/>
        <a:lstStyle/>
        <a:p>
          <a:endParaRPr lang="cs-CZ"/>
        </a:p>
      </dgm:t>
    </dgm:pt>
    <dgm:pt modelId="{D1D4F407-5343-4D3F-B5B9-D407B03CAEB4}">
      <dgm:prSet custT="1"/>
      <dgm:spPr/>
      <dgm:t>
        <a:bodyPr/>
        <a:lstStyle/>
        <a:p>
          <a:pPr algn="l" rtl="0"/>
          <a:r>
            <a:rPr lang="cs-CZ" sz="2000" dirty="0" smtClean="0"/>
            <a:t>NÁZEV ŠKOLY: Základní škola Strančice, okres Praha - východ</a:t>
          </a:r>
          <a:endParaRPr lang="cs-CZ" sz="2000" dirty="0"/>
        </a:p>
      </dgm:t>
    </dgm:pt>
    <dgm:pt modelId="{FB3E2B41-81AD-4068-9354-4B764E7CC2F7}" type="parTrans" cxnId="{14367CC6-B9B1-40CF-BBB3-C17F79391DAE}">
      <dgm:prSet/>
      <dgm:spPr/>
      <dgm:t>
        <a:bodyPr/>
        <a:lstStyle/>
        <a:p>
          <a:endParaRPr lang="cs-CZ"/>
        </a:p>
      </dgm:t>
    </dgm:pt>
    <dgm:pt modelId="{878E4EBE-18EA-43B6-B589-1210E1E4CF6A}" type="sibTrans" cxnId="{14367CC6-B9B1-40CF-BBB3-C17F79391DAE}">
      <dgm:prSet/>
      <dgm:spPr/>
      <dgm:t>
        <a:bodyPr/>
        <a:lstStyle/>
        <a:p>
          <a:endParaRPr lang="cs-CZ"/>
        </a:p>
      </dgm:t>
    </dgm:pt>
    <dgm:pt modelId="{D1B46980-6531-4606-95E6-44980827E919}">
      <dgm:prSet custT="1"/>
      <dgm:spPr/>
      <dgm:t>
        <a:bodyPr/>
        <a:lstStyle/>
        <a:p>
          <a:pPr algn="l" rtl="0"/>
          <a:r>
            <a:rPr lang="cs-CZ" sz="2000" dirty="0" smtClean="0"/>
            <a:t>AUTOR:  PhDr. Milan Simon</a:t>
          </a:r>
          <a:endParaRPr lang="cs-CZ" sz="2000" dirty="0"/>
        </a:p>
      </dgm:t>
    </dgm:pt>
    <dgm:pt modelId="{4F7B2CF5-A270-4D61-A510-1C1C5A4DCD3B}" type="parTrans" cxnId="{AB906E97-3CD9-4E05-91AE-864F8E394536}">
      <dgm:prSet/>
      <dgm:spPr/>
      <dgm:t>
        <a:bodyPr/>
        <a:lstStyle/>
        <a:p>
          <a:endParaRPr lang="cs-CZ"/>
        </a:p>
      </dgm:t>
    </dgm:pt>
    <dgm:pt modelId="{CFF69701-2866-4EF5-BFB5-F3F9B72EB817}" type="sibTrans" cxnId="{AB906E97-3CD9-4E05-91AE-864F8E394536}">
      <dgm:prSet/>
      <dgm:spPr/>
      <dgm:t>
        <a:bodyPr/>
        <a:lstStyle/>
        <a:p>
          <a:endParaRPr lang="cs-CZ"/>
        </a:p>
      </dgm:t>
    </dgm:pt>
    <dgm:pt modelId="{D8197B8C-B260-4A16-BDF4-0947B075E274}">
      <dgm:prSet custT="1"/>
      <dgm:spPr/>
      <dgm:t>
        <a:bodyPr/>
        <a:lstStyle/>
        <a:p>
          <a:pPr algn="l" rtl="0"/>
          <a:r>
            <a:rPr lang="cs-CZ" sz="2000" dirty="0" smtClean="0"/>
            <a:t>TEMA:  Planety naší sluneční soustavy – 2. část</a:t>
          </a:r>
          <a:endParaRPr lang="cs-CZ" sz="2000" dirty="0"/>
        </a:p>
      </dgm:t>
    </dgm:pt>
    <dgm:pt modelId="{51C5993D-B262-45E6-B66E-76BC9D6D883D}" type="parTrans" cxnId="{EDF6FE6B-9DBE-4D7B-B8FD-7098875B4EED}">
      <dgm:prSet/>
      <dgm:spPr/>
      <dgm:t>
        <a:bodyPr/>
        <a:lstStyle/>
        <a:p>
          <a:endParaRPr lang="cs-CZ"/>
        </a:p>
      </dgm:t>
    </dgm:pt>
    <dgm:pt modelId="{1AEC7F05-E0FE-459C-BD47-224AC9D7BEE4}" type="sibTrans" cxnId="{EDF6FE6B-9DBE-4D7B-B8FD-7098875B4EED}">
      <dgm:prSet/>
      <dgm:spPr/>
      <dgm:t>
        <a:bodyPr/>
        <a:lstStyle/>
        <a:p>
          <a:endParaRPr lang="cs-CZ"/>
        </a:p>
      </dgm:t>
    </dgm:pt>
    <dgm:pt modelId="{4C35D32F-0EAB-4CD7-82EE-45574DC2A586}">
      <dgm:prSet custT="1"/>
      <dgm:spPr/>
      <dgm:t>
        <a:bodyPr/>
        <a:lstStyle/>
        <a:p>
          <a:pPr algn="l" rtl="0"/>
          <a:r>
            <a:rPr lang="cs-CZ" sz="2000" dirty="0" smtClean="0"/>
            <a:t>ČÍSLO PROJEKTU: </a:t>
          </a:r>
          <a:endParaRPr lang="cs-CZ" sz="2000" dirty="0"/>
        </a:p>
      </dgm:t>
    </dgm:pt>
    <dgm:pt modelId="{A15F02C0-547C-48B3-9D05-E7F145EBF3C4}" type="parTrans" cxnId="{2221FB34-310D-4638-ACAE-9ACC709E4926}">
      <dgm:prSet/>
      <dgm:spPr/>
      <dgm:t>
        <a:bodyPr/>
        <a:lstStyle/>
        <a:p>
          <a:endParaRPr lang="cs-CZ"/>
        </a:p>
      </dgm:t>
    </dgm:pt>
    <dgm:pt modelId="{8C5711BF-38F0-4590-B6BC-B3119A33CA2E}" type="sibTrans" cxnId="{2221FB34-310D-4638-ACAE-9ACC709E4926}">
      <dgm:prSet/>
      <dgm:spPr/>
      <dgm:t>
        <a:bodyPr/>
        <a:lstStyle/>
        <a:p>
          <a:endParaRPr lang="cs-CZ"/>
        </a:p>
      </dgm:t>
    </dgm:pt>
    <dgm:pt modelId="{333A1088-737F-45CB-B68E-254E46348037}" type="pres">
      <dgm:prSet presAssocID="{757F3AB3-0718-4624-B441-E567A8F0AB56}" presName="Name0" presStyleCnt="0">
        <dgm:presLayoutVars>
          <dgm:chMax val="7"/>
          <dgm:dir/>
          <dgm:animLvl val="lvl"/>
          <dgm:resizeHandles val="exact"/>
        </dgm:presLayoutVars>
      </dgm:prSet>
      <dgm:spPr/>
      <dgm:t>
        <a:bodyPr/>
        <a:lstStyle/>
        <a:p>
          <a:endParaRPr lang="cs-CZ"/>
        </a:p>
      </dgm:t>
    </dgm:pt>
    <dgm:pt modelId="{F5ABB229-8D3B-4694-996A-96F23CF14429}" type="pres">
      <dgm:prSet presAssocID="{D1D4F407-5343-4D3F-B5B9-D407B03CAEB4}" presName="circle1" presStyleLbl="node1" presStyleIdx="0" presStyleCnt="5"/>
      <dgm:spPr/>
      <dgm:t>
        <a:bodyPr/>
        <a:lstStyle/>
        <a:p>
          <a:endParaRPr lang="cs-CZ"/>
        </a:p>
      </dgm:t>
    </dgm:pt>
    <dgm:pt modelId="{F41139FD-01EE-4571-8B17-4FB00FC51163}" type="pres">
      <dgm:prSet presAssocID="{D1D4F407-5343-4D3F-B5B9-D407B03CAEB4}" presName="space" presStyleCnt="0"/>
      <dgm:spPr/>
      <dgm:t>
        <a:bodyPr/>
        <a:lstStyle/>
        <a:p>
          <a:endParaRPr lang="cs-CZ"/>
        </a:p>
      </dgm:t>
    </dgm:pt>
    <dgm:pt modelId="{D005CE8C-CC26-4C3E-AC11-E15060ECD759}" type="pres">
      <dgm:prSet presAssocID="{D1D4F407-5343-4D3F-B5B9-D407B03CAEB4}" presName="rect1" presStyleLbl="alignAcc1" presStyleIdx="0" presStyleCnt="5" custLinFactNeighborX="-244" custLinFactNeighborY="165"/>
      <dgm:spPr/>
      <dgm:t>
        <a:bodyPr/>
        <a:lstStyle/>
        <a:p>
          <a:endParaRPr lang="cs-CZ"/>
        </a:p>
      </dgm:t>
    </dgm:pt>
    <dgm:pt modelId="{2C702D82-9B77-49B7-9568-BB8EB47C3372}" type="pres">
      <dgm:prSet presAssocID="{D1B46980-6531-4606-95E6-44980827E919}" presName="vertSpace2" presStyleLbl="node1" presStyleIdx="0" presStyleCnt="5"/>
      <dgm:spPr/>
      <dgm:t>
        <a:bodyPr/>
        <a:lstStyle/>
        <a:p>
          <a:endParaRPr lang="cs-CZ"/>
        </a:p>
      </dgm:t>
    </dgm:pt>
    <dgm:pt modelId="{A52A0455-90FF-4808-ABD0-F02540D31D5A}" type="pres">
      <dgm:prSet presAssocID="{D1B46980-6531-4606-95E6-44980827E919}" presName="circle2" presStyleLbl="node1" presStyleIdx="1" presStyleCnt="5"/>
      <dgm:spPr/>
      <dgm:t>
        <a:bodyPr/>
        <a:lstStyle/>
        <a:p>
          <a:endParaRPr lang="cs-CZ"/>
        </a:p>
      </dgm:t>
    </dgm:pt>
    <dgm:pt modelId="{6140AFEC-043D-4C43-A2F9-D0F5331DF3A3}" type="pres">
      <dgm:prSet presAssocID="{D1B46980-6531-4606-95E6-44980827E919}" presName="rect2" presStyleLbl="alignAcc1" presStyleIdx="1" presStyleCnt="5"/>
      <dgm:spPr/>
      <dgm:t>
        <a:bodyPr/>
        <a:lstStyle/>
        <a:p>
          <a:endParaRPr lang="cs-CZ"/>
        </a:p>
      </dgm:t>
    </dgm:pt>
    <dgm:pt modelId="{9358AC05-5D7D-4327-9F80-1AD486AEA664}" type="pres">
      <dgm:prSet presAssocID="{B651F6E3-6281-48DB-9319-2AEAFDAE7572}" presName="vertSpace3" presStyleLbl="node1" presStyleIdx="1" presStyleCnt="5"/>
      <dgm:spPr/>
      <dgm:t>
        <a:bodyPr/>
        <a:lstStyle/>
        <a:p>
          <a:endParaRPr lang="cs-CZ"/>
        </a:p>
      </dgm:t>
    </dgm:pt>
    <dgm:pt modelId="{313FC574-E1CD-4FB4-B054-0B805CE0447D}" type="pres">
      <dgm:prSet presAssocID="{B651F6E3-6281-48DB-9319-2AEAFDAE7572}" presName="circle3" presStyleLbl="node1" presStyleIdx="2" presStyleCnt="5"/>
      <dgm:spPr/>
      <dgm:t>
        <a:bodyPr/>
        <a:lstStyle/>
        <a:p>
          <a:endParaRPr lang="cs-CZ"/>
        </a:p>
      </dgm:t>
    </dgm:pt>
    <dgm:pt modelId="{619D679B-A015-4ECF-8348-D1034C574F40}" type="pres">
      <dgm:prSet presAssocID="{B651F6E3-6281-48DB-9319-2AEAFDAE7572}" presName="rect3" presStyleLbl="alignAcc1" presStyleIdx="2" presStyleCnt="5" custLinFactNeighborX="343" custLinFactNeighborY="-1569"/>
      <dgm:spPr/>
      <dgm:t>
        <a:bodyPr/>
        <a:lstStyle/>
        <a:p>
          <a:endParaRPr lang="cs-CZ"/>
        </a:p>
      </dgm:t>
    </dgm:pt>
    <dgm:pt modelId="{322283A8-4A27-4CDA-BAE3-F381106A9174}" type="pres">
      <dgm:prSet presAssocID="{D8197B8C-B260-4A16-BDF4-0947B075E274}" presName="vertSpace4" presStyleLbl="node1" presStyleIdx="2" presStyleCnt="5"/>
      <dgm:spPr/>
      <dgm:t>
        <a:bodyPr/>
        <a:lstStyle/>
        <a:p>
          <a:endParaRPr lang="cs-CZ"/>
        </a:p>
      </dgm:t>
    </dgm:pt>
    <dgm:pt modelId="{FFC9F71D-1B4F-4AD9-A4A6-86ADEFC8AF5C}" type="pres">
      <dgm:prSet presAssocID="{D8197B8C-B260-4A16-BDF4-0947B075E274}" presName="circle4" presStyleLbl="node1" presStyleIdx="3" presStyleCnt="5"/>
      <dgm:spPr/>
      <dgm:t>
        <a:bodyPr/>
        <a:lstStyle/>
        <a:p>
          <a:endParaRPr lang="cs-CZ"/>
        </a:p>
      </dgm:t>
    </dgm:pt>
    <dgm:pt modelId="{25B08C86-7E15-44DC-BE7F-FFB55DD49D12}" type="pres">
      <dgm:prSet presAssocID="{D8197B8C-B260-4A16-BDF4-0947B075E274}" presName="rect4" presStyleLbl="alignAcc1" presStyleIdx="3" presStyleCnt="5" custLinFactNeighborX="343" custLinFactNeighborY="-3983"/>
      <dgm:spPr/>
      <dgm:t>
        <a:bodyPr/>
        <a:lstStyle/>
        <a:p>
          <a:endParaRPr lang="cs-CZ"/>
        </a:p>
      </dgm:t>
    </dgm:pt>
    <dgm:pt modelId="{76644BE8-9D7C-4C09-B250-3D10AF48CBB7}" type="pres">
      <dgm:prSet presAssocID="{4C35D32F-0EAB-4CD7-82EE-45574DC2A586}" presName="vertSpace5" presStyleLbl="node1" presStyleIdx="3" presStyleCnt="5"/>
      <dgm:spPr/>
      <dgm:t>
        <a:bodyPr/>
        <a:lstStyle/>
        <a:p>
          <a:endParaRPr lang="cs-CZ"/>
        </a:p>
      </dgm:t>
    </dgm:pt>
    <dgm:pt modelId="{EE85B701-7295-41C0-BA7A-34D3756A2AE6}" type="pres">
      <dgm:prSet presAssocID="{4C35D32F-0EAB-4CD7-82EE-45574DC2A586}" presName="circle5" presStyleLbl="node1" presStyleIdx="4" presStyleCnt="5"/>
      <dgm:spPr/>
      <dgm:t>
        <a:bodyPr/>
        <a:lstStyle/>
        <a:p>
          <a:endParaRPr lang="cs-CZ"/>
        </a:p>
      </dgm:t>
    </dgm:pt>
    <dgm:pt modelId="{8BEBB6EC-1DAA-4CAC-8A25-BC0FCBD5DBD5}" type="pres">
      <dgm:prSet presAssocID="{4C35D32F-0EAB-4CD7-82EE-45574DC2A586}" presName="rect5" presStyleLbl="alignAcc1" presStyleIdx="4" presStyleCnt="5" custLinFactNeighborX="343" custLinFactNeighborY="-3236"/>
      <dgm:spPr/>
      <dgm:t>
        <a:bodyPr/>
        <a:lstStyle/>
        <a:p>
          <a:endParaRPr lang="cs-CZ"/>
        </a:p>
      </dgm:t>
    </dgm:pt>
    <dgm:pt modelId="{AED2198E-93D5-4001-81B4-73124B309672}" type="pres">
      <dgm:prSet presAssocID="{D1D4F407-5343-4D3F-B5B9-D407B03CAEB4}" presName="rect1ParTxNoCh" presStyleLbl="alignAcc1" presStyleIdx="4" presStyleCnt="5">
        <dgm:presLayoutVars>
          <dgm:chMax val="1"/>
          <dgm:bulletEnabled val="1"/>
        </dgm:presLayoutVars>
      </dgm:prSet>
      <dgm:spPr/>
      <dgm:t>
        <a:bodyPr/>
        <a:lstStyle/>
        <a:p>
          <a:endParaRPr lang="cs-CZ"/>
        </a:p>
      </dgm:t>
    </dgm:pt>
    <dgm:pt modelId="{2BE915AB-18AA-4053-B92C-3BFC9ED204BB}" type="pres">
      <dgm:prSet presAssocID="{D1B46980-6531-4606-95E6-44980827E919}" presName="rect2ParTxNoCh" presStyleLbl="alignAcc1" presStyleIdx="4" presStyleCnt="5">
        <dgm:presLayoutVars>
          <dgm:chMax val="1"/>
          <dgm:bulletEnabled val="1"/>
        </dgm:presLayoutVars>
      </dgm:prSet>
      <dgm:spPr/>
      <dgm:t>
        <a:bodyPr/>
        <a:lstStyle/>
        <a:p>
          <a:endParaRPr lang="cs-CZ"/>
        </a:p>
      </dgm:t>
    </dgm:pt>
    <dgm:pt modelId="{6BB5E863-4638-4E1D-BFDE-399D028AC4ED}" type="pres">
      <dgm:prSet presAssocID="{B651F6E3-6281-48DB-9319-2AEAFDAE7572}" presName="rect3ParTxNoCh" presStyleLbl="alignAcc1" presStyleIdx="4" presStyleCnt="5">
        <dgm:presLayoutVars>
          <dgm:chMax val="1"/>
          <dgm:bulletEnabled val="1"/>
        </dgm:presLayoutVars>
      </dgm:prSet>
      <dgm:spPr/>
      <dgm:t>
        <a:bodyPr/>
        <a:lstStyle/>
        <a:p>
          <a:endParaRPr lang="cs-CZ"/>
        </a:p>
      </dgm:t>
    </dgm:pt>
    <dgm:pt modelId="{5A5FFA88-C948-4069-8E93-59FA12366E83}" type="pres">
      <dgm:prSet presAssocID="{D8197B8C-B260-4A16-BDF4-0947B075E274}" presName="rect4ParTxNoCh" presStyleLbl="alignAcc1" presStyleIdx="4" presStyleCnt="5">
        <dgm:presLayoutVars>
          <dgm:chMax val="1"/>
          <dgm:bulletEnabled val="1"/>
        </dgm:presLayoutVars>
      </dgm:prSet>
      <dgm:spPr/>
      <dgm:t>
        <a:bodyPr/>
        <a:lstStyle/>
        <a:p>
          <a:endParaRPr lang="cs-CZ"/>
        </a:p>
      </dgm:t>
    </dgm:pt>
    <dgm:pt modelId="{890E4F0B-2866-4A3F-A3C7-2A14B1797930}" type="pres">
      <dgm:prSet presAssocID="{4C35D32F-0EAB-4CD7-82EE-45574DC2A586}" presName="rect5ParTxNoCh" presStyleLbl="alignAcc1" presStyleIdx="4" presStyleCnt="5">
        <dgm:presLayoutVars>
          <dgm:chMax val="1"/>
          <dgm:bulletEnabled val="1"/>
        </dgm:presLayoutVars>
      </dgm:prSet>
      <dgm:spPr/>
      <dgm:t>
        <a:bodyPr/>
        <a:lstStyle/>
        <a:p>
          <a:endParaRPr lang="cs-CZ"/>
        </a:p>
      </dgm:t>
    </dgm:pt>
  </dgm:ptLst>
  <dgm:cxnLst>
    <dgm:cxn modelId="{14367CC6-B9B1-40CF-BBB3-C17F79391DAE}" srcId="{757F3AB3-0718-4624-B441-E567A8F0AB56}" destId="{D1D4F407-5343-4D3F-B5B9-D407B03CAEB4}" srcOrd="0" destOrd="0" parTransId="{FB3E2B41-81AD-4068-9354-4B764E7CC2F7}" sibTransId="{878E4EBE-18EA-43B6-B589-1210E1E4CF6A}"/>
    <dgm:cxn modelId="{D2AF61C1-6531-4BDB-9471-6D8EFE177A5A}" type="presOf" srcId="{B651F6E3-6281-48DB-9319-2AEAFDAE7572}" destId="{6BB5E863-4638-4E1D-BFDE-399D028AC4ED}" srcOrd="1" destOrd="0" presId="urn:microsoft.com/office/officeart/2005/8/layout/target3"/>
    <dgm:cxn modelId="{A36EDFF7-EEE9-4EA0-9B19-2BEF0217F447}" type="presOf" srcId="{D1B46980-6531-4606-95E6-44980827E919}" destId="{6140AFEC-043D-4C43-A2F9-D0F5331DF3A3}" srcOrd="0" destOrd="0" presId="urn:microsoft.com/office/officeart/2005/8/layout/target3"/>
    <dgm:cxn modelId="{2221FB34-310D-4638-ACAE-9ACC709E4926}" srcId="{757F3AB3-0718-4624-B441-E567A8F0AB56}" destId="{4C35D32F-0EAB-4CD7-82EE-45574DC2A586}" srcOrd="4" destOrd="0" parTransId="{A15F02C0-547C-48B3-9D05-E7F145EBF3C4}" sibTransId="{8C5711BF-38F0-4590-B6BC-B3119A33CA2E}"/>
    <dgm:cxn modelId="{E8AB4475-197A-43AA-9D0E-AEE1E2447180}" type="presOf" srcId="{757F3AB3-0718-4624-B441-E567A8F0AB56}" destId="{333A1088-737F-45CB-B68E-254E46348037}" srcOrd="0" destOrd="0" presId="urn:microsoft.com/office/officeart/2005/8/layout/target3"/>
    <dgm:cxn modelId="{81FEB357-0AE8-4EA7-9C00-A4230F08E8E9}" type="presOf" srcId="{D8197B8C-B260-4A16-BDF4-0947B075E274}" destId="{5A5FFA88-C948-4069-8E93-59FA12366E83}" srcOrd="1" destOrd="0" presId="urn:microsoft.com/office/officeart/2005/8/layout/target3"/>
    <dgm:cxn modelId="{C7C7F96A-B63B-4BFB-916A-2EDBACED5174}" type="presOf" srcId="{B651F6E3-6281-48DB-9319-2AEAFDAE7572}" destId="{619D679B-A015-4ECF-8348-D1034C574F40}" srcOrd="0" destOrd="0" presId="urn:microsoft.com/office/officeart/2005/8/layout/target3"/>
    <dgm:cxn modelId="{12AD37DF-6576-4527-8398-6E641618419B}" type="presOf" srcId="{D1B46980-6531-4606-95E6-44980827E919}" destId="{2BE915AB-18AA-4053-B92C-3BFC9ED204BB}" srcOrd="1" destOrd="0" presId="urn:microsoft.com/office/officeart/2005/8/layout/target3"/>
    <dgm:cxn modelId="{EDF6FE6B-9DBE-4D7B-B8FD-7098875B4EED}" srcId="{757F3AB3-0718-4624-B441-E567A8F0AB56}" destId="{D8197B8C-B260-4A16-BDF4-0947B075E274}" srcOrd="3" destOrd="0" parTransId="{51C5993D-B262-45E6-B66E-76BC9D6D883D}" sibTransId="{1AEC7F05-E0FE-459C-BD47-224AC9D7BEE4}"/>
    <dgm:cxn modelId="{EFE93E0B-0F34-43CA-933C-F1FC071E7A2F}" type="presOf" srcId="{D8197B8C-B260-4A16-BDF4-0947B075E274}" destId="{25B08C86-7E15-44DC-BE7F-FFB55DD49D12}" srcOrd="0" destOrd="0" presId="urn:microsoft.com/office/officeart/2005/8/layout/target3"/>
    <dgm:cxn modelId="{3A310530-921A-4C74-91CD-3D6B758DBDDE}" type="presOf" srcId="{4C35D32F-0EAB-4CD7-82EE-45574DC2A586}" destId="{8BEBB6EC-1DAA-4CAC-8A25-BC0FCBD5DBD5}" srcOrd="0" destOrd="0" presId="urn:microsoft.com/office/officeart/2005/8/layout/target3"/>
    <dgm:cxn modelId="{C15AA552-3011-453D-B874-88BFA3CDD755}" type="presOf" srcId="{D1D4F407-5343-4D3F-B5B9-D407B03CAEB4}" destId="{AED2198E-93D5-4001-81B4-73124B309672}" srcOrd="1" destOrd="0" presId="urn:microsoft.com/office/officeart/2005/8/layout/target3"/>
    <dgm:cxn modelId="{A0CD7B5D-1AB7-4939-B3AD-9315012ABEFB}" type="presOf" srcId="{4C35D32F-0EAB-4CD7-82EE-45574DC2A586}" destId="{890E4F0B-2866-4A3F-A3C7-2A14B1797930}" srcOrd="1" destOrd="0" presId="urn:microsoft.com/office/officeart/2005/8/layout/target3"/>
    <dgm:cxn modelId="{5BCE5E01-2B29-4387-A230-72736B3713E0}" type="presOf" srcId="{D1D4F407-5343-4D3F-B5B9-D407B03CAEB4}" destId="{D005CE8C-CC26-4C3E-AC11-E15060ECD759}" srcOrd="0" destOrd="0" presId="urn:microsoft.com/office/officeart/2005/8/layout/target3"/>
    <dgm:cxn modelId="{7BC66EC3-EBD6-4F3A-99ED-9D25F66FFA51}" srcId="{757F3AB3-0718-4624-B441-E567A8F0AB56}" destId="{B651F6E3-6281-48DB-9319-2AEAFDAE7572}" srcOrd="2" destOrd="0" parTransId="{A571E265-742E-411A-ABCF-E39FDBC7528A}" sibTransId="{E33260FE-399D-481C-B2D6-3B35DD16DC84}"/>
    <dgm:cxn modelId="{AB906E97-3CD9-4E05-91AE-864F8E394536}" srcId="{757F3AB3-0718-4624-B441-E567A8F0AB56}" destId="{D1B46980-6531-4606-95E6-44980827E919}" srcOrd="1" destOrd="0" parTransId="{4F7B2CF5-A270-4D61-A510-1C1C5A4DCD3B}" sibTransId="{CFF69701-2866-4EF5-BFB5-F3F9B72EB817}"/>
    <dgm:cxn modelId="{EC714E41-9DA5-4324-BBB4-F020651F8DF6}" type="presParOf" srcId="{333A1088-737F-45CB-B68E-254E46348037}" destId="{F5ABB229-8D3B-4694-996A-96F23CF14429}" srcOrd="0" destOrd="0" presId="urn:microsoft.com/office/officeart/2005/8/layout/target3"/>
    <dgm:cxn modelId="{D2AF6DF7-B855-4F2B-81BF-BE1E4966FC94}" type="presParOf" srcId="{333A1088-737F-45CB-B68E-254E46348037}" destId="{F41139FD-01EE-4571-8B17-4FB00FC51163}" srcOrd="1" destOrd="0" presId="urn:microsoft.com/office/officeart/2005/8/layout/target3"/>
    <dgm:cxn modelId="{A0312AC6-5581-4BFE-A755-F80346144BE1}" type="presParOf" srcId="{333A1088-737F-45CB-B68E-254E46348037}" destId="{D005CE8C-CC26-4C3E-AC11-E15060ECD759}" srcOrd="2" destOrd="0" presId="urn:microsoft.com/office/officeart/2005/8/layout/target3"/>
    <dgm:cxn modelId="{2FFBFF3F-B1CC-40F0-BB9C-FBD2CD6B2790}" type="presParOf" srcId="{333A1088-737F-45CB-B68E-254E46348037}" destId="{2C702D82-9B77-49B7-9568-BB8EB47C3372}" srcOrd="3" destOrd="0" presId="urn:microsoft.com/office/officeart/2005/8/layout/target3"/>
    <dgm:cxn modelId="{68C9A8A2-CA22-48C8-9A51-BAB8EFA0B17C}" type="presParOf" srcId="{333A1088-737F-45CB-B68E-254E46348037}" destId="{A52A0455-90FF-4808-ABD0-F02540D31D5A}" srcOrd="4" destOrd="0" presId="urn:microsoft.com/office/officeart/2005/8/layout/target3"/>
    <dgm:cxn modelId="{C622DE7E-9325-4DEE-A438-1EF0FEF7D39B}" type="presParOf" srcId="{333A1088-737F-45CB-B68E-254E46348037}" destId="{6140AFEC-043D-4C43-A2F9-D0F5331DF3A3}" srcOrd="5" destOrd="0" presId="urn:microsoft.com/office/officeart/2005/8/layout/target3"/>
    <dgm:cxn modelId="{87178EC0-8AAF-4D97-9F40-22D0E7FAA4C4}" type="presParOf" srcId="{333A1088-737F-45CB-B68E-254E46348037}" destId="{9358AC05-5D7D-4327-9F80-1AD486AEA664}" srcOrd="6" destOrd="0" presId="urn:microsoft.com/office/officeart/2005/8/layout/target3"/>
    <dgm:cxn modelId="{1874C6C0-BE27-4F57-8797-DCC60E5EC741}" type="presParOf" srcId="{333A1088-737F-45CB-B68E-254E46348037}" destId="{313FC574-E1CD-4FB4-B054-0B805CE0447D}" srcOrd="7" destOrd="0" presId="urn:microsoft.com/office/officeart/2005/8/layout/target3"/>
    <dgm:cxn modelId="{7FEA2433-ABD7-4789-AC40-84EB383B2B78}" type="presParOf" srcId="{333A1088-737F-45CB-B68E-254E46348037}" destId="{619D679B-A015-4ECF-8348-D1034C574F40}" srcOrd="8" destOrd="0" presId="urn:microsoft.com/office/officeart/2005/8/layout/target3"/>
    <dgm:cxn modelId="{C884A73C-B062-46DF-99B2-A28FCECBF3DF}" type="presParOf" srcId="{333A1088-737F-45CB-B68E-254E46348037}" destId="{322283A8-4A27-4CDA-BAE3-F381106A9174}" srcOrd="9" destOrd="0" presId="urn:microsoft.com/office/officeart/2005/8/layout/target3"/>
    <dgm:cxn modelId="{F238CD55-FA77-49A0-8E21-42FBA5727D82}" type="presParOf" srcId="{333A1088-737F-45CB-B68E-254E46348037}" destId="{FFC9F71D-1B4F-4AD9-A4A6-86ADEFC8AF5C}" srcOrd="10" destOrd="0" presId="urn:microsoft.com/office/officeart/2005/8/layout/target3"/>
    <dgm:cxn modelId="{6E89BFB4-73AB-44E8-900A-B10BCB8CAFA6}" type="presParOf" srcId="{333A1088-737F-45CB-B68E-254E46348037}" destId="{25B08C86-7E15-44DC-BE7F-FFB55DD49D12}" srcOrd="11" destOrd="0" presId="urn:microsoft.com/office/officeart/2005/8/layout/target3"/>
    <dgm:cxn modelId="{20C2BDDB-0333-4A82-B18B-B6BCA1ACFE01}" type="presParOf" srcId="{333A1088-737F-45CB-B68E-254E46348037}" destId="{76644BE8-9D7C-4C09-B250-3D10AF48CBB7}" srcOrd="12" destOrd="0" presId="urn:microsoft.com/office/officeart/2005/8/layout/target3"/>
    <dgm:cxn modelId="{94150582-DFB5-4C77-8321-55157BBC779E}" type="presParOf" srcId="{333A1088-737F-45CB-B68E-254E46348037}" destId="{EE85B701-7295-41C0-BA7A-34D3756A2AE6}" srcOrd="13" destOrd="0" presId="urn:microsoft.com/office/officeart/2005/8/layout/target3"/>
    <dgm:cxn modelId="{44D0F0D1-A936-4537-BCF9-CCB56AA2AE03}" type="presParOf" srcId="{333A1088-737F-45CB-B68E-254E46348037}" destId="{8BEBB6EC-1DAA-4CAC-8A25-BC0FCBD5DBD5}" srcOrd="14" destOrd="0" presId="urn:microsoft.com/office/officeart/2005/8/layout/target3"/>
    <dgm:cxn modelId="{6B590331-EE5B-4C11-9732-3CC8BC7C4740}" type="presParOf" srcId="{333A1088-737F-45CB-B68E-254E46348037}" destId="{AED2198E-93D5-4001-81B4-73124B309672}" srcOrd="15" destOrd="0" presId="urn:microsoft.com/office/officeart/2005/8/layout/target3"/>
    <dgm:cxn modelId="{0E884B90-BB42-46FB-B968-9D5474EA946E}" type="presParOf" srcId="{333A1088-737F-45CB-B68E-254E46348037}" destId="{2BE915AB-18AA-4053-B92C-3BFC9ED204BB}" srcOrd="16" destOrd="0" presId="urn:microsoft.com/office/officeart/2005/8/layout/target3"/>
    <dgm:cxn modelId="{70DEB89E-F162-498F-B03C-8FC7893F8066}" type="presParOf" srcId="{333A1088-737F-45CB-B68E-254E46348037}" destId="{6BB5E863-4638-4E1D-BFDE-399D028AC4ED}" srcOrd="17" destOrd="0" presId="urn:microsoft.com/office/officeart/2005/8/layout/target3"/>
    <dgm:cxn modelId="{58BC6DB8-AA36-4742-9C37-BC2963C6CAA3}" type="presParOf" srcId="{333A1088-737F-45CB-B68E-254E46348037}" destId="{5A5FFA88-C948-4069-8E93-59FA12366E83}" srcOrd="18" destOrd="0" presId="urn:microsoft.com/office/officeart/2005/8/layout/target3"/>
    <dgm:cxn modelId="{7489FB78-D74C-4749-8539-5D1096F4A160}" type="presParOf" srcId="{333A1088-737F-45CB-B68E-254E46348037}" destId="{890E4F0B-2866-4A3F-A3C7-2A14B1797930}" srcOrd="19"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ABB229-8D3B-4694-996A-96F23CF14429}">
      <dsp:nvSpPr>
        <dsp:cNvPr id="0" name=""/>
        <dsp:cNvSpPr/>
      </dsp:nvSpPr>
      <dsp:spPr>
        <a:xfrm>
          <a:off x="0" y="0"/>
          <a:ext cx="2592288" cy="2592288"/>
        </a:xfrm>
        <a:prstGeom prst="pie">
          <a:avLst>
            <a:gd name="adj1" fmla="val 5400000"/>
            <a:gd name="adj2" fmla="val 1620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D005CE8C-CC26-4C3E-AC11-E15060ECD759}">
      <dsp:nvSpPr>
        <dsp:cNvPr id="0" name=""/>
        <dsp:cNvSpPr/>
      </dsp:nvSpPr>
      <dsp:spPr>
        <a:xfrm>
          <a:off x="1280341" y="0"/>
          <a:ext cx="6476256" cy="2592288"/>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NÁZEV ŠKOLY: Základní škola Strančice, okres Praha - východ</a:t>
          </a:r>
          <a:endParaRPr lang="cs-CZ" sz="2000" kern="1200" dirty="0"/>
        </a:p>
      </dsp:txBody>
      <dsp:txXfrm>
        <a:off x="1280341" y="0"/>
        <a:ext cx="6476256" cy="414766"/>
      </dsp:txXfrm>
    </dsp:sp>
    <dsp:sp modelId="{A52A0455-90FF-4808-ABD0-F02540D31D5A}">
      <dsp:nvSpPr>
        <dsp:cNvPr id="0" name=""/>
        <dsp:cNvSpPr/>
      </dsp:nvSpPr>
      <dsp:spPr>
        <a:xfrm>
          <a:off x="272190" y="414766"/>
          <a:ext cx="2047907" cy="2047907"/>
        </a:xfrm>
        <a:prstGeom prst="pie">
          <a:avLst>
            <a:gd name="adj1" fmla="val 5400000"/>
            <a:gd name="adj2" fmla="val 1620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6140AFEC-043D-4C43-A2F9-D0F5331DF3A3}">
      <dsp:nvSpPr>
        <dsp:cNvPr id="0" name=""/>
        <dsp:cNvSpPr/>
      </dsp:nvSpPr>
      <dsp:spPr>
        <a:xfrm>
          <a:off x="1296144" y="414766"/>
          <a:ext cx="6476256" cy="2047907"/>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AUTOR:  PhDr. Milan Simon</a:t>
          </a:r>
          <a:endParaRPr lang="cs-CZ" sz="2000" kern="1200" dirty="0"/>
        </a:p>
      </dsp:txBody>
      <dsp:txXfrm>
        <a:off x="1296144" y="414766"/>
        <a:ext cx="6476256" cy="414766"/>
      </dsp:txXfrm>
    </dsp:sp>
    <dsp:sp modelId="{313FC574-E1CD-4FB4-B054-0B805CE0447D}">
      <dsp:nvSpPr>
        <dsp:cNvPr id="0" name=""/>
        <dsp:cNvSpPr/>
      </dsp:nvSpPr>
      <dsp:spPr>
        <a:xfrm>
          <a:off x="544380" y="829532"/>
          <a:ext cx="1503527" cy="1503527"/>
        </a:xfrm>
        <a:prstGeom prst="pie">
          <a:avLst>
            <a:gd name="adj1" fmla="val 5400000"/>
            <a:gd name="adj2" fmla="val 1620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619D679B-A015-4ECF-8348-D1034C574F40}">
      <dsp:nvSpPr>
        <dsp:cNvPr id="0" name=""/>
        <dsp:cNvSpPr/>
      </dsp:nvSpPr>
      <dsp:spPr>
        <a:xfrm>
          <a:off x="1296144" y="805941"/>
          <a:ext cx="6476256" cy="1503527"/>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NÁZEV:VY_32_INOVACE_3.2.7.3. S 06</a:t>
          </a:r>
          <a:endParaRPr lang="cs-CZ" sz="2000" kern="1200" dirty="0"/>
        </a:p>
      </dsp:txBody>
      <dsp:txXfrm>
        <a:off x="1296144" y="805941"/>
        <a:ext cx="6476256" cy="414766"/>
      </dsp:txXfrm>
    </dsp:sp>
    <dsp:sp modelId="{FFC9F71D-1B4F-4AD9-A4A6-86ADEFC8AF5C}">
      <dsp:nvSpPr>
        <dsp:cNvPr id="0" name=""/>
        <dsp:cNvSpPr/>
      </dsp:nvSpPr>
      <dsp:spPr>
        <a:xfrm>
          <a:off x="816570" y="1244298"/>
          <a:ext cx="959146" cy="959146"/>
        </a:xfrm>
        <a:prstGeom prst="pie">
          <a:avLst>
            <a:gd name="adj1" fmla="val 5400000"/>
            <a:gd name="adj2" fmla="val 1620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25B08C86-7E15-44DC-BE7F-FFB55DD49D12}">
      <dsp:nvSpPr>
        <dsp:cNvPr id="0" name=""/>
        <dsp:cNvSpPr/>
      </dsp:nvSpPr>
      <dsp:spPr>
        <a:xfrm>
          <a:off x="1296144" y="1206095"/>
          <a:ext cx="6476256" cy="959146"/>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TEMA:  Planety naší sluneční soustavy – 2. část</a:t>
          </a:r>
          <a:endParaRPr lang="cs-CZ" sz="2000" kern="1200" dirty="0"/>
        </a:p>
      </dsp:txBody>
      <dsp:txXfrm>
        <a:off x="1296144" y="1206095"/>
        <a:ext cx="6476256" cy="414766"/>
      </dsp:txXfrm>
    </dsp:sp>
    <dsp:sp modelId="{EE85B701-7295-41C0-BA7A-34D3756A2AE6}">
      <dsp:nvSpPr>
        <dsp:cNvPr id="0" name=""/>
        <dsp:cNvSpPr/>
      </dsp:nvSpPr>
      <dsp:spPr>
        <a:xfrm>
          <a:off x="1088760" y="1659064"/>
          <a:ext cx="414766" cy="414766"/>
        </a:xfrm>
        <a:prstGeom prst="pie">
          <a:avLst>
            <a:gd name="adj1" fmla="val 5400000"/>
            <a:gd name="adj2" fmla="val 1620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8BEBB6EC-1DAA-4CAC-8A25-BC0FCBD5DBD5}">
      <dsp:nvSpPr>
        <dsp:cNvPr id="0" name=""/>
        <dsp:cNvSpPr/>
      </dsp:nvSpPr>
      <dsp:spPr>
        <a:xfrm>
          <a:off x="1296144" y="1645642"/>
          <a:ext cx="6476256" cy="414766"/>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ČÍSLO PROJEKTU: </a:t>
          </a:r>
          <a:endParaRPr lang="cs-CZ" sz="2000" kern="1200" dirty="0"/>
        </a:p>
      </dsp:txBody>
      <dsp:txXfrm>
        <a:off x="1296144" y="1645642"/>
        <a:ext cx="6476256" cy="414766"/>
      </dsp:txXfrm>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9C02B8F-A5DC-4961-B91A-16EE0E9BA1E9}" type="datetimeFigureOut">
              <a:rPr lang="cs-CZ" smtClean="0"/>
              <a:t>20.6.2012</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F2F69A9-20D5-42ED-B5BE-8083CC176894}" type="slidenum">
              <a:rPr lang="cs-CZ" smtClean="0"/>
              <a:t>‹#›</a:t>
            </a:fld>
            <a:endParaRPr lang="cs-CZ"/>
          </a:p>
        </p:txBody>
      </p:sp>
    </p:spTree>
    <p:extLst>
      <p:ext uri="{BB962C8B-B14F-4D97-AF65-F5344CB8AC3E}">
        <p14:creationId xmlns:p14="http://schemas.microsoft.com/office/powerpoint/2010/main" val="3390837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Zástupný symbol pro obrázek snímku 1"/>
          <p:cNvSpPr>
            <a:spLocks noGrp="1" noRot="1" noChangeAspect="1"/>
          </p:cNvSpPr>
          <p:nvPr>
            <p:ph type="sldImg"/>
          </p:nvPr>
        </p:nvSpPr>
        <p:spPr bwMode="auto">
          <a:noFill/>
          <a:ln>
            <a:solidFill>
              <a:srgbClr val="000000"/>
            </a:solidFill>
            <a:miter lim="800000"/>
            <a:headEnd/>
            <a:tailEnd/>
          </a:ln>
        </p:spPr>
      </p:sp>
      <p:sp>
        <p:nvSpPr>
          <p:cNvPr id="15362"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5363" name="Zástupný symbol pro číslo snímku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A4018CF6-271C-4E98-AD99-EA5872BA416E}" type="slidenum">
              <a:rPr lang="cs-CZ">
                <a:solidFill>
                  <a:srgbClr val="000000"/>
                </a:solidFill>
                <a:cs typeface="Arial" charset="0"/>
              </a:rPr>
              <a:pPr fontAlgn="base">
                <a:spcBef>
                  <a:spcPct val="0"/>
                </a:spcBef>
                <a:spcAft>
                  <a:spcPct val="0"/>
                </a:spcAft>
              </a:pPr>
              <a:t>1</a:t>
            </a:fld>
            <a:endParaRPr lang="cs-CZ">
              <a:solidFill>
                <a:srgbClr val="000000"/>
              </a:solidFill>
              <a:cs typeface="Arial"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AD4366F2-5111-4DC4-91D7-2DDE45FEE374}" type="datetimeFigureOut">
              <a:rPr lang="cs-CZ" smtClean="0"/>
              <a:t>20.6.2012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EC0F3B18-D430-4B23-9F5A-5DB74C60DCDD}" type="slidenum">
              <a:rPr lang="cs-CZ" smtClean="0"/>
              <a:t>‹#›</a:t>
            </a:fld>
            <a:endParaRPr lang="cs-CZ"/>
          </a:p>
        </p:txBody>
      </p:sp>
    </p:spTree>
    <p:extLst>
      <p:ext uri="{BB962C8B-B14F-4D97-AF65-F5344CB8AC3E}">
        <p14:creationId xmlns:p14="http://schemas.microsoft.com/office/powerpoint/2010/main" val="29978950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AD4366F2-5111-4DC4-91D7-2DDE45FEE374}" type="datetimeFigureOut">
              <a:rPr lang="cs-CZ" smtClean="0"/>
              <a:t>20.6.2012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EC0F3B18-D430-4B23-9F5A-5DB74C60DCDD}" type="slidenum">
              <a:rPr lang="cs-CZ" smtClean="0"/>
              <a:t>‹#›</a:t>
            </a:fld>
            <a:endParaRPr lang="cs-CZ"/>
          </a:p>
        </p:txBody>
      </p:sp>
    </p:spTree>
    <p:extLst>
      <p:ext uri="{BB962C8B-B14F-4D97-AF65-F5344CB8AC3E}">
        <p14:creationId xmlns:p14="http://schemas.microsoft.com/office/powerpoint/2010/main" val="42107945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AD4366F2-5111-4DC4-91D7-2DDE45FEE374}" type="datetimeFigureOut">
              <a:rPr lang="cs-CZ" smtClean="0"/>
              <a:t>20.6.2012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EC0F3B18-D430-4B23-9F5A-5DB74C60DCDD}" type="slidenum">
              <a:rPr lang="cs-CZ" smtClean="0"/>
              <a:t>‹#›</a:t>
            </a:fld>
            <a:endParaRPr lang="cs-CZ"/>
          </a:p>
        </p:txBody>
      </p:sp>
    </p:spTree>
    <p:extLst>
      <p:ext uri="{BB962C8B-B14F-4D97-AF65-F5344CB8AC3E}">
        <p14:creationId xmlns:p14="http://schemas.microsoft.com/office/powerpoint/2010/main" val="17709949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AD4366F2-5111-4DC4-91D7-2DDE45FEE374}" type="datetimeFigureOut">
              <a:rPr lang="cs-CZ" smtClean="0"/>
              <a:t>20.6.2012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EC0F3B18-D430-4B23-9F5A-5DB74C60DCDD}" type="slidenum">
              <a:rPr lang="cs-CZ" smtClean="0"/>
              <a:t>‹#›</a:t>
            </a:fld>
            <a:endParaRPr lang="cs-CZ"/>
          </a:p>
        </p:txBody>
      </p:sp>
    </p:spTree>
    <p:extLst>
      <p:ext uri="{BB962C8B-B14F-4D97-AF65-F5344CB8AC3E}">
        <p14:creationId xmlns:p14="http://schemas.microsoft.com/office/powerpoint/2010/main" val="38093266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AD4366F2-5111-4DC4-91D7-2DDE45FEE374}" type="datetimeFigureOut">
              <a:rPr lang="cs-CZ" smtClean="0"/>
              <a:t>20.6.2012</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EC0F3B18-D430-4B23-9F5A-5DB74C60DCDD}" type="slidenum">
              <a:rPr lang="cs-CZ" smtClean="0"/>
              <a:t>‹#›</a:t>
            </a:fld>
            <a:endParaRPr lang="cs-CZ"/>
          </a:p>
        </p:txBody>
      </p:sp>
    </p:spTree>
    <p:extLst>
      <p:ext uri="{BB962C8B-B14F-4D97-AF65-F5344CB8AC3E}">
        <p14:creationId xmlns:p14="http://schemas.microsoft.com/office/powerpoint/2010/main" val="30211742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AD4366F2-5111-4DC4-91D7-2DDE45FEE374}" type="datetimeFigureOut">
              <a:rPr lang="cs-CZ" smtClean="0"/>
              <a:t>20.6.2012</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EC0F3B18-D430-4B23-9F5A-5DB74C60DCDD}" type="slidenum">
              <a:rPr lang="cs-CZ" smtClean="0"/>
              <a:t>‹#›</a:t>
            </a:fld>
            <a:endParaRPr lang="cs-CZ"/>
          </a:p>
        </p:txBody>
      </p:sp>
    </p:spTree>
    <p:extLst>
      <p:ext uri="{BB962C8B-B14F-4D97-AF65-F5344CB8AC3E}">
        <p14:creationId xmlns:p14="http://schemas.microsoft.com/office/powerpoint/2010/main" val="35750246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AD4366F2-5111-4DC4-91D7-2DDE45FEE374}" type="datetimeFigureOut">
              <a:rPr lang="cs-CZ" smtClean="0"/>
              <a:t>20.6.2012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EC0F3B18-D430-4B23-9F5A-5DB74C60DCDD}" type="slidenum">
              <a:rPr lang="cs-CZ" smtClean="0"/>
              <a:t>‹#›</a:t>
            </a:fld>
            <a:endParaRPr lang="cs-CZ"/>
          </a:p>
        </p:txBody>
      </p:sp>
    </p:spTree>
    <p:extLst>
      <p:ext uri="{BB962C8B-B14F-4D97-AF65-F5344CB8AC3E}">
        <p14:creationId xmlns:p14="http://schemas.microsoft.com/office/powerpoint/2010/main" val="27274308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AD4366F2-5111-4DC4-91D7-2DDE45FEE374}" type="datetimeFigureOut">
              <a:rPr lang="cs-CZ" smtClean="0"/>
              <a:t>20.6.2012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EC0F3B18-D430-4B23-9F5A-5DB74C60DCDD}" type="slidenum">
              <a:rPr lang="cs-CZ" smtClean="0"/>
              <a:t>‹#›</a:t>
            </a:fld>
            <a:endParaRPr lang="cs-CZ"/>
          </a:p>
        </p:txBody>
      </p:sp>
    </p:spTree>
    <p:extLst>
      <p:ext uri="{BB962C8B-B14F-4D97-AF65-F5344CB8AC3E}">
        <p14:creationId xmlns:p14="http://schemas.microsoft.com/office/powerpoint/2010/main" val="263253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AD4366F2-5111-4DC4-91D7-2DDE45FEE374}" type="datetimeFigureOut">
              <a:rPr lang="cs-CZ" smtClean="0"/>
              <a:t>20.6.2012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EC0F3B18-D430-4B23-9F5A-5DB74C60DCDD}" type="slidenum">
              <a:rPr lang="cs-CZ" smtClean="0"/>
              <a:t>‹#›</a:t>
            </a:fld>
            <a:endParaRPr lang="cs-CZ"/>
          </a:p>
        </p:txBody>
      </p:sp>
    </p:spTree>
    <p:extLst>
      <p:ext uri="{BB962C8B-B14F-4D97-AF65-F5344CB8AC3E}">
        <p14:creationId xmlns:p14="http://schemas.microsoft.com/office/powerpoint/2010/main" val="24628220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AD4366F2-5111-4DC4-91D7-2DDE45FEE374}" type="datetimeFigureOut">
              <a:rPr lang="cs-CZ" smtClean="0"/>
              <a:t>20.6.2012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EC0F3B18-D430-4B23-9F5A-5DB74C60DCDD}" type="slidenum">
              <a:rPr lang="cs-CZ" smtClean="0"/>
              <a:t>‹#›</a:t>
            </a:fld>
            <a:endParaRPr lang="cs-CZ"/>
          </a:p>
        </p:txBody>
      </p:sp>
    </p:spTree>
    <p:extLst>
      <p:ext uri="{BB962C8B-B14F-4D97-AF65-F5344CB8AC3E}">
        <p14:creationId xmlns:p14="http://schemas.microsoft.com/office/powerpoint/2010/main" val="21308064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AD4366F2-5111-4DC4-91D7-2DDE45FEE374}" type="datetimeFigureOut">
              <a:rPr lang="cs-CZ" smtClean="0"/>
              <a:t>20.6.2012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EC0F3B18-D430-4B23-9F5A-5DB74C60DCDD}" type="slidenum">
              <a:rPr lang="cs-CZ" smtClean="0"/>
              <a:t>‹#›</a:t>
            </a:fld>
            <a:endParaRPr lang="cs-CZ"/>
          </a:p>
        </p:txBody>
      </p:sp>
    </p:spTree>
    <p:extLst>
      <p:ext uri="{BB962C8B-B14F-4D97-AF65-F5344CB8AC3E}">
        <p14:creationId xmlns:p14="http://schemas.microsoft.com/office/powerpoint/2010/main" val="32263201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D4366F2-5111-4DC4-91D7-2DDE45FEE374}" type="datetimeFigureOut">
              <a:rPr lang="cs-CZ" smtClean="0"/>
              <a:t>20.6.2012</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C0F3B18-D430-4B23-9F5A-5DB74C60DCDD}" type="slidenum">
              <a:rPr lang="cs-CZ" smtClean="0"/>
              <a:t>‹#›</a:t>
            </a:fld>
            <a:endParaRPr lang="cs-CZ"/>
          </a:p>
        </p:txBody>
      </p:sp>
    </p:spTree>
    <p:extLst>
      <p:ext uri="{BB962C8B-B14F-4D97-AF65-F5344CB8AC3E}">
        <p14:creationId xmlns:p14="http://schemas.microsoft.com/office/powerpoint/2010/main" val="296157610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1.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planets.cz/planety/" TargetMode="External"/><Relationship Id="rId2" Type="http://schemas.openxmlformats.org/officeDocument/2006/relationships/hyperlink" Target="http://planets.cz/ostatni/slunce/"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g"/><Relationship Id="rId1" Type="http://schemas.openxmlformats.org/officeDocument/2006/relationships/slideLayout" Target="../slideLayouts/slideLayout2.xml"/><Relationship Id="rId4" Type="http://schemas.openxmlformats.org/officeDocument/2006/relationships/image" Target="../media/image4.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planets.cz/mesice-planet/" TargetMode="External"/><Relationship Id="rId2" Type="http://schemas.openxmlformats.org/officeDocument/2006/relationships/hyperlink" Target="http://planets.cz/planety/" TargetMode="External"/><Relationship Id="rId1" Type="http://schemas.openxmlformats.org/officeDocument/2006/relationships/slideLayout" Target="../slideLayouts/slideLayout2.xml"/><Relationship Id="rId4" Type="http://schemas.openxmlformats.org/officeDocument/2006/relationships/hyperlink" Target="http://planets.cz/mesice-planet/mesic/"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planets.cz/planety/" TargetMode="External"/><Relationship Id="rId2" Type="http://schemas.openxmlformats.org/officeDocument/2006/relationships/hyperlink" Target="http://planets.cz/ostatni/slunce/"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hyperlink" Target="http://planets.cz/mesice-planet/" TargetMode="External"/><Relationship Id="rId1" Type="http://schemas.openxmlformats.org/officeDocument/2006/relationships/slideLayout" Target="../slideLayouts/slideLayout2.xml"/><Relationship Id="rId4" Type="http://schemas.openxmlformats.org/officeDocument/2006/relationships/image" Target="../media/image8.jp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planets.cz/planety/"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planets.cz/planety/uran/" TargetMode="External"/><Relationship Id="rId2" Type="http://schemas.openxmlformats.org/officeDocument/2006/relationships/hyperlink" Target="http://planets.cz/ostatni/slunce/"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planets.cz/planety/merkur/" TargetMode="External"/><Relationship Id="rId2" Type="http://schemas.openxmlformats.org/officeDocument/2006/relationships/hyperlink" Target="http://www.ideje.cz/cz/clanky/nerizena-slunecni-soustava-planet"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3588063115"/>
              </p:ext>
            </p:extLst>
          </p:nvPr>
        </p:nvGraphicFramePr>
        <p:xfrm>
          <a:off x="539552" y="908720"/>
          <a:ext cx="7772400" cy="25922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4338" name="Obrázek 4"/>
          <p:cNvPicPr>
            <a:picLocks noChangeAspect="1"/>
          </p:cNvPicPr>
          <p:nvPr/>
        </p:nvPicPr>
        <p:blipFill>
          <a:blip r:embed="rId8"/>
          <a:srcRect/>
          <a:stretch>
            <a:fillRect/>
          </a:stretch>
        </p:blipFill>
        <p:spPr bwMode="auto">
          <a:xfrm>
            <a:off x="1979613" y="4743450"/>
            <a:ext cx="5407025" cy="1046163"/>
          </a:xfrm>
          <a:prstGeom prst="rect">
            <a:avLst/>
          </a:prstGeom>
          <a:noFill/>
          <a:ln w="9525">
            <a:noFill/>
            <a:miter lim="800000"/>
            <a:headEnd/>
            <a:tailEnd/>
          </a:ln>
        </p:spPr>
      </p:pic>
      <p:sp>
        <p:nvSpPr>
          <p:cNvPr id="14339" name="TextovéPole 2"/>
          <p:cNvSpPr txBox="1">
            <a:spLocks noChangeArrowheads="1"/>
          </p:cNvSpPr>
          <p:nvPr/>
        </p:nvSpPr>
        <p:spPr bwMode="auto">
          <a:xfrm>
            <a:off x="3738563" y="2565400"/>
            <a:ext cx="2405062" cy="368300"/>
          </a:xfrm>
          <a:prstGeom prst="rect">
            <a:avLst/>
          </a:prstGeom>
          <a:noFill/>
          <a:ln w="9525">
            <a:noFill/>
            <a:miter lim="800000"/>
            <a:headEnd/>
            <a:tailEnd/>
          </a:ln>
        </p:spPr>
        <p:txBody>
          <a:bodyPr wrap="none">
            <a:spAutoFit/>
          </a:bodyPr>
          <a:lstStyle/>
          <a:p>
            <a:r>
              <a:rPr lang="cs-CZ">
                <a:solidFill>
                  <a:srgbClr val="000000"/>
                </a:solidFill>
                <a:latin typeface="Calibri" pitchFamily="34" charset="0"/>
              </a:rPr>
              <a:t>CZ.1.07/1.4.00/21.2976</a:t>
            </a:r>
          </a:p>
        </p:txBody>
      </p:sp>
      <p:sp>
        <p:nvSpPr>
          <p:cNvPr id="14340" name="TextovéPole 1"/>
          <p:cNvSpPr txBox="1">
            <a:spLocks noChangeArrowheads="1"/>
          </p:cNvSpPr>
          <p:nvPr/>
        </p:nvSpPr>
        <p:spPr bwMode="auto">
          <a:xfrm>
            <a:off x="2751138" y="1339850"/>
            <a:ext cx="185737" cy="368300"/>
          </a:xfrm>
          <a:prstGeom prst="rect">
            <a:avLst/>
          </a:prstGeom>
          <a:noFill/>
          <a:ln w="9525">
            <a:noFill/>
            <a:miter lim="800000"/>
            <a:headEnd/>
            <a:tailEnd/>
          </a:ln>
        </p:spPr>
        <p:txBody>
          <a:bodyPr wrap="none">
            <a:spAutoFit/>
          </a:bodyPr>
          <a:lstStyle/>
          <a:p>
            <a:endParaRPr lang="cs-CZ">
              <a:latin typeface="Calibri" pitchFamily="34" charset="0"/>
            </a:endParaRPr>
          </a:p>
        </p:txBody>
      </p:sp>
      <p:sp>
        <p:nvSpPr>
          <p:cNvPr id="14341" name="TextovéPole 5"/>
          <p:cNvSpPr txBox="1">
            <a:spLocks noChangeArrowheads="1"/>
          </p:cNvSpPr>
          <p:nvPr/>
        </p:nvSpPr>
        <p:spPr bwMode="auto">
          <a:xfrm>
            <a:off x="2657475" y="2179638"/>
            <a:ext cx="184150" cy="369887"/>
          </a:xfrm>
          <a:prstGeom prst="rect">
            <a:avLst/>
          </a:prstGeom>
          <a:noFill/>
          <a:ln w="9525">
            <a:noFill/>
            <a:miter lim="800000"/>
            <a:headEnd/>
            <a:tailEnd/>
          </a:ln>
        </p:spPr>
        <p:txBody>
          <a:bodyPr wrap="none">
            <a:spAutoFit/>
          </a:bodyPr>
          <a:lstStyle/>
          <a:p>
            <a:endParaRPr lang="cs-CZ">
              <a:latin typeface="Calibri" pitchFamily="34" charset="0"/>
            </a:endParaRPr>
          </a:p>
        </p:txBody>
      </p:sp>
    </p:spTree>
    <p:extLst>
      <p:ext uri="{BB962C8B-B14F-4D97-AF65-F5344CB8AC3E}">
        <p14:creationId xmlns:p14="http://schemas.microsoft.com/office/powerpoint/2010/main" val="6211707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346050"/>
          </a:xfrm>
        </p:spPr>
        <p:txBody>
          <a:bodyPr>
            <a:normAutofit fontScale="90000"/>
          </a:bodyPr>
          <a:lstStyle/>
          <a:p>
            <a:endParaRPr lang="cs-CZ" dirty="0"/>
          </a:p>
        </p:txBody>
      </p:sp>
      <p:sp>
        <p:nvSpPr>
          <p:cNvPr id="3" name="Zástupný symbol pro obsah 2"/>
          <p:cNvSpPr>
            <a:spLocks noGrp="1"/>
          </p:cNvSpPr>
          <p:nvPr>
            <p:ph idx="1"/>
          </p:nvPr>
        </p:nvSpPr>
        <p:spPr>
          <a:xfrm>
            <a:off x="457200" y="1196751"/>
            <a:ext cx="8229600" cy="2880321"/>
          </a:xfrm>
          <a:ln>
            <a:solidFill>
              <a:schemeClr val="tx1"/>
            </a:solidFill>
          </a:ln>
        </p:spPr>
        <p:txBody>
          <a:bodyPr>
            <a:normAutofit/>
          </a:bodyPr>
          <a:lstStyle/>
          <a:p>
            <a:pPr marL="0" indent="0">
              <a:buNone/>
            </a:pPr>
            <a:endParaRPr lang="cs-CZ" sz="2400" b="1" i="1" dirty="0">
              <a:latin typeface="Times New Roman" pitchFamily="18" charset="0"/>
              <a:cs typeface="Times New Roman" pitchFamily="18" charset="0"/>
            </a:endParaRPr>
          </a:p>
          <a:p>
            <a:pPr marL="0" indent="0">
              <a:buNone/>
            </a:pPr>
            <a:r>
              <a:rPr lang="cs-CZ" sz="2400" b="1" i="1" dirty="0">
                <a:latin typeface="Times New Roman" pitchFamily="18" charset="0"/>
                <a:cs typeface="Times New Roman" pitchFamily="18" charset="0"/>
              </a:rPr>
              <a:t>Cíl prezentace:</a:t>
            </a:r>
          </a:p>
          <a:p>
            <a:pPr marL="0" indent="0">
              <a:buNone/>
            </a:pPr>
            <a:r>
              <a:rPr lang="cs-CZ" sz="2000" dirty="0">
                <a:latin typeface="Times New Roman" pitchFamily="18" charset="0"/>
                <a:cs typeface="Times New Roman" pitchFamily="18" charset="0"/>
              </a:rPr>
              <a:t>Žáci jsou v průběhu prezentace seznámeni s charakteristikou planet naší sluneční soustavy a jejich oběžnými drahami. Prezentace je doplněna komentářem a dalšími audiovizuálními programy.</a:t>
            </a:r>
          </a:p>
          <a:p>
            <a:pPr marL="0" indent="0">
              <a:buNone/>
            </a:pPr>
            <a:endParaRPr lang="cs-CZ" sz="2000" dirty="0">
              <a:latin typeface="Times New Roman" pitchFamily="18" charset="0"/>
              <a:cs typeface="Times New Roman" pitchFamily="18" charset="0"/>
            </a:endParaRPr>
          </a:p>
        </p:txBody>
      </p:sp>
    </p:spTree>
    <p:extLst>
      <p:ext uri="{BB962C8B-B14F-4D97-AF65-F5344CB8AC3E}">
        <p14:creationId xmlns:p14="http://schemas.microsoft.com/office/powerpoint/2010/main" val="11813380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419872" y="332656"/>
            <a:ext cx="2232248" cy="432048"/>
          </a:xfrm>
          <a:ln>
            <a:solidFill>
              <a:schemeClr val="tx1"/>
            </a:solidFill>
          </a:ln>
        </p:spPr>
        <p:txBody>
          <a:bodyPr>
            <a:noAutofit/>
          </a:bodyPr>
          <a:lstStyle/>
          <a:p>
            <a:r>
              <a:rPr lang="cs-CZ" sz="2400" b="1" dirty="0" smtClean="0">
                <a:solidFill>
                  <a:srgbClr val="FF3300"/>
                </a:solidFill>
                <a:latin typeface="Times New Roman" pitchFamily="18" charset="0"/>
                <a:cs typeface="Times New Roman" pitchFamily="18" charset="0"/>
              </a:rPr>
              <a:t>Mars</a:t>
            </a:r>
            <a:endParaRPr lang="cs-CZ" sz="2400" b="1" dirty="0">
              <a:solidFill>
                <a:srgbClr val="FF3300"/>
              </a:solidFill>
              <a:latin typeface="Times New Roman" pitchFamily="18" charset="0"/>
              <a:cs typeface="Times New Roman" pitchFamily="18" charset="0"/>
            </a:endParaRPr>
          </a:p>
        </p:txBody>
      </p:sp>
      <p:sp>
        <p:nvSpPr>
          <p:cNvPr id="3" name="Zástupný symbol pro obsah 2"/>
          <p:cNvSpPr>
            <a:spLocks noGrp="1"/>
          </p:cNvSpPr>
          <p:nvPr>
            <p:ph idx="1"/>
          </p:nvPr>
        </p:nvSpPr>
        <p:spPr>
          <a:xfrm>
            <a:off x="395536" y="908719"/>
            <a:ext cx="8352928" cy="4248473"/>
          </a:xfrm>
          <a:ln>
            <a:solidFill>
              <a:schemeClr val="tx1"/>
            </a:solidFill>
          </a:ln>
        </p:spPr>
        <p:txBody>
          <a:bodyPr>
            <a:normAutofit/>
          </a:bodyPr>
          <a:lstStyle/>
          <a:p>
            <a:pPr marL="0" indent="0">
              <a:buNone/>
            </a:pPr>
            <a:endParaRPr lang="cs-CZ" sz="2000" dirty="0" smtClean="0"/>
          </a:p>
          <a:p>
            <a:pPr marL="0" indent="0">
              <a:buNone/>
            </a:pPr>
            <a:r>
              <a:rPr lang="cs-CZ" sz="2000" dirty="0" smtClean="0">
                <a:latin typeface="Times New Roman" pitchFamily="18" charset="0"/>
                <a:cs typeface="Times New Roman" pitchFamily="18" charset="0"/>
              </a:rPr>
              <a:t>Planeta</a:t>
            </a:r>
            <a:r>
              <a:rPr lang="cs-CZ" sz="2000" b="1" i="1" dirty="0" smtClean="0">
                <a:latin typeface="Times New Roman" pitchFamily="18" charset="0"/>
                <a:cs typeface="Times New Roman" pitchFamily="18" charset="0"/>
              </a:rPr>
              <a:t> </a:t>
            </a:r>
            <a:r>
              <a:rPr lang="cs-CZ" sz="2000" b="1" i="1" dirty="0" smtClean="0">
                <a:solidFill>
                  <a:srgbClr val="FF3300"/>
                </a:solidFill>
                <a:latin typeface="Times New Roman" pitchFamily="18" charset="0"/>
                <a:cs typeface="Times New Roman" pitchFamily="18" charset="0"/>
              </a:rPr>
              <a:t>Mars</a:t>
            </a:r>
            <a:r>
              <a:rPr lang="cs-CZ" sz="2000" b="1" i="1" dirty="0" smtClean="0">
                <a:solidFill>
                  <a:srgbClr val="FF9900"/>
                </a:solidFill>
                <a:latin typeface="Times New Roman" pitchFamily="18" charset="0"/>
                <a:cs typeface="Times New Roman" pitchFamily="18" charset="0"/>
              </a:rPr>
              <a:t> </a:t>
            </a:r>
            <a:r>
              <a:rPr lang="cs-CZ" sz="2000" dirty="0" smtClean="0">
                <a:latin typeface="Times New Roman" pitchFamily="18" charset="0"/>
                <a:cs typeface="Times New Roman" pitchFamily="18" charset="0"/>
              </a:rPr>
              <a:t>obíhá jako čtvrtá v pořadí kolem </a:t>
            </a:r>
            <a:r>
              <a:rPr lang="cs-CZ" sz="2000" dirty="0" smtClean="0">
                <a:latin typeface="Times New Roman" pitchFamily="18" charset="0"/>
                <a:cs typeface="Times New Roman" pitchFamily="18" charset="0"/>
                <a:hlinkClick r:id="rId2" tooltip="Slunce"/>
              </a:rPr>
              <a:t>Slunce</a:t>
            </a:r>
            <a:r>
              <a:rPr lang="cs-CZ" sz="2000" dirty="0" smtClean="0">
                <a:latin typeface="Times New Roman" pitchFamily="18" charset="0"/>
                <a:cs typeface="Times New Roman" pitchFamily="18" charset="0"/>
              </a:rPr>
              <a:t>. Jméno získala po římském bohu války </a:t>
            </a:r>
            <a:r>
              <a:rPr lang="cs-CZ" sz="2000" dirty="0" err="1" smtClean="0">
                <a:latin typeface="Times New Roman" pitchFamily="18" charset="0"/>
                <a:cs typeface="Times New Roman" pitchFamily="18" charset="0"/>
              </a:rPr>
              <a:t>Martovi</a:t>
            </a:r>
            <a:r>
              <a:rPr lang="cs-CZ" sz="2000" dirty="0" smtClean="0">
                <a:latin typeface="Times New Roman" pitchFamily="18" charset="0"/>
                <a:cs typeface="Times New Roman" pitchFamily="18" charset="0"/>
              </a:rPr>
              <a:t>. Již od počátku lidstva Mars upoutával pozornost člověka a probouzel fantastické představy o životě na jiných planetách. Poloměr Marsu je polovinou poloměru Země a hmotnost dosahuje jedné desetiny zemské hmotnosti. Plocha povrchu Marsu je srovnatelná s plochou povrchu všechny kontinentů na Zemi. Červené zabarvení povrchu Marsu je způsobené oxidem železa (hematitem).  Mars nemá žádná magnetické pole, vykazuje pouze známky zbytkového magnetického pole v jistých částech </a:t>
            </a:r>
            <a:r>
              <a:rPr lang="cs-CZ" sz="2000" dirty="0" smtClean="0">
                <a:latin typeface="Times New Roman" pitchFamily="18" charset="0"/>
                <a:cs typeface="Times New Roman" pitchFamily="18" charset="0"/>
                <a:hlinkClick r:id="rId3" tooltip="planety"/>
              </a:rPr>
              <a:t>planety</a:t>
            </a:r>
            <a:r>
              <a:rPr lang="cs-CZ" sz="2000" dirty="0" smtClean="0">
                <a:latin typeface="Times New Roman" pitchFamily="18" charset="0"/>
                <a:cs typeface="Times New Roman" pitchFamily="18" charset="0"/>
              </a:rPr>
              <a:t>. Jádro planety Mars má poloměr přibližně 1480 km a je tvořeno převážně železem s příměsí síry. Železné jádro je z části tekuté. Jádro je obaleno silikátovým pláštěm. Průměrná tloušťka kůry Marsu je 50 km a maximální tloušťka je 125 km.</a:t>
            </a:r>
            <a:br>
              <a:rPr lang="cs-CZ" sz="2000" dirty="0" smtClean="0">
                <a:latin typeface="Times New Roman" pitchFamily="18" charset="0"/>
                <a:cs typeface="Times New Roman" pitchFamily="18" charset="0"/>
              </a:rPr>
            </a:br>
            <a:endParaRPr lang="cs-CZ" sz="2000" dirty="0">
              <a:latin typeface="Times New Roman" pitchFamily="18" charset="0"/>
              <a:cs typeface="Times New Roman" pitchFamily="18" charset="0"/>
            </a:endParaRPr>
          </a:p>
        </p:txBody>
      </p:sp>
    </p:spTree>
    <p:extLst>
      <p:ext uri="{BB962C8B-B14F-4D97-AF65-F5344CB8AC3E}">
        <p14:creationId xmlns:p14="http://schemas.microsoft.com/office/powerpoint/2010/main" val="1106953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346050"/>
          </a:xfrm>
        </p:spPr>
        <p:txBody>
          <a:bodyPr>
            <a:noAutofit/>
          </a:bodyPr>
          <a:lstStyle/>
          <a:p>
            <a:endParaRPr lang="cs-CZ" sz="2000" dirty="0">
              <a:latin typeface="Times New Roman" pitchFamily="18" charset="0"/>
              <a:cs typeface="Times New Roman" pitchFamily="18" charset="0"/>
            </a:endParaRPr>
          </a:p>
        </p:txBody>
      </p:sp>
      <p:pic>
        <p:nvPicPr>
          <p:cNvPr id="4" name="Zástupný symbol pro obsah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83568" y="2780928"/>
            <a:ext cx="3744416" cy="367240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5" name="Obrázek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16016" y="2780928"/>
            <a:ext cx="3600400" cy="367240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6" name="Obrázek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59632" y="421840"/>
            <a:ext cx="6552728" cy="216024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2055987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274042"/>
          </a:xfrm>
        </p:spPr>
        <p:txBody>
          <a:bodyPr>
            <a:noAutofit/>
          </a:bodyPr>
          <a:lstStyle/>
          <a:p>
            <a:endParaRPr lang="cs-CZ" sz="2000" dirty="0">
              <a:latin typeface="Times New Roman" pitchFamily="18" charset="0"/>
              <a:cs typeface="Times New Roman" pitchFamily="18" charset="0"/>
            </a:endParaRPr>
          </a:p>
        </p:txBody>
      </p:sp>
      <p:sp>
        <p:nvSpPr>
          <p:cNvPr id="3" name="Zástupný symbol pro obsah 2"/>
          <p:cNvSpPr>
            <a:spLocks noGrp="1"/>
          </p:cNvSpPr>
          <p:nvPr>
            <p:ph idx="1"/>
          </p:nvPr>
        </p:nvSpPr>
        <p:spPr>
          <a:xfrm>
            <a:off x="457200" y="404664"/>
            <a:ext cx="8229600" cy="6048672"/>
          </a:xfrm>
          <a:ln>
            <a:solidFill>
              <a:schemeClr val="tx1"/>
            </a:solidFill>
          </a:ln>
        </p:spPr>
        <p:txBody>
          <a:bodyPr>
            <a:normAutofit/>
          </a:bodyPr>
          <a:lstStyle/>
          <a:p>
            <a:pPr marL="0" indent="0">
              <a:buNone/>
            </a:pPr>
            <a:r>
              <a:rPr lang="cs-CZ" sz="2000" b="1" i="1" dirty="0" smtClean="0">
                <a:solidFill>
                  <a:srgbClr val="C00000"/>
                </a:solidFill>
                <a:latin typeface="Times New Roman" pitchFamily="18" charset="0"/>
                <a:cs typeface="Times New Roman" pitchFamily="18" charset="0"/>
              </a:rPr>
              <a:t>Mars</a:t>
            </a:r>
            <a:r>
              <a:rPr lang="cs-CZ" sz="2000" dirty="0" smtClean="0">
                <a:solidFill>
                  <a:srgbClr val="C00000"/>
                </a:solidFill>
                <a:latin typeface="Times New Roman" pitchFamily="18" charset="0"/>
                <a:cs typeface="Times New Roman" pitchFamily="18" charset="0"/>
              </a:rPr>
              <a:t> </a:t>
            </a:r>
            <a:r>
              <a:rPr lang="cs-CZ" sz="2000" dirty="0" smtClean="0">
                <a:latin typeface="Times New Roman" pitchFamily="18" charset="0"/>
                <a:cs typeface="Times New Roman" pitchFamily="18" charset="0"/>
              </a:rPr>
              <a:t>obíhá Slunce v průměrné vzdálenosti 230 milionů km. Den na Marsu nazývaný sol je mírně delší, než je pozemský den, 24 hodin, 39 minut a 35.244 vteřin. Jeden rok na Marsu se rovná 1 roku, 320 dnům a 18.2 hodinám na Zemi. Sklon rotační osy Marsu je 25.19 stupňů a velmi se podobá sklonu rotační osy Země.</a:t>
            </a:r>
          </a:p>
          <a:p>
            <a:pPr marL="0" indent="0">
              <a:buNone/>
            </a:pPr>
            <a:endParaRPr lang="cs-CZ" sz="2000" dirty="0" smtClean="0">
              <a:latin typeface="Times New Roman" pitchFamily="18" charset="0"/>
              <a:cs typeface="Times New Roman" pitchFamily="18" charset="0"/>
            </a:endParaRPr>
          </a:p>
          <a:p>
            <a:pPr marL="0" indent="0">
              <a:buNone/>
            </a:pPr>
            <a:endParaRPr lang="cs-CZ" sz="2000" dirty="0">
              <a:latin typeface="Times New Roman" pitchFamily="18" charset="0"/>
              <a:cs typeface="Times New Roman" pitchFamily="18" charset="0"/>
            </a:endParaRPr>
          </a:p>
        </p:txBody>
      </p:sp>
      <p:graphicFrame>
        <p:nvGraphicFramePr>
          <p:cNvPr id="4" name="Tabulka 3"/>
          <p:cNvGraphicFramePr>
            <a:graphicFrameLocks noGrp="1"/>
          </p:cNvGraphicFramePr>
          <p:nvPr>
            <p:extLst>
              <p:ext uri="{D42A27DB-BD31-4B8C-83A1-F6EECF244321}">
                <p14:modId xmlns:p14="http://schemas.microsoft.com/office/powerpoint/2010/main" val="748753618"/>
              </p:ext>
            </p:extLst>
          </p:nvPr>
        </p:nvGraphicFramePr>
        <p:xfrm>
          <a:off x="2699792" y="1916830"/>
          <a:ext cx="3888432" cy="4292724"/>
        </p:xfrm>
        <a:graphic>
          <a:graphicData uri="http://schemas.openxmlformats.org/drawingml/2006/table">
            <a:tbl>
              <a:tblPr>
                <a:tableStyleId>{08FB837D-C827-4EFA-A057-4D05807E0F7C}</a:tableStyleId>
              </a:tblPr>
              <a:tblGrid>
                <a:gridCol w="1944216"/>
                <a:gridCol w="1944216"/>
              </a:tblGrid>
              <a:tr h="385142">
                <a:tc>
                  <a:txBody>
                    <a:bodyPr/>
                    <a:lstStyle/>
                    <a:p>
                      <a:endParaRPr lang="cs-CZ" sz="1800" dirty="0">
                        <a:latin typeface="Times New Roman" pitchFamily="18" charset="0"/>
                        <a:cs typeface="Times New Roman" pitchFamily="18" charset="0"/>
                      </a:endParaRPr>
                    </a:p>
                  </a:txBody>
                  <a:tcPr anchor="ctr"/>
                </a:tc>
                <a:tc>
                  <a:txBody>
                    <a:bodyPr/>
                    <a:lstStyle/>
                    <a:p>
                      <a:endParaRPr lang="cs-CZ" sz="1800">
                        <a:latin typeface="Times New Roman" pitchFamily="18" charset="0"/>
                        <a:cs typeface="Times New Roman" pitchFamily="18" charset="0"/>
                      </a:endParaRPr>
                    </a:p>
                  </a:txBody>
                  <a:tcPr/>
                </a:tc>
              </a:tr>
              <a:tr h="617832">
                <a:tc>
                  <a:txBody>
                    <a:bodyPr/>
                    <a:lstStyle/>
                    <a:p>
                      <a:r>
                        <a:rPr lang="cs-CZ" sz="1800">
                          <a:latin typeface="Times New Roman" pitchFamily="18" charset="0"/>
                          <a:cs typeface="Times New Roman" pitchFamily="18" charset="0"/>
                        </a:rPr>
                        <a:t>Atmosferický tlak</a:t>
                      </a:r>
                    </a:p>
                  </a:txBody>
                  <a:tcPr marL="19050" marR="19050" marT="19050" marB="19050" anchor="ctr"/>
                </a:tc>
                <a:tc>
                  <a:txBody>
                    <a:bodyPr/>
                    <a:lstStyle/>
                    <a:p>
                      <a:r>
                        <a:rPr lang="cs-CZ" sz="1800">
                          <a:latin typeface="Times New Roman" pitchFamily="18" charset="0"/>
                          <a:cs typeface="Times New Roman" pitchFamily="18" charset="0"/>
                        </a:rPr>
                        <a:t>0.7–0.9 kPa</a:t>
                      </a:r>
                    </a:p>
                  </a:txBody>
                  <a:tcPr marL="19050" marR="19050" marT="19050" marB="19050" anchor="ctr"/>
                </a:tc>
              </a:tr>
              <a:tr h="328975">
                <a:tc>
                  <a:txBody>
                    <a:bodyPr/>
                    <a:lstStyle/>
                    <a:p>
                      <a:r>
                        <a:rPr lang="cs-CZ" sz="1800">
                          <a:latin typeface="Times New Roman" pitchFamily="18" charset="0"/>
                          <a:cs typeface="Times New Roman" pitchFamily="18" charset="0"/>
                        </a:rPr>
                        <a:t>Oxid uhličitý</a:t>
                      </a:r>
                    </a:p>
                  </a:txBody>
                  <a:tcPr marL="19050" marR="19050" marT="19050" marB="19050" anchor="ctr"/>
                </a:tc>
                <a:tc>
                  <a:txBody>
                    <a:bodyPr/>
                    <a:lstStyle/>
                    <a:p>
                      <a:r>
                        <a:rPr lang="cs-CZ" sz="1800">
                          <a:latin typeface="Times New Roman" pitchFamily="18" charset="0"/>
                          <a:cs typeface="Times New Roman" pitchFamily="18" charset="0"/>
                        </a:rPr>
                        <a:t>95.32 %</a:t>
                      </a:r>
                    </a:p>
                  </a:txBody>
                  <a:tcPr marL="19050" marR="19050" marT="19050" marB="19050" anchor="ctr"/>
                </a:tc>
              </a:tr>
              <a:tr h="328975">
                <a:tc>
                  <a:txBody>
                    <a:bodyPr/>
                    <a:lstStyle/>
                    <a:p>
                      <a:r>
                        <a:rPr lang="cs-CZ" sz="1800">
                          <a:latin typeface="Times New Roman" pitchFamily="18" charset="0"/>
                          <a:cs typeface="Times New Roman" pitchFamily="18" charset="0"/>
                        </a:rPr>
                        <a:t>Dusík</a:t>
                      </a:r>
                    </a:p>
                  </a:txBody>
                  <a:tcPr marL="19050" marR="19050" marT="19050" marB="19050" anchor="ctr"/>
                </a:tc>
                <a:tc>
                  <a:txBody>
                    <a:bodyPr/>
                    <a:lstStyle/>
                    <a:p>
                      <a:r>
                        <a:rPr lang="cs-CZ" sz="1800" dirty="0">
                          <a:latin typeface="Times New Roman" pitchFamily="18" charset="0"/>
                          <a:cs typeface="Times New Roman" pitchFamily="18" charset="0"/>
                        </a:rPr>
                        <a:t>2.7 %</a:t>
                      </a:r>
                    </a:p>
                  </a:txBody>
                  <a:tcPr marL="19050" marR="19050" marT="19050" marB="19050" anchor="ctr"/>
                </a:tc>
              </a:tr>
              <a:tr h="328975">
                <a:tc>
                  <a:txBody>
                    <a:bodyPr/>
                    <a:lstStyle/>
                    <a:p>
                      <a:r>
                        <a:rPr lang="cs-CZ" sz="1800">
                          <a:latin typeface="Times New Roman" pitchFamily="18" charset="0"/>
                          <a:cs typeface="Times New Roman" pitchFamily="18" charset="0"/>
                        </a:rPr>
                        <a:t>Argon</a:t>
                      </a:r>
                    </a:p>
                  </a:txBody>
                  <a:tcPr marL="19050" marR="19050" marT="19050" marB="19050" anchor="ctr"/>
                </a:tc>
                <a:tc>
                  <a:txBody>
                    <a:bodyPr/>
                    <a:lstStyle/>
                    <a:p>
                      <a:r>
                        <a:rPr lang="cs-CZ" sz="1800">
                          <a:latin typeface="Times New Roman" pitchFamily="18" charset="0"/>
                          <a:cs typeface="Times New Roman" pitchFamily="18" charset="0"/>
                        </a:rPr>
                        <a:t>1.6 %</a:t>
                      </a:r>
                    </a:p>
                  </a:txBody>
                  <a:tcPr marL="19050" marR="19050" marT="19050" marB="19050" anchor="ctr"/>
                </a:tc>
              </a:tr>
              <a:tr h="328975">
                <a:tc>
                  <a:txBody>
                    <a:bodyPr/>
                    <a:lstStyle/>
                    <a:p>
                      <a:r>
                        <a:rPr lang="cs-CZ" sz="1800" dirty="0">
                          <a:latin typeface="Times New Roman" pitchFamily="18" charset="0"/>
                          <a:cs typeface="Times New Roman" pitchFamily="18" charset="0"/>
                        </a:rPr>
                        <a:t>Kyslík</a:t>
                      </a:r>
                    </a:p>
                  </a:txBody>
                  <a:tcPr marL="19050" marR="19050" marT="19050" marB="19050" anchor="ctr"/>
                </a:tc>
                <a:tc>
                  <a:txBody>
                    <a:bodyPr/>
                    <a:lstStyle/>
                    <a:p>
                      <a:r>
                        <a:rPr lang="cs-CZ" sz="1800">
                          <a:latin typeface="Times New Roman" pitchFamily="18" charset="0"/>
                          <a:cs typeface="Times New Roman" pitchFamily="18" charset="0"/>
                        </a:rPr>
                        <a:t>0.13 %</a:t>
                      </a:r>
                    </a:p>
                  </a:txBody>
                  <a:tcPr marL="19050" marR="19050" marT="19050" marB="19050" anchor="ctr"/>
                </a:tc>
              </a:tr>
              <a:tr h="328975">
                <a:tc>
                  <a:txBody>
                    <a:bodyPr/>
                    <a:lstStyle/>
                    <a:p>
                      <a:r>
                        <a:rPr lang="cs-CZ" sz="1800">
                          <a:latin typeface="Times New Roman" pitchFamily="18" charset="0"/>
                          <a:cs typeface="Times New Roman" pitchFamily="18" charset="0"/>
                        </a:rPr>
                        <a:t>Oxid uhelnatý</a:t>
                      </a:r>
                    </a:p>
                  </a:txBody>
                  <a:tcPr marL="19050" marR="19050" marT="19050" marB="19050" anchor="ctr"/>
                </a:tc>
                <a:tc>
                  <a:txBody>
                    <a:bodyPr/>
                    <a:lstStyle/>
                    <a:p>
                      <a:r>
                        <a:rPr lang="cs-CZ" sz="1800">
                          <a:latin typeface="Times New Roman" pitchFamily="18" charset="0"/>
                          <a:cs typeface="Times New Roman" pitchFamily="18" charset="0"/>
                        </a:rPr>
                        <a:t>0.07 %</a:t>
                      </a:r>
                    </a:p>
                  </a:txBody>
                  <a:tcPr marL="19050" marR="19050" marT="19050" marB="19050" anchor="ctr"/>
                </a:tc>
              </a:tr>
              <a:tr h="328975">
                <a:tc>
                  <a:txBody>
                    <a:bodyPr/>
                    <a:lstStyle/>
                    <a:p>
                      <a:r>
                        <a:rPr lang="cs-CZ" sz="1800">
                          <a:latin typeface="Times New Roman" pitchFamily="18" charset="0"/>
                          <a:cs typeface="Times New Roman" pitchFamily="18" charset="0"/>
                        </a:rPr>
                        <a:t>Vodní páry</a:t>
                      </a:r>
                    </a:p>
                  </a:txBody>
                  <a:tcPr marL="19050" marR="19050" marT="19050" marB="19050" anchor="ctr"/>
                </a:tc>
                <a:tc>
                  <a:txBody>
                    <a:bodyPr/>
                    <a:lstStyle/>
                    <a:p>
                      <a:r>
                        <a:rPr lang="cs-CZ" sz="1800">
                          <a:latin typeface="Times New Roman" pitchFamily="18" charset="0"/>
                          <a:cs typeface="Times New Roman" pitchFamily="18" charset="0"/>
                        </a:rPr>
                        <a:t>0.03 %</a:t>
                      </a:r>
                    </a:p>
                  </a:txBody>
                  <a:tcPr marL="19050" marR="19050" marT="19050" marB="19050" anchor="ctr"/>
                </a:tc>
              </a:tr>
              <a:tr h="328975">
                <a:tc>
                  <a:txBody>
                    <a:bodyPr/>
                    <a:lstStyle/>
                    <a:p>
                      <a:r>
                        <a:rPr lang="cs-CZ" sz="1800">
                          <a:latin typeface="Times New Roman" pitchFamily="18" charset="0"/>
                          <a:cs typeface="Times New Roman" pitchFamily="18" charset="0"/>
                        </a:rPr>
                        <a:t>Oxid dusnatý</a:t>
                      </a:r>
                    </a:p>
                  </a:txBody>
                  <a:tcPr marL="19050" marR="19050" marT="19050" marB="19050" anchor="ctr"/>
                </a:tc>
                <a:tc>
                  <a:txBody>
                    <a:bodyPr/>
                    <a:lstStyle/>
                    <a:p>
                      <a:r>
                        <a:rPr lang="cs-CZ" sz="1800">
                          <a:latin typeface="Times New Roman" pitchFamily="18" charset="0"/>
                          <a:cs typeface="Times New Roman" pitchFamily="18" charset="0"/>
                        </a:rPr>
                        <a:t>0.01 %</a:t>
                      </a:r>
                    </a:p>
                  </a:txBody>
                  <a:tcPr marL="19050" marR="19050" marT="19050" marB="19050" anchor="ctr"/>
                </a:tc>
              </a:tr>
              <a:tr h="328975">
                <a:tc>
                  <a:txBody>
                    <a:bodyPr/>
                    <a:lstStyle/>
                    <a:p>
                      <a:r>
                        <a:rPr lang="cs-CZ" sz="1800">
                          <a:latin typeface="Times New Roman" pitchFamily="18" charset="0"/>
                          <a:cs typeface="Times New Roman" pitchFamily="18" charset="0"/>
                        </a:rPr>
                        <a:t>Neon</a:t>
                      </a:r>
                    </a:p>
                  </a:txBody>
                  <a:tcPr marL="19050" marR="19050" marT="19050" marB="19050" anchor="ctr"/>
                </a:tc>
                <a:tc>
                  <a:txBody>
                    <a:bodyPr/>
                    <a:lstStyle/>
                    <a:p>
                      <a:r>
                        <a:rPr lang="cs-CZ" sz="1800">
                          <a:latin typeface="Times New Roman" pitchFamily="18" charset="0"/>
                          <a:cs typeface="Times New Roman" pitchFamily="18" charset="0"/>
                        </a:rPr>
                        <a:t>0.00025 %</a:t>
                      </a:r>
                    </a:p>
                  </a:txBody>
                  <a:tcPr marL="19050" marR="19050" marT="19050" marB="19050" anchor="ctr"/>
                </a:tc>
              </a:tr>
              <a:tr h="328975">
                <a:tc>
                  <a:txBody>
                    <a:bodyPr/>
                    <a:lstStyle/>
                    <a:p>
                      <a:r>
                        <a:rPr lang="cs-CZ" sz="1800">
                          <a:latin typeface="Times New Roman" pitchFamily="18" charset="0"/>
                          <a:cs typeface="Times New Roman" pitchFamily="18" charset="0"/>
                        </a:rPr>
                        <a:t>Krypton</a:t>
                      </a:r>
                    </a:p>
                  </a:txBody>
                  <a:tcPr marL="19050" marR="19050" marT="19050" marB="19050" anchor="ctr"/>
                </a:tc>
                <a:tc>
                  <a:txBody>
                    <a:bodyPr/>
                    <a:lstStyle/>
                    <a:p>
                      <a:r>
                        <a:rPr lang="cs-CZ" sz="1800">
                          <a:latin typeface="Times New Roman" pitchFamily="18" charset="0"/>
                          <a:cs typeface="Times New Roman" pitchFamily="18" charset="0"/>
                        </a:rPr>
                        <a:t>0.00003 %</a:t>
                      </a:r>
                    </a:p>
                  </a:txBody>
                  <a:tcPr marL="19050" marR="19050" marT="19050" marB="19050" anchor="ctr"/>
                </a:tc>
              </a:tr>
              <a:tr h="328975">
                <a:tc>
                  <a:txBody>
                    <a:bodyPr/>
                    <a:lstStyle/>
                    <a:p>
                      <a:r>
                        <a:rPr lang="cs-CZ" sz="1800">
                          <a:latin typeface="Times New Roman" pitchFamily="18" charset="0"/>
                          <a:cs typeface="Times New Roman" pitchFamily="18" charset="0"/>
                        </a:rPr>
                        <a:t>Xenon</a:t>
                      </a:r>
                    </a:p>
                  </a:txBody>
                  <a:tcPr marL="19050" marR="19050" marT="19050" marB="19050" anchor="ctr"/>
                </a:tc>
                <a:tc>
                  <a:txBody>
                    <a:bodyPr/>
                    <a:lstStyle/>
                    <a:p>
                      <a:r>
                        <a:rPr lang="cs-CZ" sz="1800" dirty="0">
                          <a:latin typeface="Times New Roman" pitchFamily="18" charset="0"/>
                          <a:cs typeface="Times New Roman" pitchFamily="18" charset="0"/>
                        </a:rPr>
                        <a:t>0.00008 %</a:t>
                      </a:r>
                    </a:p>
                  </a:txBody>
                  <a:tcPr marL="19050" marR="19050" marT="19050" marB="19050" anchor="ctr"/>
                </a:tc>
              </a:tr>
            </a:tbl>
          </a:graphicData>
        </a:graphic>
      </p:graphicFrame>
    </p:spTree>
    <p:extLst>
      <p:ext uri="{BB962C8B-B14F-4D97-AF65-F5344CB8AC3E}">
        <p14:creationId xmlns:p14="http://schemas.microsoft.com/office/powerpoint/2010/main" val="9979918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419872" y="332656"/>
            <a:ext cx="2016224" cy="360040"/>
          </a:xfrm>
          <a:ln>
            <a:solidFill>
              <a:schemeClr val="tx1"/>
            </a:solidFill>
          </a:ln>
        </p:spPr>
        <p:txBody>
          <a:bodyPr>
            <a:noAutofit/>
          </a:bodyPr>
          <a:lstStyle/>
          <a:p>
            <a:r>
              <a:rPr lang="cs-CZ" sz="2400" b="1" dirty="0" smtClean="0">
                <a:solidFill>
                  <a:schemeClr val="accent6">
                    <a:lumMod val="75000"/>
                  </a:schemeClr>
                </a:solidFill>
                <a:latin typeface="Times New Roman" pitchFamily="18" charset="0"/>
                <a:cs typeface="Times New Roman" pitchFamily="18" charset="0"/>
              </a:rPr>
              <a:t>Jupiter</a:t>
            </a:r>
            <a:endParaRPr lang="cs-CZ" sz="2400" b="1" dirty="0">
              <a:solidFill>
                <a:schemeClr val="accent6">
                  <a:lumMod val="75000"/>
                </a:schemeClr>
              </a:solidFill>
              <a:latin typeface="Times New Roman" pitchFamily="18" charset="0"/>
              <a:cs typeface="Times New Roman" pitchFamily="18" charset="0"/>
            </a:endParaRPr>
          </a:p>
        </p:txBody>
      </p:sp>
      <p:sp>
        <p:nvSpPr>
          <p:cNvPr id="3" name="Zástupný symbol pro obsah 2"/>
          <p:cNvSpPr>
            <a:spLocks noGrp="1"/>
          </p:cNvSpPr>
          <p:nvPr>
            <p:ph idx="1"/>
          </p:nvPr>
        </p:nvSpPr>
        <p:spPr>
          <a:xfrm>
            <a:off x="457200" y="836712"/>
            <a:ext cx="8229600" cy="4896544"/>
          </a:xfrm>
          <a:ln>
            <a:solidFill>
              <a:schemeClr val="tx1"/>
            </a:solidFill>
          </a:ln>
        </p:spPr>
        <p:txBody>
          <a:bodyPr>
            <a:normAutofit/>
          </a:bodyPr>
          <a:lstStyle/>
          <a:p>
            <a:pPr marL="0" indent="0">
              <a:buNone/>
            </a:pPr>
            <a:endParaRPr lang="cs-CZ" sz="2000" b="1" i="1" dirty="0" smtClean="0">
              <a:solidFill>
                <a:schemeClr val="accent6">
                  <a:lumMod val="75000"/>
                </a:schemeClr>
              </a:solidFill>
              <a:latin typeface="Times New Roman" pitchFamily="18" charset="0"/>
              <a:cs typeface="Times New Roman" pitchFamily="18" charset="0"/>
            </a:endParaRPr>
          </a:p>
          <a:p>
            <a:pPr marL="0" indent="0">
              <a:buNone/>
            </a:pPr>
            <a:r>
              <a:rPr lang="cs-CZ" sz="2000" b="1" i="1" dirty="0" smtClean="0">
                <a:solidFill>
                  <a:schemeClr val="accent6">
                    <a:lumMod val="75000"/>
                  </a:schemeClr>
                </a:solidFill>
                <a:latin typeface="Times New Roman" pitchFamily="18" charset="0"/>
                <a:cs typeface="Times New Roman" pitchFamily="18" charset="0"/>
              </a:rPr>
              <a:t>Jupiter</a:t>
            </a:r>
            <a:r>
              <a:rPr lang="cs-CZ" sz="2000" dirty="0" smtClean="0">
                <a:latin typeface="Times New Roman" pitchFamily="18" charset="0"/>
                <a:cs typeface="Times New Roman" pitchFamily="18" charset="0"/>
              </a:rPr>
              <a:t> je pátou a největší planetou sluneční soustavy. Na rozdíl od vnějších malých planet s pevným povrchem je Jupiter prvním ze zástupců </a:t>
            </a:r>
            <a:r>
              <a:rPr lang="cs-CZ" sz="2000" b="1" i="1" dirty="0" smtClean="0">
                <a:latin typeface="Times New Roman" pitchFamily="18" charset="0"/>
                <a:cs typeface="Times New Roman" pitchFamily="18" charset="0"/>
              </a:rPr>
              <a:t>plynných</a:t>
            </a:r>
            <a:r>
              <a:rPr lang="cs-CZ" sz="2000" dirty="0" smtClean="0">
                <a:latin typeface="Times New Roman" pitchFamily="18" charset="0"/>
                <a:cs typeface="Times New Roman" pitchFamily="18" charset="0"/>
              </a:rPr>
              <a:t> </a:t>
            </a:r>
            <a:r>
              <a:rPr lang="cs-CZ" sz="2000" b="1" i="1" dirty="0" smtClean="0">
                <a:latin typeface="Times New Roman" pitchFamily="18" charset="0"/>
                <a:cs typeface="Times New Roman" pitchFamily="18" charset="0"/>
              </a:rPr>
              <a:t>obrů</a:t>
            </a:r>
            <a:r>
              <a:rPr lang="cs-CZ" sz="2000" dirty="0" smtClean="0">
                <a:latin typeface="Times New Roman" pitchFamily="18" charset="0"/>
                <a:cs typeface="Times New Roman" pitchFamily="18" charset="0"/>
              </a:rPr>
              <a:t>. Jupiter je větší, než všechny ostatní </a:t>
            </a:r>
            <a:r>
              <a:rPr lang="cs-CZ" sz="2000" dirty="0" smtClean="0">
                <a:latin typeface="Times New Roman" pitchFamily="18" charset="0"/>
                <a:cs typeface="Times New Roman" pitchFamily="18" charset="0"/>
                <a:hlinkClick r:id="rId2" tooltip="planety"/>
              </a:rPr>
              <a:t>planety</a:t>
            </a:r>
            <a:r>
              <a:rPr lang="cs-CZ" sz="2000" dirty="0" smtClean="0">
                <a:latin typeface="Times New Roman" pitchFamily="18" charset="0"/>
                <a:cs typeface="Times New Roman" pitchFamily="18" charset="0"/>
              </a:rPr>
              <a:t> dohromady.  Jméno Jupiter získal podle římského boha.  Jupiter má rozsáhlou rodinu měsíců, nejznámějších skupinou jsou tzv. Galileovské </a:t>
            </a:r>
            <a:r>
              <a:rPr lang="cs-CZ" sz="2000" dirty="0" smtClean="0">
                <a:latin typeface="Times New Roman" pitchFamily="18" charset="0"/>
                <a:cs typeface="Times New Roman" pitchFamily="18" charset="0"/>
                <a:hlinkClick r:id="rId3" tooltip="měsíce"/>
              </a:rPr>
              <a:t>měsíce</a:t>
            </a:r>
            <a:r>
              <a:rPr lang="cs-CZ" sz="2000" dirty="0" smtClean="0">
                <a:latin typeface="Times New Roman" pitchFamily="18" charset="0"/>
                <a:cs typeface="Times New Roman" pitchFamily="18" charset="0"/>
              </a:rPr>
              <a:t> – </a:t>
            </a:r>
            <a:r>
              <a:rPr lang="cs-CZ" sz="2000" b="1" i="1" dirty="0" smtClean="0">
                <a:latin typeface="Times New Roman" pitchFamily="18" charset="0"/>
                <a:cs typeface="Times New Roman" pitchFamily="18" charset="0"/>
              </a:rPr>
              <a:t>Europa</a:t>
            </a:r>
            <a:r>
              <a:rPr lang="cs-CZ" sz="2000" dirty="0" smtClean="0">
                <a:latin typeface="Times New Roman" pitchFamily="18" charset="0"/>
                <a:cs typeface="Times New Roman" pitchFamily="18" charset="0"/>
              </a:rPr>
              <a:t>, </a:t>
            </a:r>
            <a:r>
              <a:rPr lang="cs-CZ" sz="2000" b="1" i="1" dirty="0" err="1" smtClean="0">
                <a:latin typeface="Times New Roman" pitchFamily="18" charset="0"/>
                <a:cs typeface="Times New Roman" pitchFamily="18" charset="0"/>
              </a:rPr>
              <a:t>Calisto</a:t>
            </a:r>
            <a:r>
              <a:rPr lang="cs-CZ" sz="2000" dirty="0" smtClean="0">
                <a:latin typeface="Times New Roman" pitchFamily="18" charset="0"/>
                <a:cs typeface="Times New Roman" pitchFamily="18" charset="0"/>
              </a:rPr>
              <a:t>, </a:t>
            </a:r>
            <a:r>
              <a:rPr lang="cs-CZ" sz="2000" b="1" i="1" dirty="0" err="1" smtClean="0">
                <a:latin typeface="Times New Roman" pitchFamily="18" charset="0"/>
                <a:cs typeface="Times New Roman" pitchFamily="18" charset="0"/>
              </a:rPr>
              <a:t>Io</a:t>
            </a:r>
            <a:r>
              <a:rPr lang="cs-CZ" sz="2000" b="1" dirty="0" smtClean="0">
                <a:latin typeface="Times New Roman" pitchFamily="18" charset="0"/>
                <a:cs typeface="Times New Roman" pitchFamily="18" charset="0"/>
              </a:rPr>
              <a:t> </a:t>
            </a:r>
            <a:r>
              <a:rPr lang="cs-CZ" sz="2000" dirty="0" smtClean="0">
                <a:latin typeface="Times New Roman" pitchFamily="18" charset="0"/>
                <a:cs typeface="Times New Roman" pitchFamily="18" charset="0"/>
              </a:rPr>
              <a:t>a </a:t>
            </a:r>
            <a:r>
              <a:rPr lang="cs-CZ" sz="2000" b="1" i="1" dirty="0" err="1" smtClean="0">
                <a:latin typeface="Times New Roman" pitchFamily="18" charset="0"/>
                <a:cs typeface="Times New Roman" pitchFamily="18" charset="0"/>
              </a:rPr>
              <a:t>Ganymed</a:t>
            </a:r>
            <a:r>
              <a:rPr lang="cs-CZ" sz="2000" dirty="0" smtClean="0">
                <a:latin typeface="Times New Roman" pitchFamily="18" charset="0"/>
                <a:cs typeface="Times New Roman" pitchFamily="18" charset="0"/>
              </a:rPr>
              <a:t>. </a:t>
            </a:r>
            <a:r>
              <a:rPr lang="cs-CZ" sz="2000" dirty="0" smtClean="0">
                <a:latin typeface="Times New Roman" pitchFamily="18" charset="0"/>
                <a:cs typeface="Times New Roman" pitchFamily="18" charset="0"/>
                <a:hlinkClick r:id="rId4" tooltip="Měsíc"/>
              </a:rPr>
              <a:t>Měsíc</a:t>
            </a:r>
            <a:r>
              <a:rPr lang="cs-CZ" sz="2000" dirty="0" smtClean="0">
                <a:latin typeface="Times New Roman" pitchFamily="18" charset="0"/>
                <a:cs typeface="Times New Roman" pitchFamily="18" charset="0"/>
              </a:rPr>
              <a:t> </a:t>
            </a:r>
            <a:r>
              <a:rPr lang="cs-CZ" sz="2000" b="1" i="1" dirty="0" err="1" smtClean="0">
                <a:latin typeface="Times New Roman" pitchFamily="18" charset="0"/>
                <a:cs typeface="Times New Roman" pitchFamily="18" charset="0"/>
              </a:rPr>
              <a:t>Ganymed</a:t>
            </a:r>
            <a:r>
              <a:rPr lang="cs-CZ" sz="2000" dirty="0" smtClean="0">
                <a:latin typeface="Times New Roman" pitchFamily="18" charset="0"/>
                <a:cs typeface="Times New Roman" pitchFamily="18" charset="0"/>
              </a:rPr>
              <a:t> je dokonce hmotnější, než planeta Merkur.  Mimo měsíců jsou kolem planety Jupiter také slabé prstence, které jsou při pozorování ze Země obtížně pozorovatelné.  Stavba Jupiteru je značně rozdílná od planet zemského typu. Kolem kamenného jádra se nachází kovový vodík, nad ním je vrstva kapalného vodíku a ještě výše se nachází plynný vodík. Atmosféra Jupiteru se skládá z valné většiny z vodíků a menšího dílu hélia a stopového množství dalších prvků. Jupiterova atmosféra je velice dynamická, je rozdělena na několik pásů, které rotují různými rychlostmi. </a:t>
            </a:r>
            <a:endParaRPr lang="cs-CZ" sz="2000" dirty="0">
              <a:latin typeface="Times New Roman" pitchFamily="18" charset="0"/>
              <a:cs typeface="Times New Roman" pitchFamily="18" charset="0"/>
            </a:endParaRPr>
          </a:p>
        </p:txBody>
      </p:sp>
    </p:spTree>
    <p:extLst>
      <p:ext uri="{BB962C8B-B14F-4D97-AF65-F5344CB8AC3E}">
        <p14:creationId xmlns:p14="http://schemas.microsoft.com/office/powerpoint/2010/main" val="32046696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23528" y="274638"/>
            <a:ext cx="8460624" cy="1642194"/>
          </a:xfrm>
          <a:ln>
            <a:solidFill>
              <a:schemeClr val="tx1"/>
            </a:solidFill>
          </a:ln>
        </p:spPr>
        <p:txBody>
          <a:bodyPr>
            <a:noAutofit/>
          </a:bodyPr>
          <a:lstStyle/>
          <a:p>
            <a:r>
              <a:rPr lang="cs-CZ" sz="2000" dirty="0" smtClean="0">
                <a:latin typeface="Times New Roman" pitchFamily="18" charset="0"/>
                <a:cs typeface="Times New Roman" pitchFamily="18" charset="0"/>
              </a:rPr>
              <a:t/>
            </a:r>
            <a:br>
              <a:rPr lang="cs-CZ" sz="2000" dirty="0" smtClean="0">
                <a:latin typeface="Times New Roman" pitchFamily="18" charset="0"/>
                <a:cs typeface="Times New Roman" pitchFamily="18" charset="0"/>
              </a:rPr>
            </a:br>
            <a:r>
              <a:rPr lang="cs-CZ" sz="2000" dirty="0" smtClean="0">
                <a:latin typeface="Times New Roman" pitchFamily="18" charset="0"/>
                <a:cs typeface="Times New Roman" pitchFamily="18" charset="0"/>
              </a:rPr>
              <a:t>V atmosféře se vyskytuje také velké množství bouřkových vírů. Nejznámějším z nich je </a:t>
            </a:r>
            <a:r>
              <a:rPr lang="cs-CZ" sz="2000" b="1" i="1" dirty="0" smtClean="0">
                <a:solidFill>
                  <a:srgbClr val="FF0000"/>
                </a:solidFill>
                <a:latin typeface="Times New Roman" pitchFamily="18" charset="0"/>
                <a:cs typeface="Times New Roman" pitchFamily="18" charset="0"/>
              </a:rPr>
              <a:t>Velká rudá skvrna</a:t>
            </a:r>
            <a:r>
              <a:rPr lang="cs-CZ" sz="2000" dirty="0" smtClean="0">
                <a:latin typeface="Times New Roman" pitchFamily="18" charset="0"/>
                <a:cs typeface="Times New Roman" pitchFamily="18" charset="0"/>
              </a:rPr>
              <a:t>.  Nejvíce podrobností o Jupiteru přinesly až kosmické sondy, především pak sondy Pioneer, dvojice sond </a:t>
            </a:r>
            <a:r>
              <a:rPr lang="cs-CZ" sz="2000" dirty="0" err="1" smtClean="0">
                <a:latin typeface="Times New Roman" pitchFamily="18" charset="0"/>
                <a:cs typeface="Times New Roman" pitchFamily="18" charset="0"/>
              </a:rPr>
              <a:t>Voyager</a:t>
            </a:r>
            <a:r>
              <a:rPr lang="cs-CZ" sz="2000" dirty="0" smtClean="0">
                <a:latin typeface="Times New Roman" pitchFamily="18" charset="0"/>
                <a:cs typeface="Times New Roman" pitchFamily="18" charset="0"/>
              </a:rPr>
              <a:t> a sondy Galileo a </a:t>
            </a:r>
            <a:r>
              <a:rPr lang="cs-CZ" sz="2000" dirty="0" err="1" smtClean="0">
                <a:latin typeface="Times New Roman" pitchFamily="18" charset="0"/>
                <a:cs typeface="Times New Roman" pitchFamily="18" charset="0"/>
              </a:rPr>
              <a:t>Cassini</a:t>
            </a:r>
            <a:r>
              <a:rPr lang="cs-CZ" sz="2000" dirty="0" smtClean="0">
                <a:latin typeface="Times New Roman" pitchFamily="18" charset="0"/>
                <a:cs typeface="Times New Roman" pitchFamily="18" charset="0"/>
              </a:rPr>
              <a:t>.</a:t>
            </a:r>
            <a:br>
              <a:rPr lang="cs-CZ" sz="2000" dirty="0" smtClean="0">
                <a:latin typeface="Times New Roman" pitchFamily="18" charset="0"/>
                <a:cs typeface="Times New Roman" pitchFamily="18" charset="0"/>
              </a:rPr>
            </a:br>
            <a:endParaRPr lang="cs-CZ" sz="2000" dirty="0">
              <a:latin typeface="Times New Roman" pitchFamily="18" charset="0"/>
              <a:cs typeface="Times New Roman" pitchFamily="18" charset="0"/>
            </a:endParaRPr>
          </a:p>
        </p:txBody>
      </p:sp>
      <p:pic>
        <p:nvPicPr>
          <p:cNvPr id="4" name="Zástupný symbol pro obsah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23528" y="2152272"/>
            <a:ext cx="4176464" cy="4176464"/>
          </a:xfrm>
        </p:spPr>
      </p:pic>
      <p:pic>
        <p:nvPicPr>
          <p:cNvPr id="7" name="Obrázek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85704" y="2440304"/>
            <a:ext cx="3996128" cy="36004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8233481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835696" y="404664"/>
            <a:ext cx="5832648" cy="432048"/>
          </a:xfrm>
          <a:ln>
            <a:solidFill>
              <a:schemeClr val="tx1"/>
            </a:solidFill>
          </a:ln>
        </p:spPr>
        <p:txBody>
          <a:bodyPr>
            <a:noAutofit/>
          </a:bodyPr>
          <a:lstStyle/>
          <a:p>
            <a:r>
              <a:rPr lang="cs-CZ" sz="2400" dirty="0" smtClean="0">
                <a:latin typeface="Times New Roman" pitchFamily="18" charset="0"/>
                <a:cs typeface="Times New Roman" pitchFamily="18" charset="0"/>
              </a:rPr>
              <a:t>Fyzikální hodnoty a atmosféra Jupitera</a:t>
            </a:r>
            <a:endParaRPr lang="cs-CZ" sz="2400" dirty="0">
              <a:latin typeface="Times New Roman" pitchFamily="18" charset="0"/>
              <a:cs typeface="Times New Roman" pitchFamily="18" charset="0"/>
            </a:endParaRPr>
          </a:p>
        </p:txBody>
      </p:sp>
      <p:graphicFrame>
        <p:nvGraphicFramePr>
          <p:cNvPr id="4" name="Zástupný symbol pro obsah 3"/>
          <p:cNvGraphicFramePr>
            <a:graphicFrameLocks noGrp="1"/>
          </p:cNvGraphicFramePr>
          <p:nvPr>
            <p:ph idx="1"/>
            <p:extLst>
              <p:ext uri="{D42A27DB-BD31-4B8C-83A1-F6EECF244321}">
                <p14:modId xmlns:p14="http://schemas.microsoft.com/office/powerpoint/2010/main" val="837083441"/>
              </p:ext>
            </p:extLst>
          </p:nvPr>
        </p:nvGraphicFramePr>
        <p:xfrm>
          <a:off x="5652120" y="2169319"/>
          <a:ext cx="2664296" cy="3101340"/>
        </p:xfrm>
        <a:graphic>
          <a:graphicData uri="http://schemas.openxmlformats.org/drawingml/2006/table">
            <a:tbl>
              <a:tblPr>
                <a:tableStyleId>{69C7853C-536D-4A76-A0AE-DD22124D55A5}</a:tableStyleId>
              </a:tblPr>
              <a:tblGrid>
                <a:gridCol w="1332148"/>
                <a:gridCol w="1332148"/>
              </a:tblGrid>
              <a:tr h="0">
                <a:tc>
                  <a:txBody>
                    <a:bodyPr/>
                    <a:lstStyle/>
                    <a:p>
                      <a:r>
                        <a:rPr lang="cs-CZ" sz="1800" dirty="0" smtClean="0"/>
                        <a:t>Atmosféra</a:t>
                      </a:r>
                      <a:endParaRPr lang="cs-CZ" sz="1800" b="1" dirty="0">
                        <a:latin typeface="Times New Roman" pitchFamily="18" charset="0"/>
                        <a:cs typeface="Times New Roman" pitchFamily="18" charset="0"/>
                      </a:endParaRPr>
                    </a:p>
                  </a:txBody>
                  <a:tcPr anchor="ctr"/>
                </a:tc>
                <a:tc>
                  <a:txBody>
                    <a:bodyPr/>
                    <a:lstStyle/>
                    <a:p>
                      <a:endParaRPr lang="cs-CZ" sz="2000">
                        <a:latin typeface="Times New Roman" pitchFamily="18" charset="0"/>
                        <a:cs typeface="Times New Roman" pitchFamily="18" charset="0"/>
                      </a:endParaRPr>
                    </a:p>
                  </a:txBody>
                  <a:tcPr/>
                </a:tc>
              </a:tr>
              <a:tr h="0">
                <a:tc>
                  <a:txBody>
                    <a:bodyPr/>
                    <a:lstStyle/>
                    <a:p>
                      <a:r>
                        <a:rPr lang="cs-CZ" sz="2000" dirty="0"/>
                        <a:t>tlak atmosféry</a:t>
                      </a:r>
                      <a:endParaRPr lang="cs-CZ" sz="2000" dirty="0">
                        <a:latin typeface="Times New Roman" pitchFamily="18" charset="0"/>
                        <a:cs typeface="Times New Roman" pitchFamily="18" charset="0"/>
                      </a:endParaRPr>
                    </a:p>
                  </a:txBody>
                  <a:tcPr marL="19050" marR="19050" marT="19050" marB="19050" anchor="ctr"/>
                </a:tc>
                <a:tc>
                  <a:txBody>
                    <a:bodyPr/>
                    <a:lstStyle/>
                    <a:p>
                      <a:r>
                        <a:rPr lang="cs-CZ" sz="2000"/>
                        <a:t>70 kPa</a:t>
                      </a:r>
                      <a:endParaRPr lang="cs-CZ" sz="2000">
                        <a:latin typeface="Times New Roman" pitchFamily="18" charset="0"/>
                        <a:cs typeface="Times New Roman" pitchFamily="18" charset="0"/>
                      </a:endParaRPr>
                    </a:p>
                  </a:txBody>
                  <a:tcPr marL="19050" marR="19050" marT="19050" marB="19050" anchor="ctr"/>
                </a:tc>
              </a:tr>
              <a:tr h="0">
                <a:tc>
                  <a:txBody>
                    <a:bodyPr/>
                    <a:lstStyle/>
                    <a:p>
                      <a:r>
                        <a:rPr lang="cs-CZ" sz="2000" dirty="0"/>
                        <a:t>vodík</a:t>
                      </a:r>
                      <a:endParaRPr lang="cs-CZ" sz="2000" dirty="0">
                        <a:latin typeface="Times New Roman" pitchFamily="18" charset="0"/>
                        <a:cs typeface="Times New Roman" pitchFamily="18" charset="0"/>
                      </a:endParaRPr>
                    </a:p>
                  </a:txBody>
                  <a:tcPr marL="19050" marR="19050" marT="19050" marB="19050" anchor="ctr"/>
                </a:tc>
                <a:tc>
                  <a:txBody>
                    <a:bodyPr/>
                    <a:lstStyle/>
                    <a:p>
                      <a:r>
                        <a:rPr lang="cs-CZ" sz="2000" dirty="0"/>
                        <a:t>86%</a:t>
                      </a:r>
                      <a:endParaRPr lang="cs-CZ" sz="2000" dirty="0">
                        <a:latin typeface="Times New Roman" pitchFamily="18" charset="0"/>
                        <a:cs typeface="Times New Roman" pitchFamily="18" charset="0"/>
                      </a:endParaRPr>
                    </a:p>
                  </a:txBody>
                  <a:tcPr marL="19050" marR="19050" marT="19050" marB="19050" anchor="ctr"/>
                </a:tc>
              </a:tr>
              <a:tr h="0">
                <a:tc>
                  <a:txBody>
                    <a:bodyPr/>
                    <a:lstStyle/>
                    <a:p>
                      <a:r>
                        <a:rPr lang="cs-CZ" sz="2000" dirty="0"/>
                        <a:t>hélium</a:t>
                      </a:r>
                      <a:endParaRPr lang="cs-CZ" sz="2000" dirty="0">
                        <a:latin typeface="Times New Roman" pitchFamily="18" charset="0"/>
                        <a:cs typeface="Times New Roman" pitchFamily="18" charset="0"/>
                      </a:endParaRPr>
                    </a:p>
                  </a:txBody>
                  <a:tcPr marL="19050" marR="19050" marT="19050" marB="19050" anchor="ctr"/>
                </a:tc>
                <a:tc>
                  <a:txBody>
                    <a:bodyPr/>
                    <a:lstStyle/>
                    <a:p>
                      <a:r>
                        <a:rPr lang="cs-CZ" sz="2000"/>
                        <a:t>14%</a:t>
                      </a:r>
                      <a:endParaRPr lang="cs-CZ" sz="2000">
                        <a:latin typeface="Times New Roman" pitchFamily="18" charset="0"/>
                        <a:cs typeface="Times New Roman" pitchFamily="18" charset="0"/>
                      </a:endParaRPr>
                    </a:p>
                  </a:txBody>
                  <a:tcPr marL="19050" marR="19050" marT="19050" marB="19050" anchor="ctr"/>
                </a:tc>
              </a:tr>
              <a:tr h="0">
                <a:tc>
                  <a:txBody>
                    <a:bodyPr/>
                    <a:lstStyle/>
                    <a:p>
                      <a:r>
                        <a:rPr lang="cs-CZ" sz="2000" dirty="0" err="1"/>
                        <a:t>methan</a:t>
                      </a:r>
                      <a:endParaRPr lang="cs-CZ" sz="2000" dirty="0">
                        <a:latin typeface="Times New Roman" pitchFamily="18" charset="0"/>
                        <a:cs typeface="Times New Roman" pitchFamily="18" charset="0"/>
                      </a:endParaRPr>
                    </a:p>
                  </a:txBody>
                  <a:tcPr marL="19050" marR="19050" marT="19050" marB="19050" anchor="ctr"/>
                </a:tc>
                <a:tc>
                  <a:txBody>
                    <a:bodyPr/>
                    <a:lstStyle/>
                    <a:p>
                      <a:r>
                        <a:rPr lang="cs-CZ" sz="2000"/>
                        <a:t>0.1%</a:t>
                      </a:r>
                      <a:endParaRPr lang="cs-CZ" sz="2000">
                        <a:latin typeface="Times New Roman" pitchFamily="18" charset="0"/>
                        <a:cs typeface="Times New Roman" pitchFamily="18" charset="0"/>
                      </a:endParaRPr>
                    </a:p>
                  </a:txBody>
                  <a:tcPr marL="19050" marR="19050" marT="19050" marB="19050" anchor="ctr"/>
                </a:tc>
              </a:tr>
              <a:tr h="0">
                <a:tc>
                  <a:txBody>
                    <a:bodyPr/>
                    <a:lstStyle/>
                    <a:p>
                      <a:r>
                        <a:rPr lang="cs-CZ" sz="2000" dirty="0"/>
                        <a:t>vodní páry</a:t>
                      </a:r>
                      <a:endParaRPr lang="cs-CZ" sz="2000" dirty="0">
                        <a:latin typeface="Times New Roman" pitchFamily="18" charset="0"/>
                        <a:cs typeface="Times New Roman" pitchFamily="18" charset="0"/>
                      </a:endParaRPr>
                    </a:p>
                  </a:txBody>
                  <a:tcPr marL="19050" marR="19050" marT="19050" marB="19050" anchor="ctr"/>
                </a:tc>
                <a:tc>
                  <a:txBody>
                    <a:bodyPr/>
                    <a:lstStyle/>
                    <a:p>
                      <a:r>
                        <a:rPr lang="cs-CZ" sz="2000"/>
                        <a:t>0.1%</a:t>
                      </a:r>
                      <a:endParaRPr lang="cs-CZ" sz="2000">
                        <a:latin typeface="Times New Roman" pitchFamily="18" charset="0"/>
                        <a:cs typeface="Times New Roman" pitchFamily="18" charset="0"/>
                      </a:endParaRPr>
                    </a:p>
                  </a:txBody>
                  <a:tcPr marL="19050" marR="19050" marT="19050" marB="19050" anchor="ctr"/>
                </a:tc>
              </a:tr>
              <a:tr h="0">
                <a:tc>
                  <a:txBody>
                    <a:bodyPr/>
                    <a:lstStyle/>
                    <a:p>
                      <a:r>
                        <a:rPr lang="cs-CZ" sz="2000" dirty="0"/>
                        <a:t>amoniak</a:t>
                      </a:r>
                      <a:endParaRPr lang="cs-CZ" sz="2000" dirty="0">
                        <a:latin typeface="Times New Roman" pitchFamily="18" charset="0"/>
                        <a:cs typeface="Times New Roman" pitchFamily="18" charset="0"/>
                      </a:endParaRPr>
                    </a:p>
                  </a:txBody>
                  <a:tcPr marL="19050" marR="19050" marT="19050" marB="19050" anchor="ctr"/>
                </a:tc>
                <a:tc>
                  <a:txBody>
                    <a:bodyPr/>
                    <a:lstStyle/>
                    <a:p>
                      <a:r>
                        <a:rPr lang="cs-CZ" sz="2000"/>
                        <a:t>0.02%</a:t>
                      </a:r>
                      <a:endParaRPr lang="cs-CZ" sz="2000">
                        <a:latin typeface="Times New Roman" pitchFamily="18" charset="0"/>
                        <a:cs typeface="Times New Roman" pitchFamily="18" charset="0"/>
                      </a:endParaRPr>
                    </a:p>
                  </a:txBody>
                  <a:tcPr marL="19050" marR="19050" marT="19050" marB="19050" anchor="ctr"/>
                </a:tc>
              </a:tr>
              <a:tr h="0">
                <a:tc>
                  <a:txBody>
                    <a:bodyPr/>
                    <a:lstStyle/>
                    <a:p>
                      <a:r>
                        <a:rPr lang="cs-CZ" sz="2000" dirty="0" err="1"/>
                        <a:t>ethan</a:t>
                      </a:r>
                      <a:endParaRPr lang="cs-CZ" sz="2000" dirty="0">
                        <a:latin typeface="Times New Roman" pitchFamily="18" charset="0"/>
                        <a:cs typeface="Times New Roman" pitchFamily="18" charset="0"/>
                      </a:endParaRPr>
                    </a:p>
                  </a:txBody>
                  <a:tcPr marL="19050" marR="19050" marT="19050" marB="19050" anchor="ctr"/>
                </a:tc>
                <a:tc>
                  <a:txBody>
                    <a:bodyPr/>
                    <a:lstStyle/>
                    <a:p>
                      <a:r>
                        <a:rPr lang="cs-CZ" sz="2000" dirty="0"/>
                        <a:t>0.0002%</a:t>
                      </a:r>
                      <a:endParaRPr lang="cs-CZ" sz="2000" dirty="0">
                        <a:latin typeface="Times New Roman" pitchFamily="18" charset="0"/>
                        <a:cs typeface="Times New Roman" pitchFamily="18" charset="0"/>
                      </a:endParaRPr>
                    </a:p>
                  </a:txBody>
                  <a:tcPr marL="19050" marR="19050" marT="19050" marB="19050" anchor="ctr"/>
                </a:tc>
              </a:tr>
            </a:tbl>
          </a:graphicData>
        </a:graphic>
      </p:graphicFrame>
      <p:graphicFrame>
        <p:nvGraphicFramePr>
          <p:cNvPr id="5" name="Tabulka 4"/>
          <p:cNvGraphicFramePr>
            <a:graphicFrameLocks noGrp="1"/>
          </p:cNvGraphicFramePr>
          <p:nvPr>
            <p:extLst>
              <p:ext uri="{D42A27DB-BD31-4B8C-83A1-F6EECF244321}">
                <p14:modId xmlns:p14="http://schemas.microsoft.com/office/powerpoint/2010/main" val="3087704857"/>
              </p:ext>
            </p:extLst>
          </p:nvPr>
        </p:nvGraphicFramePr>
        <p:xfrm>
          <a:off x="467544" y="1052736"/>
          <a:ext cx="4608512" cy="5100182"/>
        </p:xfrm>
        <a:graphic>
          <a:graphicData uri="http://schemas.openxmlformats.org/drawingml/2006/table">
            <a:tbl>
              <a:tblPr>
                <a:tableStyleId>{08FB837D-C827-4EFA-A057-4D05807E0F7C}</a:tableStyleId>
              </a:tblPr>
              <a:tblGrid>
                <a:gridCol w="2304256"/>
                <a:gridCol w="2304256"/>
              </a:tblGrid>
              <a:tr h="240051">
                <a:tc>
                  <a:txBody>
                    <a:bodyPr/>
                    <a:lstStyle/>
                    <a:p>
                      <a:r>
                        <a:rPr lang="cs-CZ" sz="1800" b="1" dirty="0" smtClean="0">
                          <a:latin typeface="Times New Roman" pitchFamily="18" charset="0"/>
                          <a:cs typeface="Times New Roman" pitchFamily="18" charset="0"/>
                        </a:rPr>
                        <a:t>Fyzikální hodnoty</a:t>
                      </a:r>
                      <a:endParaRPr lang="cs-CZ" sz="1800" b="1" dirty="0">
                        <a:latin typeface="Times New Roman" pitchFamily="18" charset="0"/>
                        <a:cs typeface="Times New Roman" pitchFamily="18" charset="0"/>
                      </a:endParaRPr>
                    </a:p>
                  </a:txBody>
                  <a:tcPr marL="60013" marR="60013" marT="30006" marB="30006" anchor="ctr"/>
                </a:tc>
                <a:tc>
                  <a:txBody>
                    <a:bodyPr/>
                    <a:lstStyle/>
                    <a:p>
                      <a:endParaRPr lang="cs-CZ" sz="1800">
                        <a:latin typeface="Times New Roman" pitchFamily="18" charset="0"/>
                        <a:cs typeface="Times New Roman" pitchFamily="18" charset="0"/>
                      </a:endParaRPr>
                    </a:p>
                  </a:txBody>
                  <a:tcPr marL="60013" marR="60013" marT="30006" marB="30006"/>
                </a:tc>
              </a:tr>
              <a:tr h="385082">
                <a:tc>
                  <a:txBody>
                    <a:bodyPr/>
                    <a:lstStyle/>
                    <a:p>
                      <a:r>
                        <a:rPr lang="cs-CZ" sz="1800" dirty="0">
                          <a:latin typeface="Times New Roman" pitchFamily="18" charset="0"/>
                          <a:cs typeface="Times New Roman" pitchFamily="18" charset="0"/>
                        </a:rPr>
                        <a:t>průměr (rovníkový)</a:t>
                      </a:r>
                    </a:p>
                  </a:txBody>
                  <a:tcPr marL="12503" marR="12503" marT="12503" marB="12503" anchor="ctr"/>
                </a:tc>
                <a:tc>
                  <a:txBody>
                    <a:bodyPr/>
                    <a:lstStyle/>
                    <a:p>
                      <a:r>
                        <a:rPr lang="cs-CZ" sz="1800">
                          <a:latin typeface="Times New Roman" pitchFamily="18" charset="0"/>
                          <a:cs typeface="Times New Roman" pitchFamily="18" charset="0"/>
                        </a:rPr>
                        <a:t>142 984 km</a:t>
                      </a:r>
                    </a:p>
                  </a:txBody>
                  <a:tcPr marL="12503" marR="12503" marT="12503" marB="12503" anchor="ctr"/>
                </a:tc>
              </a:tr>
              <a:tr h="385082">
                <a:tc>
                  <a:txBody>
                    <a:bodyPr/>
                    <a:lstStyle/>
                    <a:p>
                      <a:r>
                        <a:rPr lang="cs-CZ" sz="1800" dirty="0">
                          <a:latin typeface="Times New Roman" pitchFamily="18" charset="0"/>
                          <a:cs typeface="Times New Roman" pitchFamily="18" charset="0"/>
                        </a:rPr>
                        <a:t>objem</a:t>
                      </a:r>
                    </a:p>
                  </a:txBody>
                  <a:tcPr marL="12503" marR="12503" marT="12503" marB="12503" anchor="ctr"/>
                </a:tc>
                <a:tc>
                  <a:txBody>
                    <a:bodyPr/>
                    <a:lstStyle/>
                    <a:p>
                      <a:r>
                        <a:rPr lang="cs-CZ" sz="1800">
                          <a:latin typeface="Times New Roman" pitchFamily="18" charset="0"/>
                          <a:cs typeface="Times New Roman" pitchFamily="18" charset="0"/>
                        </a:rPr>
                        <a:t>1,431×10</a:t>
                      </a:r>
                      <a:r>
                        <a:rPr lang="cs-CZ" sz="1800" baseline="30000">
                          <a:latin typeface="Times New Roman" pitchFamily="18" charset="0"/>
                          <a:cs typeface="Times New Roman" pitchFamily="18" charset="0"/>
                        </a:rPr>
                        <a:t>15</a:t>
                      </a:r>
                      <a:r>
                        <a:rPr lang="cs-CZ" sz="1800">
                          <a:latin typeface="Times New Roman" pitchFamily="18" charset="0"/>
                          <a:cs typeface="Times New Roman" pitchFamily="18" charset="0"/>
                        </a:rPr>
                        <a:t> km</a:t>
                      </a:r>
                      <a:r>
                        <a:rPr lang="cs-CZ" sz="1800" baseline="30000">
                          <a:latin typeface="Times New Roman" pitchFamily="18" charset="0"/>
                          <a:cs typeface="Times New Roman" pitchFamily="18" charset="0"/>
                        </a:rPr>
                        <a:t>3</a:t>
                      </a:r>
                      <a:endParaRPr lang="cs-CZ" sz="1800">
                        <a:latin typeface="Times New Roman" pitchFamily="18" charset="0"/>
                        <a:cs typeface="Times New Roman" pitchFamily="18" charset="0"/>
                      </a:endParaRPr>
                    </a:p>
                  </a:txBody>
                  <a:tcPr marL="12503" marR="12503" marT="12503" marB="12503" anchor="ctr"/>
                </a:tc>
              </a:tr>
              <a:tr h="205044">
                <a:tc>
                  <a:txBody>
                    <a:bodyPr/>
                    <a:lstStyle/>
                    <a:p>
                      <a:r>
                        <a:rPr lang="cs-CZ" sz="1800" dirty="0">
                          <a:latin typeface="Times New Roman" pitchFamily="18" charset="0"/>
                          <a:cs typeface="Times New Roman" pitchFamily="18" charset="0"/>
                        </a:rPr>
                        <a:t>hmotnost</a:t>
                      </a:r>
                    </a:p>
                  </a:txBody>
                  <a:tcPr marL="12503" marR="12503" marT="12503" marB="12503" anchor="ctr"/>
                </a:tc>
                <a:tc>
                  <a:txBody>
                    <a:bodyPr/>
                    <a:lstStyle/>
                    <a:p>
                      <a:r>
                        <a:rPr lang="cs-CZ" sz="1800" dirty="0">
                          <a:latin typeface="Times New Roman" pitchFamily="18" charset="0"/>
                          <a:cs typeface="Times New Roman" pitchFamily="18" charset="0"/>
                        </a:rPr>
                        <a:t>1,899×10</a:t>
                      </a:r>
                      <a:r>
                        <a:rPr lang="cs-CZ" sz="1800" baseline="30000" dirty="0">
                          <a:latin typeface="Times New Roman" pitchFamily="18" charset="0"/>
                          <a:cs typeface="Times New Roman" pitchFamily="18" charset="0"/>
                        </a:rPr>
                        <a:t>27</a:t>
                      </a:r>
                      <a:r>
                        <a:rPr lang="cs-CZ" sz="1800" dirty="0">
                          <a:latin typeface="Times New Roman" pitchFamily="18" charset="0"/>
                          <a:cs typeface="Times New Roman" pitchFamily="18" charset="0"/>
                        </a:rPr>
                        <a:t> kg</a:t>
                      </a:r>
                    </a:p>
                  </a:txBody>
                  <a:tcPr marL="12503" marR="12503" marT="12503" marB="12503" anchor="ctr"/>
                </a:tc>
              </a:tr>
              <a:tr h="385082">
                <a:tc>
                  <a:txBody>
                    <a:bodyPr/>
                    <a:lstStyle/>
                    <a:p>
                      <a:r>
                        <a:rPr lang="cs-CZ" sz="1800" dirty="0">
                          <a:latin typeface="Times New Roman" pitchFamily="18" charset="0"/>
                          <a:cs typeface="Times New Roman" pitchFamily="18" charset="0"/>
                        </a:rPr>
                        <a:t>průměrná hustota</a:t>
                      </a:r>
                    </a:p>
                  </a:txBody>
                  <a:tcPr marL="12503" marR="12503" marT="12503" marB="12503" anchor="ctr"/>
                </a:tc>
                <a:tc>
                  <a:txBody>
                    <a:bodyPr/>
                    <a:lstStyle/>
                    <a:p>
                      <a:r>
                        <a:rPr lang="cs-CZ" sz="1800" dirty="0">
                          <a:latin typeface="Times New Roman" pitchFamily="18" charset="0"/>
                          <a:cs typeface="Times New Roman" pitchFamily="18" charset="0"/>
                        </a:rPr>
                        <a:t>1,326 g/cm</a:t>
                      </a:r>
                      <a:r>
                        <a:rPr lang="cs-CZ" sz="1800" baseline="30000" dirty="0">
                          <a:latin typeface="Times New Roman" pitchFamily="18" charset="0"/>
                          <a:cs typeface="Times New Roman" pitchFamily="18" charset="0"/>
                        </a:rPr>
                        <a:t>3</a:t>
                      </a:r>
                      <a:endParaRPr lang="cs-CZ" sz="1800" dirty="0">
                        <a:latin typeface="Times New Roman" pitchFamily="18" charset="0"/>
                        <a:cs typeface="Times New Roman" pitchFamily="18" charset="0"/>
                      </a:endParaRPr>
                    </a:p>
                  </a:txBody>
                  <a:tcPr marL="12503" marR="12503" marT="12503" marB="12503" anchor="ctr"/>
                </a:tc>
              </a:tr>
              <a:tr h="205044">
                <a:tc>
                  <a:txBody>
                    <a:bodyPr/>
                    <a:lstStyle/>
                    <a:p>
                      <a:r>
                        <a:rPr lang="cs-CZ" sz="1800" dirty="0">
                          <a:latin typeface="Times New Roman" pitchFamily="18" charset="0"/>
                          <a:cs typeface="Times New Roman" pitchFamily="18" charset="0"/>
                        </a:rPr>
                        <a:t>gravitace</a:t>
                      </a:r>
                    </a:p>
                  </a:txBody>
                  <a:tcPr marL="12503" marR="12503" marT="12503" marB="12503" anchor="ctr"/>
                </a:tc>
                <a:tc>
                  <a:txBody>
                    <a:bodyPr/>
                    <a:lstStyle/>
                    <a:p>
                      <a:r>
                        <a:rPr lang="cs-CZ" sz="1800">
                          <a:latin typeface="Times New Roman" pitchFamily="18" charset="0"/>
                          <a:cs typeface="Times New Roman" pitchFamily="18" charset="0"/>
                        </a:rPr>
                        <a:t>23,12 m/s</a:t>
                      </a:r>
                      <a:r>
                        <a:rPr lang="cs-CZ" sz="1800" baseline="30000">
                          <a:latin typeface="Times New Roman" pitchFamily="18" charset="0"/>
                          <a:cs typeface="Times New Roman" pitchFamily="18" charset="0"/>
                        </a:rPr>
                        <a:t>2</a:t>
                      </a:r>
                      <a:endParaRPr lang="cs-CZ" sz="1800">
                        <a:latin typeface="Times New Roman" pitchFamily="18" charset="0"/>
                        <a:cs typeface="Times New Roman" pitchFamily="18" charset="0"/>
                      </a:endParaRPr>
                    </a:p>
                  </a:txBody>
                  <a:tcPr marL="12503" marR="12503" marT="12503" marB="12503" anchor="ctr"/>
                </a:tc>
              </a:tr>
              <a:tr h="385082">
                <a:tc>
                  <a:txBody>
                    <a:bodyPr/>
                    <a:lstStyle/>
                    <a:p>
                      <a:r>
                        <a:rPr lang="cs-CZ" sz="1800" dirty="0">
                          <a:latin typeface="Times New Roman" pitchFamily="18" charset="0"/>
                          <a:cs typeface="Times New Roman" pitchFamily="18" charset="0"/>
                        </a:rPr>
                        <a:t>úniková rychlost</a:t>
                      </a:r>
                    </a:p>
                  </a:txBody>
                  <a:tcPr marL="12503" marR="12503" marT="12503" marB="12503" anchor="ctr"/>
                </a:tc>
                <a:tc>
                  <a:txBody>
                    <a:bodyPr/>
                    <a:lstStyle/>
                    <a:p>
                      <a:r>
                        <a:rPr lang="cs-CZ" sz="1800">
                          <a:latin typeface="Times New Roman" pitchFamily="18" charset="0"/>
                          <a:cs typeface="Times New Roman" pitchFamily="18" charset="0"/>
                        </a:rPr>
                        <a:t>59,54 km/s</a:t>
                      </a:r>
                    </a:p>
                  </a:txBody>
                  <a:tcPr marL="12503" marR="12503" marT="12503" marB="12503" anchor="ctr"/>
                </a:tc>
              </a:tr>
              <a:tr h="385082">
                <a:tc>
                  <a:txBody>
                    <a:bodyPr/>
                    <a:lstStyle/>
                    <a:p>
                      <a:r>
                        <a:rPr lang="cs-CZ" sz="1800" dirty="0">
                          <a:latin typeface="Times New Roman" pitchFamily="18" charset="0"/>
                          <a:cs typeface="Times New Roman" pitchFamily="18" charset="0"/>
                        </a:rPr>
                        <a:t>doba rotace kolem osy</a:t>
                      </a:r>
                    </a:p>
                  </a:txBody>
                  <a:tcPr marL="12503" marR="12503" marT="12503" marB="12503" anchor="ctr"/>
                </a:tc>
                <a:tc>
                  <a:txBody>
                    <a:bodyPr/>
                    <a:lstStyle/>
                    <a:p>
                      <a:r>
                        <a:rPr lang="cs-CZ" sz="1800">
                          <a:latin typeface="Times New Roman" pitchFamily="18" charset="0"/>
                          <a:cs typeface="Times New Roman" pitchFamily="18" charset="0"/>
                        </a:rPr>
                        <a:t>9 h 55,5 min</a:t>
                      </a:r>
                    </a:p>
                  </a:txBody>
                  <a:tcPr marL="12503" marR="12503" marT="12503" marB="12503" anchor="ctr"/>
                </a:tc>
              </a:tr>
              <a:tr h="205044">
                <a:tc>
                  <a:txBody>
                    <a:bodyPr/>
                    <a:lstStyle/>
                    <a:p>
                      <a:r>
                        <a:rPr lang="cs-CZ" sz="1800" dirty="0">
                          <a:latin typeface="Times New Roman" pitchFamily="18" charset="0"/>
                          <a:cs typeface="Times New Roman" pitchFamily="18" charset="0"/>
                        </a:rPr>
                        <a:t>rychlost rotace</a:t>
                      </a:r>
                    </a:p>
                  </a:txBody>
                  <a:tcPr marL="12503" marR="12503" marT="12503" marB="12503" anchor="ctr"/>
                </a:tc>
                <a:tc>
                  <a:txBody>
                    <a:bodyPr/>
                    <a:lstStyle/>
                    <a:p>
                      <a:r>
                        <a:rPr lang="cs-CZ" sz="1800">
                          <a:latin typeface="Times New Roman" pitchFamily="18" charset="0"/>
                          <a:cs typeface="Times New Roman" pitchFamily="18" charset="0"/>
                        </a:rPr>
                        <a:t>45,262 km/h</a:t>
                      </a:r>
                    </a:p>
                  </a:txBody>
                  <a:tcPr marL="12503" marR="12503" marT="12503" marB="12503" anchor="ctr"/>
                </a:tc>
              </a:tr>
              <a:tr h="205044">
                <a:tc>
                  <a:txBody>
                    <a:bodyPr/>
                    <a:lstStyle/>
                    <a:p>
                      <a:r>
                        <a:rPr lang="cs-CZ" sz="1800" dirty="0">
                          <a:latin typeface="Times New Roman" pitchFamily="18" charset="0"/>
                          <a:cs typeface="Times New Roman" pitchFamily="18" charset="0"/>
                        </a:rPr>
                        <a:t>sklon osy</a:t>
                      </a:r>
                    </a:p>
                  </a:txBody>
                  <a:tcPr marL="12503" marR="12503" marT="12503" marB="12503" anchor="ctr"/>
                </a:tc>
                <a:tc>
                  <a:txBody>
                    <a:bodyPr/>
                    <a:lstStyle/>
                    <a:p>
                      <a:r>
                        <a:rPr lang="cs-CZ" sz="1800">
                          <a:latin typeface="Times New Roman" pitchFamily="18" charset="0"/>
                          <a:cs typeface="Times New Roman" pitchFamily="18" charset="0"/>
                        </a:rPr>
                        <a:t>3,13°</a:t>
                      </a:r>
                    </a:p>
                  </a:txBody>
                  <a:tcPr marL="12503" marR="12503" marT="12503" marB="12503" anchor="ctr"/>
                </a:tc>
              </a:tr>
              <a:tr h="385082">
                <a:tc>
                  <a:txBody>
                    <a:bodyPr/>
                    <a:lstStyle/>
                    <a:p>
                      <a:r>
                        <a:rPr lang="cs-CZ" sz="1800" dirty="0">
                          <a:latin typeface="Times New Roman" pitchFamily="18" charset="0"/>
                          <a:cs typeface="Times New Roman" pitchFamily="18" charset="0"/>
                        </a:rPr>
                        <a:t>vzdálenost od Slunce</a:t>
                      </a:r>
                    </a:p>
                  </a:txBody>
                  <a:tcPr marL="12503" marR="12503" marT="12503" marB="12503" anchor="ctr"/>
                </a:tc>
                <a:tc>
                  <a:txBody>
                    <a:bodyPr/>
                    <a:lstStyle/>
                    <a:p>
                      <a:r>
                        <a:rPr lang="cs-CZ" sz="1800">
                          <a:latin typeface="Times New Roman" pitchFamily="18" charset="0"/>
                          <a:cs typeface="Times New Roman" pitchFamily="18" charset="0"/>
                        </a:rPr>
                        <a:t>778 412 027 km</a:t>
                      </a:r>
                    </a:p>
                  </a:txBody>
                  <a:tcPr marL="12503" marR="12503" marT="12503" marB="12503" anchor="ctr"/>
                </a:tc>
              </a:tr>
              <a:tr h="205044">
                <a:tc>
                  <a:txBody>
                    <a:bodyPr/>
                    <a:lstStyle/>
                    <a:p>
                      <a:r>
                        <a:rPr lang="cs-CZ" sz="1800" dirty="0">
                          <a:latin typeface="Times New Roman" pitchFamily="18" charset="0"/>
                          <a:cs typeface="Times New Roman" pitchFamily="18" charset="0"/>
                        </a:rPr>
                        <a:t>albedo</a:t>
                      </a:r>
                    </a:p>
                  </a:txBody>
                  <a:tcPr marL="12503" marR="12503" marT="12503" marB="12503" anchor="ctr"/>
                </a:tc>
                <a:tc>
                  <a:txBody>
                    <a:bodyPr/>
                    <a:lstStyle/>
                    <a:p>
                      <a:r>
                        <a:rPr lang="cs-CZ" sz="1800">
                          <a:latin typeface="Times New Roman" pitchFamily="18" charset="0"/>
                          <a:cs typeface="Times New Roman" pitchFamily="18" charset="0"/>
                        </a:rPr>
                        <a:t>0,52</a:t>
                      </a:r>
                    </a:p>
                  </a:txBody>
                  <a:tcPr marL="12503" marR="12503" marT="12503" marB="12503" anchor="ctr"/>
                </a:tc>
              </a:tr>
              <a:tr h="385082">
                <a:tc>
                  <a:txBody>
                    <a:bodyPr/>
                    <a:lstStyle/>
                    <a:p>
                      <a:r>
                        <a:rPr lang="cs-CZ" sz="1800" dirty="0">
                          <a:latin typeface="Times New Roman" pitchFamily="18" charset="0"/>
                          <a:cs typeface="Times New Roman" pitchFamily="18" charset="0"/>
                        </a:rPr>
                        <a:t>teplota povrchu (min)</a:t>
                      </a:r>
                    </a:p>
                  </a:txBody>
                  <a:tcPr marL="12503" marR="12503" marT="12503" marB="12503" anchor="ctr"/>
                </a:tc>
                <a:tc>
                  <a:txBody>
                    <a:bodyPr/>
                    <a:lstStyle/>
                    <a:p>
                      <a:r>
                        <a:rPr lang="cs-CZ" sz="1800">
                          <a:latin typeface="Times New Roman" pitchFamily="18" charset="0"/>
                          <a:cs typeface="Times New Roman" pitchFamily="18" charset="0"/>
                        </a:rPr>
                        <a:t>110 K</a:t>
                      </a:r>
                    </a:p>
                  </a:txBody>
                  <a:tcPr marL="12503" marR="12503" marT="12503" marB="12503" anchor="ctr"/>
                </a:tc>
              </a:tr>
              <a:tr h="565120">
                <a:tc>
                  <a:txBody>
                    <a:bodyPr/>
                    <a:lstStyle/>
                    <a:p>
                      <a:r>
                        <a:rPr lang="cs-CZ" sz="1800" dirty="0">
                          <a:latin typeface="Times New Roman" pitchFamily="18" charset="0"/>
                          <a:cs typeface="Times New Roman" pitchFamily="18" charset="0"/>
                        </a:rPr>
                        <a:t>teplota povrchu (průměr)</a:t>
                      </a:r>
                    </a:p>
                  </a:txBody>
                  <a:tcPr marL="12503" marR="12503" marT="12503" marB="12503" anchor="ctr"/>
                </a:tc>
                <a:tc>
                  <a:txBody>
                    <a:bodyPr/>
                    <a:lstStyle/>
                    <a:p>
                      <a:r>
                        <a:rPr lang="cs-CZ" sz="1800" dirty="0">
                          <a:latin typeface="Times New Roman" pitchFamily="18" charset="0"/>
                          <a:cs typeface="Times New Roman" pitchFamily="18" charset="0"/>
                        </a:rPr>
                        <a:t>152 K</a:t>
                      </a:r>
                    </a:p>
                  </a:txBody>
                  <a:tcPr marL="12503" marR="12503" marT="12503" marB="12503" anchor="ctr"/>
                </a:tc>
              </a:tr>
            </a:tbl>
          </a:graphicData>
        </a:graphic>
      </p:graphicFrame>
    </p:spTree>
    <p:extLst>
      <p:ext uri="{BB962C8B-B14F-4D97-AF65-F5344CB8AC3E}">
        <p14:creationId xmlns:p14="http://schemas.microsoft.com/office/powerpoint/2010/main" val="20655669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347864" y="332656"/>
            <a:ext cx="2160240" cy="432048"/>
          </a:xfrm>
          <a:ln>
            <a:solidFill>
              <a:schemeClr val="tx1"/>
            </a:solidFill>
          </a:ln>
        </p:spPr>
        <p:txBody>
          <a:bodyPr>
            <a:noAutofit/>
          </a:bodyPr>
          <a:lstStyle/>
          <a:p>
            <a:r>
              <a:rPr lang="cs-CZ" sz="2400" b="1" dirty="0" smtClean="0">
                <a:solidFill>
                  <a:srgbClr val="FF9900"/>
                </a:solidFill>
                <a:latin typeface="Times New Roman" pitchFamily="18" charset="0"/>
                <a:cs typeface="Times New Roman" pitchFamily="18" charset="0"/>
              </a:rPr>
              <a:t>Saturn</a:t>
            </a:r>
            <a:endParaRPr lang="cs-CZ" sz="2400" b="1" dirty="0">
              <a:solidFill>
                <a:srgbClr val="FF9900"/>
              </a:solidFill>
              <a:latin typeface="Times New Roman" pitchFamily="18" charset="0"/>
              <a:cs typeface="Times New Roman" pitchFamily="18" charset="0"/>
            </a:endParaRPr>
          </a:p>
        </p:txBody>
      </p:sp>
      <p:sp>
        <p:nvSpPr>
          <p:cNvPr id="3" name="Zástupný symbol pro obsah 2"/>
          <p:cNvSpPr>
            <a:spLocks noGrp="1"/>
          </p:cNvSpPr>
          <p:nvPr>
            <p:ph idx="1"/>
          </p:nvPr>
        </p:nvSpPr>
        <p:spPr>
          <a:xfrm>
            <a:off x="457200" y="908721"/>
            <a:ext cx="8229600" cy="4608512"/>
          </a:xfrm>
          <a:ln>
            <a:solidFill>
              <a:schemeClr val="tx1"/>
            </a:solidFill>
          </a:ln>
        </p:spPr>
        <p:txBody>
          <a:bodyPr>
            <a:normAutofit/>
          </a:bodyPr>
          <a:lstStyle/>
          <a:p>
            <a:pPr marL="0" indent="0">
              <a:buNone/>
            </a:pPr>
            <a:endParaRPr lang="cs-CZ" sz="2000" dirty="0" smtClean="0">
              <a:latin typeface="Times New Roman" pitchFamily="18" charset="0"/>
              <a:cs typeface="Times New Roman" pitchFamily="18" charset="0"/>
            </a:endParaRPr>
          </a:p>
          <a:p>
            <a:pPr marL="0" indent="0">
              <a:buNone/>
            </a:pPr>
            <a:r>
              <a:rPr lang="cs-CZ" sz="2000" b="1" i="1" dirty="0" smtClean="0">
                <a:solidFill>
                  <a:srgbClr val="FF9900"/>
                </a:solidFill>
                <a:latin typeface="Times New Roman" pitchFamily="18" charset="0"/>
                <a:cs typeface="Times New Roman" pitchFamily="18" charset="0"/>
              </a:rPr>
              <a:t>Saturn </a:t>
            </a:r>
            <a:r>
              <a:rPr lang="cs-CZ" sz="2000" dirty="0" smtClean="0">
                <a:latin typeface="Times New Roman" pitchFamily="18" charset="0"/>
                <a:cs typeface="Times New Roman" pitchFamily="18" charset="0"/>
              </a:rPr>
              <a:t>je druhou největší planetou sluneční soustavy a šestou v pořadí od </a:t>
            </a:r>
            <a:r>
              <a:rPr lang="cs-CZ" sz="2000" dirty="0" smtClean="0">
                <a:latin typeface="Times New Roman" pitchFamily="18" charset="0"/>
                <a:cs typeface="Times New Roman" pitchFamily="18" charset="0"/>
                <a:hlinkClick r:id="rId2" tooltip="Slunce"/>
              </a:rPr>
              <a:t>Slunce</a:t>
            </a:r>
            <a:r>
              <a:rPr lang="cs-CZ" sz="2000" dirty="0" smtClean="0">
                <a:latin typeface="Times New Roman" pitchFamily="18" charset="0"/>
                <a:cs typeface="Times New Roman" pitchFamily="18" charset="0"/>
              </a:rPr>
              <a:t>. Planeta Saturn je tvořena hlavně vodíkem s malým podílem hélia a dalších prvků ve stopovém množství. Ve středu </a:t>
            </a:r>
            <a:r>
              <a:rPr lang="cs-CZ" sz="2000" dirty="0" smtClean="0">
                <a:latin typeface="Times New Roman" pitchFamily="18" charset="0"/>
                <a:cs typeface="Times New Roman" pitchFamily="18" charset="0"/>
                <a:hlinkClick r:id="rId3" tooltip="planety"/>
              </a:rPr>
              <a:t>planety</a:t>
            </a:r>
            <a:r>
              <a:rPr lang="cs-CZ" sz="2000" dirty="0" smtClean="0">
                <a:latin typeface="Times New Roman" pitchFamily="18" charset="0"/>
                <a:cs typeface="Times New Roman" pitchFamily="18" charset="0"/>
              </a:rPr>
              <a:t> je malé jádro tvořené ledem a horninami. Jádro je obklopené silnou vrstvou kovového vodíku a plynnými vnějšími vrstvami. Vnější atmosféra neobsahuje natolik výrazné prvky jako atmosféra Jupiteru. Na Saturnu proudí větry rychlostí dosahující až </a:t>
            </a:r>
            <a:r>
              <a:rPr lang="cs-CZ" sz="2000" b="1" i="1" dirty="0" smtClean="0">
                <a:latin typeface="Times New Roman" pitchFamily="18" charset="0"/>
                <a:cs typeface="Times New Roman" pitchFamily="18" charset="0"/>
              </a:rPr>
              <a:t>1800 km/h.</a:t>
            </a:r>
            <a:r>
              <a:rPr lang="cs-CZ" sz="2000" dirty="0" smtClean="0">
                <a:latin typeface="Times New Roman" pitchFamily="18" charset="0"/>
                <a:cs typeface="Times New Roman" pitchFamily="18" charset="0"/>
              </a:rPr>
              <a:t/>
            </a:r>
            <a:br>
              <a:rPr lang="cs-CZ" sz="2000" dirty="0" smtClean="0">
                <a:latin typeface="Times New Roman" pitchFamily="18" charset="0"/>
                <a:cs typeface="Times New Roman" pitchFamily="18" charset="0"/>
              </a:rPr>
            </a:br>
            <a:r>
              <a:rPr lang="cs-CZ" sz="2000" dirty="0" smtClean="0">
                <a:latin typeface="Times New Roman" pitchFamily="18" charset="0"/>
                <a:cs typeface="Times New Roman" pitchFamily="18" charset="0"/>
              </a:rPr>
              <a:t>Díky nízké hustotě, rychlé rotaci a složení planety má Saturn tvar koule zploštělé na pólech a vypouklé na rovníku. Poloměr na rovníku a na pólech se liší o téměř 10% (60 268 km a 54 364 km). Saturn je jedinou planetou ve sluneční soustavě, jejíž </a:t>
            </a:r>
            <a:r>
              <a:rPr lang="cs-CZ" sz="2000" b="1" i="1" dirty="0" smtClean="0">
                <a:latin typeface="Times New Roman" pitchFamily="18" charset="0"/>
                <a:cs typeface="Times New Roman" pitchFamily="18" charset="0"/>
              </a:rPr>
              <a:t>hustota je natolik nízká</a:t>
            </a:r>
            <a:r>
              <a:rPr lang="cs-CZ" sz="2000" dirty="0" smtClean="0">
                <a:latin typeface="Times New Roman" pitchFamily="18" charset="0"/>
                <a:cs typeface="Times New Roman" pitchFamily="18" charset="0"/>
              </a:rPr>
              <a:t>, že by v dostatečně velkém oceánu </a:t>
            </a:r>
            <a:r>
              <a:rPr lang="cs-CZ" sz="2000" b="1" i="1" dirty="0" smtClean="0">
                <a:latin typeface="Times New Roman" pitchFamily="18" charset="0"/>
                <a:cs typeface="Times New Roman" pitchFamily="18" charset="0"/>
              </a:rPr>
              <a:t>plaval</a:t>
            </a:r>
            <a:r>
              <a:rPr lang="cs-CZ" sz="2000" dirty="0" smtClean="0">
                <a:latin typeface="Times New Roman" pitchFamily="18" charset="0"/>
                <a:cs typeface="Times New Roman" pitchFamily="18" charset="0"/>
              </a:rPr>
              <a:t>. Hmotnost Saturnu je 95x vyšší, než hmotnost Země.</a:t>
            </a:r>
            <a:br>
              <a:rPr lang="cs-CZ" sz="2000" dirty="0" smtClean="0">
                <a:latin typeface="Times New Roman" pitchFamily="18" charset="0"/>
                <a:cs typeface="Times New Roman" pitchFamily="18" charset="0"/>
              </a:rPr>
            </a:br>
            <a:endParaRPr lang="cs-CZ" sz="2000" dirty="0">
              <a:latin typeface="Times New Roman" pitchFamily="18" charset="0"/>
              <a:cs typeface="Times New Roman" pitchFamily="18" charset="0"/>
            </a:endParaRPr>
          </a:p>
        </p:txBody>
      </p:sp>
    </p:spTree>
    <p:extLst>
      <p:ext uri="{BB962C8B-B14F-4D97-AF65-F5344CB8AC3E}">
        <p14:creationId xmlns:p14="http://schemas.microsoft.com/office/powerpoint/2010/main" val="19957903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188640"/>
            <a:ext cx="8229600" cy="216024"/>
          </a:xfrm>
        </p:spPr>
        <p:txBody>
          <a:bodyPr>
            <a:noAutofit/>
          </a:bodyPr>
          <a:lstStyle/>
          <a:p>
            <a:endParaRPr lang="cs-CZ" sz="1200" dirty="0">
              <a:latin typeface="Times New Roman" pitchFamily="18" charset="0"/>
              <a:cs typeface="Times New Roman" pitchFamily="18" charset="0"/>
            </a:endParaRPr>
          </a:p>
        </p:txBody>
      </p:sp>
      <p:sp>
        <p:nvSpPr>
          <p:cNvPr id="3" name="Zástupný symbol pro obsah 2"/>
          <p:cNvSpPr>
            <a:spLocks noGrp="1"/>
          </p:cNvSpPr>
          <p:nvPr>
            <p:ph idx="1"/>
          </p:nvPr>
        </p:nvSpPr>
        <p:spPr>
          <a:xfrm>
            <a:off x="457200" y="188640"/>
            <a:ext cx="8229600" cy="6480720"/>
          </a:xfrm>
          <a:ln>
            <a:solidFill>
              <a:schemeClr val="tx1"/>
            </a:solidFill>
          </a:ln>
        </p:spPr>
        <p:txBody>
          <a:bodyPr>
            <a:normAutofit/>
          </a:bodyPr>
          <a:lstStyle/>
          <a:p>
            <a:pPr marL="0" indent="0">
              <a:buNone/>
            </a:pPr>
            <a:r>
              <a:rPr lang="cs-CZ" sz="2000" dirty="0" smtClean="0">
                <a:latin typeface="Times New Roman" pitchFamily="18" charset="0"/>
                <a:cs typeface="Times New Roman" pitchFamily="18" charset="0"/>
              </a:rPr>
              <a:t>Pravděpodobně nejznámější částí </a:t>
            </a:r>
            <a:r>
              <a:rPr lang="cs-CZ" sz="2000" b="1" i="1" dirty="0" smtClean="0">
                <a:latin typeface="Times New Roman" pitchFamily="18" charset="0"/>
                <a:cs typeface="Times New Roman" pitchFamily="18" charset="0"/>
              </a:rPr>
              <a:t>Saturnu</a:t>
            </a:r>
            <a:r>
              <a:rPr lang="cs-CZ" sz="2000" dirty="0" smtClean="0">
                <a:latin typeface="Times New Roman" pitchFamily="18" charset="0"/>
                <a:cs typeface="Times New Roman" pitchFamily="18" charset="0"/>
              </a:rPr>
              <a:t> jsou jeho </a:t>
            </a:r>
            <a:r>
              <a:rPr lang="cs-CZ" sz="2000" b="1" i="1" dirty="0" smtClean="0">
                <a:solidFill>
                  <a:srgbClr val="FF0000"/>
                </a:solidFill>
                <a:latin typeface="Times New Roman" pitchFamily="18" charset="0"/>
                <a:cs typeface="Times New Roman" pitchFamily="18" charset="0"/>
              </a:rPr>
              <a:t>prstence</a:t>
            </a:r>
            <a:r>
              <a:rPr lang="cs-CZ" sz="2000" dirty="0" smtClean="0">
                <a:latin typeface="Times New Roman" pitchFamily="18" charset="0"/>
                <a:cs typeface="Times New Roman" pitchFamily="18" charset="0"/>
              </a:rPr>
              <a:t>. Prstence poprvé pozoroval Galileo Galilei v roce 1610. Prstence se rozkládají ve vzdálenosti od 6 630 km do 120 700 km nad rovníkem Saturnu. Jejich tloušťka je přibližně jeden kilometr a z 93% </a:t>
            </a:r>
            <a:r>
              <a:rPr lang="cs-CZ" sz="2000" b="1" i="1" dirty="0" smtClean="0">
                <a:latin typeface="Times New Roman" pitchFamily="18" charset="0"/>
                <a:cs typeface="Times New Roman" pitchFamily="18" charset="0"/>
              </a:rPr>
              <a:t>jsou složeny z vodního ledu a dále z prachových částic</a:t>
            </a:r>
            <a:r>
              <a:rPr lang="cs-CZ" sz="2000" dirty="0" smtClean="0">
                <a:latin typeface="Times New Roman" pitchFamily="18" charset="0"/>
                <a:cs typeface="Times New Roman" pitchFamily="18" charset="0"/>
              </a:rPr>
              <a:t>.  Jejich původ se nejčastěji vysvětluje tak, že jsou pozůstatkem po katastrofě, která vedla k rozbití Saturnova </a:t>
            </a:r>
            <a:r>
              <a:rPr lang="cs-CZ" sz="2000" dirty="0" smtClean="0">
                <a:latin typeface="Times New Roman" pitchFamily="18" charset="0"/>
                <a:cs typeface="Times New Roman" pitchFamily="18" charset="0"/>
                <a:hlinkClick r:id="rId2" tooltip="měsíce"/>
              </a:rPr>
              <a:t>měsíce</a:t>
            </a:r>
            <a:r>
              <a:rPr lang="cs-CZ" sz="2000" dirty="0" smtClean="0">
                <a:latin typeface="Times New Roman" pitchFamily="18" charset="0"/>
                <a:cs typeface="Times New Roman" pitchFamily="18" charset="0"/>
              </a:rPr>
              <a:t> a trosky vzniklé po této katastrofě se rozprostřely po oběžné dráze kolem Saturnu.</a:t>
            </a:r>
            <a:endParaRPr lang="cs-CZ" sz="2000" dirty="0">
              <a:latin typeface="Times New Roman" pitchFamily="18" charset="0"/>
              <a:cs typeface="Times New Roman" pitchFamily="18" charset="0"/>
            </a:endParaRPr>
          </a:p>
        </p:txBody>
      </p:sp>
      <p:pic>
        <p:nvPicPr>
          <p:cNvPr id="4" name="Obrázek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14500" y="2636912"/>
            <a:ext cx="5715000" cy="2466975"/>
          </a:xfrm>
          <a:prstGeom prst="rect">
            <a:avLst/>
          </a:prstGeom>
        </p:spPr>
      </p:pic>
      <p:pic>
        <p:nvPicPr>
          <p:cNvPr id="5" name="Obrázek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987824" y="5229200"/>
            <a:ext cx="3096344" cy="1224136"/>
          </a:xfrm>
          <a:prstGeom prst="rect">
            <a:avLst/>
          </a:prstGeom>
        </p:spPr>
      </p:pic>
    </p:spTree>
    <p:extLst>
      <p:ext uri="{BB962C8B-B14F-4D97-AF65-F5344CB8AC3E}">
        <p14:creationId xmlns:p14="http://schemas.microsoft.com/office/powerpoint/2010/main" val="41392245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274042"/>
          </a:xfrm>
        </p:spPr>
        <p:txBody>
          <a:bodyPr>
            <a:noAutofit/>
          </a:bodyPr>
          <a:lstStyle/>
          <a:p>
            <a:endParaRPr lang="cs-CZ" sz="1200" dirty="0">
              <a:latin typeface="Times New Roman" pitchFamily="18" charset="0"/>
              <a:cs typeface="Times New Roman" pitchFamily="18" charset="0"/>
            </a:endParaRPr>
          </a:p>
        </p:txBody>
      </p:sp>
      <p:graphicFrame>
        <p:nvGraphicFramePr>
          <p:cNvPr id="4" name="Zástupný symbol pro obsah 3"/>
          <p:cNvGraphicFramePr>
            <a:graphicFrameLocks noGrp="1"/>
          </p:cNvGraphicFramePr>
          <p:nvPr>
            <p:ph idx="1"/>
            <p:extLst>
              <p:ext uri="{D42A27DB-BD31-4B8C-83A1-F6EECF244321}">
                <p14:modId xmlns:p14="http://schemas.microsoft.com/office/powerpoint/2010/main" val="646398898"/>
              </p:ext>
            </p:extLst>
          </p:nvPr>
        </p:nvGraphicFramePr>
        <p:xfrm>
          <a:off x="467544" y="332656"/>
          <a:ext cx="4752528" cy="6035310"/>
        </p:xfrm>
        <a:graphic>
          <a:graphicData uri="http://schemas.openxmlformats.org/drawingml/2006/table">
            <a:tbl>
              <a:tblPr>
                <a:tableStyleId>{08FB837D-C827-4EFA-A057-4D05807E0F7C}</a:tableStyleId>
              </a:tblPr>
              <a:tblGrid>
                <a:gridCol w="2376264"/>
                <a:gridCol w="2376264"/>
              </a:tblGrid>
              <a:tr h="308935">
                <a:tc>
                  <a:txBody>
                    <a:bodyPr/>
                    <a:lstStyle/>
                    <a:p>
                      <a:r>
                        <a:rPr lang="cs-CZ" sz="1800" b="1" i="1" dirty="0" smtClean="0">
                          <a:latin typeface="Times New Roman" pitchFamily="18" charset="0"/>
                          <a:cs typeface="Times New Roman" pitchFamily="18" charset="0"/>
                        </a:rPr>
                        <a:t>Fyzikální hodnoty</a:t>
                      </a:r>
                      <a:endParaRPr lang="cs-CZ" sz="1800" b="1" i="1" dirty="0">
                        <a:latin typeface="Times New Roman" pitchFamily="18" charset="0"/>
                        <a:cs typeface="Times New Roman" pitchFamily="18" charset="0"/>
                      </a:endParaRPr>
                    </a:p>
                  </a:txBody>
                  <a:tcPr marL="42148" marR="42148" marT="21074" marB="21074" anchor="ctr"/>
                </a:tc>
                <a:tc>
                  <a:txBody>
                    <a:bodyPr/>
                    <a:lstStyle/>
                    <a:p>
                      <a:endParaRPr lang="cs-CZ" sz="1800">
                        <a:latin typeface="Times New Roman" pitchFamily="18" charset="0"/>
                        <a:cs typeface="Times New Roman" pitchFamily="18" charset="0"/>
                      </a:endParaRPr>
                    </a:p>
                  </a:txBody>
                  <a:tcPr marL="42148" marR="42148" marT="21074" marB="21074"/>
                </a:tc>
              </a:tr>
              <a:tr h="552724">
                <a:tc>
                  <a:txBody>
                    <a:bodyPr/>
                    <a:lstStyle/>
                    <a:p>
                      <a:r>
                        <a:rPr lang="cs-CZ" sz="1800" dirty="0">
                          <a:latin typeface="Times New Roman" pitchFamily="18" charset="0"/>
                          <a:cs typeface="Times New Roman" pitchFamily="18" charset="0"/>
                        </a:rPr>
                        <a:t>Střední vzdálenost od Slunce</a:t>
                      </a:r>
                    </a:p>
                  </a:txBody>
                  <a:tcPr marL="8781" marR="8781" marT="8781" marB="8781" anchor="ctr"/>
                </a:tc>
                <a:tc>
                  <a:txBody>
                    <a:bodyPr/>
                    <a:lstStyle/>
                    <a:p>
                      <a:r>
                        <a:rPr lang="nn-NO" sz="1800">
                          <a:latin typeface="Times New Roman" pitchFamily="18" charset="0"/>
                          <a:cs typeface="Times New Roman" pitchFamily="18" charset="0"/>
                        </a:rPr>
                        <a:t>1 433 449 370 km</a:t>
                      </a:r>
                    </a:p>
                  </a:txBody>
                  <a:tcPr marL="8781" marR="8781" marT="8781" marB="8781" anchor="ctr"/>
                </a:tc>
              </a:tr>
              <a:tr h="552724">
                <a:tc>
                  <a:txBody>
                    <a:bodyPr/>
                    <a:lstStyle/>
                    <a:p>
                      <a:r>
                        <a:rPr lang="cs-CZ" sz="1800" dirty="0">
                          <a:latin typeface="Times New Roman" pitchFamily="18" charset="0"/>
                          <a:cs typeface="Times New Roman" pitchFamily="18" charset="0"/>
                        </a:rPr>
                        <a:t>Doba rotace kolem osy</a:t>
                      </a:r>
                    </a:p>
                  </a:txBody>
                  <a:tcPr marL="8781" marR="8781" marT="8781" marB="8781" anchor="ctr"/>
                </a:tc>
                <a:tc>
                  <a:txBody>
                    <a:bodyPr/>
                    <a:lstStyle/>
                    <a:p>
                      <a:r>
                        <a:rPr lang="pl-PL" sz="1800" dirty="0">
                          <a:latin typeface="Times New Roman" pitchFamily="18" charset="0"/>
                          <a:cs typeface="Times New Roman" pitchFamily="18" charset="0"/>
                        </a:rPr>
                        <a:t>10 832.327 dne (29.657 296 roků)</a:t>
                      </a:r>
                    </a:p>
                  </a:txBody>
                  <a:tcPr marL="8781" marR="8781" marT="8781" marB="8781" anchor="ctr"/>
                </a:tc>
              </a:tr>
              <a:tr h="302731">
                <a:tc>
                  <a:txBody>
                    <a:bodyPr/>
                    <a:lstStyle/>
                    <a:p>
                      <a:r>
                        <a:rPr lang="cs-CZ" sz="1800" dirty="0">
                          <a:latin typeface="Times New Roman" pitchFamily="18" charset="0"/>
                          <a:cs typeface="Times New Roman" pitchFamily="18" charset="0"/>
                        </a:rPr>
                        <a:t>Orbitální rychlost</a:t>
                      </a:r>
                    </a:p>
                  </a:txBody>
                  <a:tcPr marL="8781" marR="8781" marT="8781" marB="8781" anchor="ctr"/>
                </a:tc>
                <a:tc>
                  <a:txBody>
                    <a:bodyPr/>
                    <a:lstStyle/>
                    <a:p>
                      <a:r>
                        <a:rPr lang="cs-CZ" sz="1800">
                          <a:latin typeface="Times New Roman" pitchFamily="18" charset="0"/>
                          <a:cs typeface="Times New Roman" pitchFamily="18" charset="0"/>
                        </a:rPr>
                        <a:t>9.69 km/s</a:t>
                      </a:r>
                    </a:p>
                  </a:txBody>
                  <a:tcPr marL="8781" marR="8781" marT="8781" marB="8781" anchor="ctr"/>
                </a:tc>
              </a:tr>
              <a:tr h="284934">
                <a:tc>
                  <a:txBody>
                    <a:bodyPr/>
                    <a:lstStyle/>
                    <a:p>
                      <a:r>
                        <a:rPr lang="cs-CZ" sz="1800" dirty="0">
                          <a:latin typeface="Times New Roman" pitchFamily="18" charset="0"/>
                          <a:cs typeface="Times New Roman" pitchFamily="18" charset="0"/>
                        </a:rPr>
                        <a:t>Počet měsíců</a:t>
                      </a:r>
                    </a:p>
                  </a:txBody>
                  <a:tcPr marL="8781" marR="8781" marT="8781" marB="8781" anchor="ctr"/>
                </a:tc>
                <a:tc>
                  <a:txBody>
                    <a:bodyPr/>
                    <a:lstStyle/>
                    <a:p>
                      <a:r>
                        <a:rPr lang="cs-CZ" sz="1800">
                          <a:latin typeface="Times New Roman" pitchFamily="18" charset="0"/>
                          <a:cs typeface="Times New Roman" pitchFamily="18" charset="0"/>
                        </a:rPr>
                        <a:t>61</a:t>
                      </a:r>
                    </a:p>
                  </a:txBody>
                  <a:tcPr marL="8781" marR="8781" marT="8781" marB="8781" anchor="ctr"/>
                </a:tc>
              </a:tr>
              <a:tr h="552724">
                <a:tc>
                  <a:txBody>
                    <a:bodyPr/>
                    <a:lstStyle/>
                    <a:p>
                      <a:r>
                        <a:rPr lang="cs-CZ" sz="1800" dirty="0">
                          <a:latin typeface="Times New Roman" pitchFamily="18" charset="0"/>
                          <a:cs typeface="Times New Roman" pitchFamily="18" charset="0"/>
                        </a:rPr>
                        <a:t>Rovníkový poloměr</a:t>
                      </a:r>
                    </a:p>
                  </a:txBody>
                  <a:tcPr marL="8781" marR="8781" marT="8781" marB="8781" anchor="ctr"/>
                </a:tc>
                <a:tc>
                  <a:txBody>
                    <a:bodyPr/>
                    <a:lstStyle/>
                    <a:p>
                      <a:r>
                        <a:rPr lang="pl-PL" sz="1800">
                          <a:latin typeface="Times New Roman" pitchFamily="18" charset="0"/>
                          <a:cs typeface="Times New Roman" pitchFamily="18" charset="0"/>
                        </a:rPr>
                        <a:t>60 268±4 km (9.4492 Země)</a:t>
                      </a:r>
                    </a:p>
                  </a:txBody>
                  <a:tcPr marL="8781" marR="8781" marT="8781" marB="8781" anchor="ctr"/>
                </a:tc>
              </a:tr>
              <a:tr h="552724">
                <a:tc>
                  <a:txBody>
                    <a:bodyPr/>
                    <a:lstStyle/>
                    <a:p>
                      <a:r>
                        <a:rPr lang="cs-CZ" sz="1800" dirty="0">
                          <a:latin typeface="Times New Roman" pitchFamily="18" charset="0"/>
                          <a:cs typeface="Times New Roman" pitchFamily="18" charset="0"/>
                        </a:rPr>
                        <a:t>Povrch</a:t>
                      </a:r>
                    </a:p>
                  </a:txBody>
                  <a:tcPr marL="8781" marR="8781" marT="8781" marB="8781" anchor="ctr"/>
                </a:tc>
                <a:tc>
                  <a:txBody>
                    <a:bodyPr/>
                    <a:lstStyle/>
                    <a:p>
                      <a:r>
                        <a:rPr lang="cs-CZ" sz="1800" dirty="0">
                          <a:latin typeface="Times New Roman" pitchFamily="18" charset="0"/>
                          <a:cs typeface="Times New Roman" pitchFamily="18" charset="0"/>
                        </a:rPr>
                        <a:t>4.27×10</a:t>
                      </a:r>
                      <a:r>
                        <a:rPr lang="cs-CZ" sz="1800" baseline="30000" dirty="0">
                          <a:latin typeface="Times New Roman" pitchFamily="18" charset="0"/>
                          <a:cs typeface="Times New Roman" pitchFamily="18" charset="0"/>
                        </a:rPr>
                        <a:t>10</a:t>
                      </a:r>
                      <a:r>
                        <a:rPr lang="cs-CZ" sz="1800" dirty="0">
                          <a:latin typeface="Times New Roman" pitchFamily="18" charset="0"/>
                          <a:cs typeface="Times New Roman" pitchFamily="18" charset="0"/>
                        </a:rPr>
                        <a:t> km</a:t>
                      </a:r>
                      <a:r>
                        <a:rPr lang="cs-CZ" sz="1800" baseline="30000" dirty="0">
                          <a:latin typeface="Times New Roman" pitchFamily="18" charset="0"/>
                          <a:cs typeface="Times New Roman" pitchFamily="18" charset="0"/>
                        </a:rPr>
                        <a:t>2</a:t>
                      </a:r>
                      <a:r>
                        <a:rPr lang="cs-CZ" sz="1800" dirty="0">
                          <a:latin typeface="Times New Roman" pitchFamily="18" charset="0"/>
                          <a:cs typeface="Times New Roman" pitchFamily="18" charset="0"/>
                        </a:rPr>
                        <a:t> (83.703 Země)</a:t>
                      </a:r>
                    </a:p>
                  </a:txBody>
                  <a:tcPr marL="8781" marR="8781" marT="8781" marB="8781" anchor="ctr"/>
                </a:tc>
              </a:tr>
              <a:tr h="552724">
                <a:tc>
                  <a:txBody>
                    <a:bodyPr/>
                    <a:lstStyle/>
                    <a:p>
                      <a:r>
                        <a:rPr lang="cs-CZ" sz="1800" dirty="0">
                          <a:latin typeface="Times New Roman" pitchFamily="18" charset="0"/>
                          <a:cs typeface="Times New Roman" pitchFamily="18" charset="0"/>
                        </a:rPr>
                        <a:t>Objem</a:t>
                      </a:r>
                    </a:p>
                  </a:txBody>
                  <a:tcPr marL="8781" marR="8781" marT="8781" marB="8781" anchor="ctr"/>
                </a:tc>
                <a:tc>
                  <a:txBody>
                    <a:bodyPr/>
                    <a:lstStyle/>
                    <a:p>
                      <a:r>
                        <a:rPr lang="cs-CZ" sz="1800">
                          <a:latin typeface="Times New Roman" pitchFamily="18" charset="0"/>
                          <a:cs typeface="Times New Roman" pitchFamily="18" charset="0"/>
                        </a:rPr>
                        <a:t>8.2713×10</a:t>
                      </a:r>
                      <a:r>
                        <a:rPr lang="cs-CZ" sz="1800" baseline="30000">
                          <a:latin typeface="Times New Roman" pitchFamily="18" charset="0"/>
                          <a:cs typeface="Times New Roman" pitchFamily="18" charset="0"/>
                        </a:rPr>
                        <a:t>14</a:t>
                      </a:r>
                      <a:r>
                        <a:rPr lang="cs-CZ" sz="1800">
                          <a:latin typeface="Times New Roman" pitchFamily="18" charset="0"/>
                          <a:cs typeface="Times New Roman" pitchFamily="18" charset="0"/>
                        </a:rPr>
                        <a:t> km</a:t>
                      </a:r>
                      <a:r>
                        <a:rPr lang="cs-CZ" sz="1800" baseline="30000">
                          <a:latin typeface="Times New Roman" pitchFamily="18" charset="0"/>
                          <a:cs typeface="Times New Roman" pitchFamily="18" charset="0"/>
                        </a:rPr>
                        <a:t>3</a:t>
                      </a:r>
                      <a:r>
                        <a:rPr lang="cs-CZ" sz="1800">
                          <a:latin typeface="Times New Roman" pitchFamily="18" charset="0"/>
                          <a:cs typeface="Times New Roman" pitchFamily="18" charset="0"/>
                        </a:rPr>
                        <a:t> (763.59 Země)</a:t>
                      </a:r>
                    </a:p>
                  </a:txBody>
                  <a:tcPr marL="8781" marR="8781" marT="8781" marB="8781" anchor="ctr"/>
                </a:tc>
              </a:tr>
              <a:tr h="552724">
                <a:tc>
                  <a:txBody>
                    <a:bodyPr/>
                    <a:lstStyle/>
                    <a:p>
                      <a:r>
                        <a:rPr lang="cs-CZ" sz="1800" dirty="0">
                          <a:latin typeface="Times New Roman" pitchFamily="18" charset="0"/>
                          <a:cs typeface="Times New Roman" pitchFamily="18" charset="0"/>
                        </a:rPr>
                        <a:t>Hmotnost</a:t>
                      </a:r>
                    </a:p>
                  </a:txBody>
                  <a:tcPr marL="8781" marR="8781" marT="8781" marB="8781" anchor="ctr"/>
                </a:tc>
                <a:tc>
                  <a:txBody>
                    <a:bodyPr/>
                    <a:lstStyle/>
                    <a:p>
                      <a:r>
                        <a:rPr lang="cs-CZ" sz="1800">
                          <a:latin typeface="Times New Roman" pitchFamily="18" charset="0"/>
                          <a:cs typeface="Times New Roman" pitchFamily="18" charset="0"/>
                        </a:rPr>
                        <a:t>5.6846×10</a:t>
                      </a:r>
                      <a:r>
                        <a:rPr lang="cs-CZ" sz="1800" baseline="30000">
                          <a:latin typeface="Times New Roman" pitchFamily="18" charset="0"/>
                          <a:cs typeface="Times New Roman" pitchFamily="18" charset="0"/>
                        </a:rPr>
                        <a:t>26</a:t>
                      </a:r>
                      <a:r>
                        <a:rPr lang="cs-CZ" sz="1800">
                          <a:latin typeface="Times New Roman" pitchFamily="18" charset="0"/>
                          <a:cs typeface="Times New Roman" pitchFamily="18" charset="0"/>
                        </a:rPr>
                        <a:t> kg (95.152 Země)</a:t>
                      </a:r>
                    </a:p>
                  </a:txBody>
                  <a:tcPr marL="8781" marR="8781" marT="8781" marB="8781" anchor="ctr"/>
                </a:tc>
              </a:tr>
              <a:tr h="302731">
                <a:tc>
                  <a:txBody>
                    <a:bodyPr/>
                    <a:lstStyle/>
                    <a:p>
                      <a:r>
                        <a:rPr lang="cs-CZ" sz="1800" dirty="0">
                          <a:latin typeface="Times New Roman" pitchFamily="18" charset="0"/>
                          <a:cs typeface="Times New Roman" pitchFamily="18" charset="0"/>
                        </a:rPr>
                        <a:t>Průměrná hustota</a:t>
                      </a:r>
                    </a:p>
                  </a:txBody>
                  <a:tcPr marL="8781" marR="8781" marT="8781" marB="8781" anchor="ctr"/>
                </a:tc>
                <a:tc>
                  <a:txBody>
                    <a:bodyPr/>
                    <a:lstStyle/>
                    <a:p>
                      <a:r>
                        <a:rPr lang="cs-CZ" sz="1800">
                          <a:latin typeface="Times New Roman" pitchFamily="18" charset="0"/>
                          <a:cs typeface="Times New Roman" pitchFamily="18" charset="0"/>
                        </a:rPr>
                        <a:t>0.687 g/cm</a:t>
                      </a:r>
                      <a:r>
                        <a:rPr lang="cs-CZ" sz="1800" baseline="30000">
                          <a:latin typeface="Times New Roman" pitchFamily="18" charset="0"/>
                          <a:cs typeface="Times New Roman" pitchFamily="18" charset="0"/>
                        </a:rPr>
                        <a:t>3</a:t>
                      </a:r>
                      <a:endParaRPr lang="cs-CZ" sz="1800">
                        <a:latin typeface="Times New Roman" pitchFamily="18" charset="0"/>
                        <a:cs typeface="Times New Roman" pitchFamily="18" charset="0"/>
                      </a:endParaRPr>
                    </a:p>
                  </a:txBody>
                  <a:tcPr marL="8781" marR="8781" marT="8781" marB="8781" anchor="ctr"/>
                </a:tc>
              </a:tr>
              <a:tr h="552724">
                <a:tc>
                  <a:txBody>
                    <a:bodyPr/>
                    <a:lstStyle/>
                    <a:p>
                      <a:r>
                        <a:rPr lang="cs-CZ" sz="1800" dirty="0">
                          <a:latin typeface="Times New Roman" pitchFamily="18" charset="0"/>
                          <a:cs typeface="Times New Roman" pitchFamily="18" charset="0"/>
                        </a:rPr>
                        <a:t>Doba rotace kolem osy</a:t>
                      </a:r>
                    </a:p>
                  </a:txBody>
                  <a:tcPr marL="8781" marR="8781" marT="8781" marB="8781" anchor="ctr"/>
                </a:tc>
                <a:tc>
                  <a:txBody>
                    <a:bodyPr/>
                    <a:lstStyle/>
                    <a:p>
                      <a:r>
                        <a:rPr lang="cs-CZ" sz="1800">
                          <a:latin typeface="Times New Roman" pitchFamily="18" charset="0"/>
                          <a:cs typeface="Times New Roman" pitchFamily="18" charset="0"/>
                        </a:rPr>
                        <a:t>0.439 – 0.449 dne (10 h 32 – 47 min)</a:t>
                      </a:r>
                    </a:p>
                  </a:txBody>
                  <a:tcPr marL="8781" marR="8781" marT="8781" marB="8781" anchor="ctr"/>
                </a:tc>
              </a:tr>
              <a:tr h="552724">
                <a:tc>
                  <a:txBody>
                    <a:bodyPr/>
                    <a:lstStyle/>
                    <a:p>
                      <a:r>
                        <a:rPr lang="cs-CZ" sz="1800" dirty="0">
                          <a:latin typeface="Times New Roman" pitchFamily="18" charset="0"/>
                          <a:cs typeface="Times New Roman" pitchFamily="18" charset="0"/>
                        </a:rPr>
                        <a:t>Rychlost rotace na rovníku</a:t>
                      </a:r>
                    </a:p>
                  </a:txBody>
                  <a:tcPr marL="8781" marR="8781" marT="8781" marB="8781" anchor="ctr"/>
                </a:tc>
                <a:tc>
                  <a:txBody>
                    <a:bodyPr/>
                    <a:lstStyle/>
                    <a:p>
                      <a:r>
                        <a:rPr lang="cs-CZ" sz="1800">
                          <a:latin typeface="Times New Roman" pitchFamily="18" charset="0"/>
                          <a:cs typeface="Times New Roman" pitchFamily="18" charset="0"/>
                        </a:rPr>
                        <a:t>9.87 km/s (35,500 km/h)</a:t>
                      </a:r>
                    </a:p>
                  </a:txBody>
                  <a:tcPr marL="8781" marR="8781" marT="8781" marB="8781" anchor="ctr"/>
                </a:tc>
              </a:tr>
              <a:tr h="284934">
                <a:tc>
                  <a:txBody>
                    <a:bodyPr/>
                    <a:lstStyle/>
                    <a:p>
                      <a:r>
                        <a:rPr lang="cs-CZ" sz="1800" dirty="0">
                          <a:latin typeface="Times New Roman" pitchFamily="18" charset="0"/>
                          <a:cs typeface="Times New Roman" pitchFamily="18" charset="0"/>
                        </a:rPr>
                        <a:t>Sklon osy</a:t>
                      </a:r>
                    </a:p>
                  </a:txBody>
                  <a:tcPr marL="8781" marR="8781" marT="8781" marB="8781" anchor="ctr"/>
                </a:tc>
                <a:tc>
                  <a:txBody>
                    <a:bodyPr/>
                    <a:lstStyle/>
                    <a:p>
                      <a:r>
                        <a:rPr lang="cs-CZ" sz="1800" dirty="0">
                          <a:latin typeface="Times New Roman" pitchFamily="18" charset="0"/>
                          <a:cs typeface="Times New Roman" pitchFamily="18" charset="0"/>
                        </a:rPr>
                        <a:t>26.73°</a:t>
                      </a:r>
                    </a:p>
                  </a:txBody>
                  <a:tcPr marL="8781" marR="8781" marT="8781" marB="8781" anchor="ctr"/>
                </a:tc>
              </a:tr>
            </a:tbl>
          </a:graphicData>
        </a:graphic>
      </p:graphicFrame>
      <p:graphicFrame>
        <p:nvGraphicFramePr>
          <p:cNvPr id="5" name="Tabulka 4"/>
          <p:cNvGraphicFramePr>
            <a:graphicFrameLocks noGrp="1"/>
          </p:cNvGraphicFramePr>
          <p:nvPr>
            <p:extLst>
              <p:ext uri="{D42A27DB-BD31-4B8C-83A1-F6EECF244321}">
                <p14:modId xmlns:p14="http://schemas.microsoft.com/office/powerpoint/2010/main" val="1097301973"/>
              </p:ext>
            </p:extLst>
          </p:nvPr>
        </p:nvGraphicFramePr>
        <p:xfrm>
          <a:off x="5580112" y="1556794"/>
          <a:ext cx="3168352" cy="4464494"/>
        </p:xfrm>
        <a:graphic>
          <a:graphicData uri="http://schemas.openxmlformats.org/drawingml/2006/table">
            <a:tbl>
              <a:tblPr>
                <a:tableStyleId>{69C7853C-536D-4A76-A0AE-DD22124D55A5}</a:tableStyleId>
              </a:tblPr>
              <a:tblGrid>
                <a:gridCol w="1584176"/>
                <a:gridCol w="1584176"/>
              </a:tblGrid>
              <a:tr h="520136">
                <a:tc>
                  <a:txBody>
                    <a:bodyPr/>
                    <a:lstStyle/>
                    <a:p>
                      <a:r>
                        <a:rPr lang="cs-CZ" sz="2000" b="1" i="1" dirty="0" smtClean="0">
                          <a:latin typeface="Times New Roman" pitchFamily="18" charset="0"/>
                          <a:cs typeface="Times New Roman" pitchFamily="18" charset="0"/>
                        </a:rPr>
                        <a:t>Atmosféra</a:t>
                      </a:r>
                      <a:endParaRPr lang="cs-CZ" sz="2000" b="1" i="1" dirty="0">
                        <a:latin typeface="Times New Roman" pitchFamily="18" charset="0"/>
                        <a:cs typeface="Times New Roman" pitchFamily="18" charset="0"/>
                      </a:endParaRPr>
                    </a:p>
                  </a:txBody>
                  <a:tcPr anchor="ctr"/>
                </a:tc>
                <a:tc>
                  <a:txBody>
                    <a:bodyPr/>
                    <a:lstStyle/>
                    <a:p>
                      <a:endParaRPr lang="cs-CZ" sz="2000" dirty="0">
                        <a:latin typeface="Times New Roman" pitchFamily="18" charset="0"/>
                        <a:cs typeface="Times New Roman" pitchFamily="18" charset="0"/>
                      </a:endParaRPr>
                    </a:p>
                  </a:txBody>
                  <a:tcPr/>
                </a:tc>
              </a:tr>
              <a:tr h="834384">
                <a:tc>
                  <a:txBody>
                    <a:bodyPr/>
                    <a:lstStyle/>
                    <a:p>
                      <a:r>
                        <a:rPr lang="cs-CZ" sz="2000" dirty="0" err="1">
                          <a:latin typeface="Times New Roman" pitchFamily="18" charset="0"/>
                          <a:cs typeface="Times New Roman" pitchFamily="18" charset="0"/>
                        </a:rPr>
                        <a:t>Atmosferický</a:t>
                      </a:r>
                      <a:r>
                        <a:rPr lang="cs-CZ" sz="2000" dirty="0">
                          <a:latin typeface="Times New Roman" pitchFamily="18" charset="0"/>
                          <a:cs typeface="Times New Roman" pitchFamily="18" charset="0"/>
                        </a:rPr>
                        <a:t> tlak</a:t>
                      </a:r>
                    </a:p>
                  </a:txBody>
                  <a:tcPr marL="19050" marR="19050" marT="19050" marB="19050" anchor="ctr"/>
                </a:tc>
                <a:tc>
                  <a:txBody>
                    <a:bodyPr/>
                    <a:lstStyle/>
                    <a:p>
                      <a:r>
                        <a:rPr lang="cs-CZ" sz="2000">
                          <a:latin typeface="Times New Roman" pitchFamily="18" charset="0"/>
                          <a:cs typeface="Times New Roman" pitchFamily="18" charset="0"/>
                        </a:rPr>
                        <a:t>140 kPa</a:t>
                      </a:r>
                    </a:p>
                  </a:txBody>
                  <a:tcPr marL="19050" marR="19050" marT="19050" marB="19050" anchor="ctr"/>
                </a:tc>
              </a:tr>
              <a:tr h="444282">
                <a:tc>
                  <a:txBody>
                    <a:bodyPr/>
                    <a:lstStyle/>
                    <a:p>
                      <a:r>
                        <a:rPr lang="cs-CZ" sz="2000" dirty="0">
                          <a:latin typeface="Times New Roman" pitchFamily="18" charset="0"/>
                          <a:cs typeface="Times New Roman" pitchFamily="18" charset="0"/>
                        </a:rPr>
                        <a:t>Vodík</a:t>
                      </a:r>
                    </a:p>
                  </a:txBody>
                  <a:tcPr marL="19050" marR="19050" marT="19050" marB="19050" anchor="ctr"/>
                </a:tc>
                <a:tc>
                  <a:txBody>
                    <a:bodyPr/>
                    <a:lstStyle/>
                    <a:p>
                      <a:r>
                        <a:rPr lang="cs-CZ" sz="2000">
                          <a:latin typeface="Times New Roman" pitchFamily="18" charset="0"/>
                          <a:cs typeface="Times New Roman" pitchFamily="18" charset="0"/>
                        </a:rPr>
                        <a:t>96%</a:t>
                      </a:r>
                    </a:p>
                  </a:txBody>
                  <a:tcPr marL="19050" marR="19050" marT="19050" marB="19050" anchor="ctr"/>
                </a:tc>
              </a:tr>
              <a:tr h="444282">
                <a:tc>
                  <a:txBody>
                    <a:bodyPr/>
                    <a:lstStyle/>
                    <a:p>
                      <a:r>
                        <a:rPr lang="cs-CZ" sz="2000" dirty="0">
                          <a:latin typeface="Times New Roman" pitchFamily="18" charset="0"/>
                          <a:cs typeface="Times New Roman" pitchFamily="18" charset="0"/>
                        </a:rPr>
                        <a:t>Hélium</a:t>
                      </a:r>
                    </a:p>
                  </a:txBody>
                  <a:tcPr marL="19050" marR="19050" marT="19050" marB="19050" anchor="ctr"/>
                </a:tc>
                <a:tc>
                  <a:txBody>
                    <a:bodyPr/>
                    <a:lstStyle/>
                    <a:p>
                      <a:r>
                        <a:rPr lang="cs-CZ" sz="2000">
                          <a:latin typeface="Times New Roman" pitchFamily="18" charset="0"/>
                          <a:cs typeface="Times New Roman" pitchFamily="18" charset="0"/>
                        </a:rPr>
                        <a:t>3 %</a:t>
                      </a:r>
                    </a:p>
                  </a:txBody>
                  <a:tcPr marL="19050" marR="19050" marT="19050" marB="19050" anchor="ctr"/>
                </a:tc>
              </a:tr>
              <a:tr h="444282">
                <a:tc>
                  <a:txBody>
                    <a:bodyPr/>
                    <a:lstStyle/>
                    <a:p>
                      <a:r>
                        <a:rPr lang="cs-CZ" sz="2000" dirty="0" err="1">
                          <a:latin typeface="Times New Roman" pitchFamily="18" charset="0"/>
                          <a:cs typeface="Times New Roman" pitchFamily="18" charset="0"/>
                        </a:rPr>
                        <a:t>Methan</a:t>
                      </a:r>
                      <a:endParaRPr lang="cs-CZ" sz="2000" dirty="0">
                        <a:latin typeface="Times New Roman" pitchFamily="18" charset="0"/>
                        <a:cs typeface="Times New Roman" pitchFamily="18" charset="0"/>
                      </a:endParaRPr>
                    </a:p>
                  </a:txBody>
                  <a:tcPr marL="19050" marR="19050" marT="19050" marB="19050" anchor="ctr"/>
                </a:tc>
                <a:tc>
                  <a:txBody>
                    <a:bodyPr/>
                    <a:lstStyle/>
                    <a:p>
                      <a:r>
                        <a:rPr lang="cs-CZ" sz="2000">
                          <a:latin typeface="Times New Roman" pitchFamily="18" charset="0"/>
                          <a:cs typeface="Times New Roman" pitchFamily="18" charset="0"/>
                        </a:rPr>
                        <a:t>0.4 %</a:t>
                      </a:r>
                    </a:p>
                  </a:txBody>
                  <a:tcPr marL="19050" marR="19050" marT="19050" marB="19050" anchor="ctr"/>
                </a:tc>
              </a:tr>
              <a:tr h="444282">
                <a:tc>
                  <a:txBody>
                    <a:bodyPr/>
                    <a:lstStyle/>
                    <a:p>
                      <a:r>
                        <a:rPr lang="cs-CZ" sz="2000" dirty="0">
                          <a:latin typeface="Times New Roman" pitchFamily="18" charset="0"/>
                          <a:cs typeface="Times New Roman" pitchFamily="18" charset="0"/>
                        </a:rPr>
                        <a:t>vodní pára</a:t>
                      </a:r>
                    </a:p>
                  </a:txBody>
                  <a:tcPr marL="19050" marR="19050" marT="19050" marB="19050" anchor="ctr"/>
                </a:tc>
                <a:tc>
                  <a:txBody>
                    <a:bodyPr/>
                    <a:lstStyle/>
                    <a:p>
                      <a:r>
                        <a:rPr lang="cs-CZ" sz="2000">
                          <a:latin typeface="Times New Roman" pitchFamily="18" charset="0"/>
                          <a:cs typeface="Times New Roman" pitchFamily="18" charset="0"/>
                        </a:rPr>
                        <a:t>0.1 %</a:t>
                      </a:r>
                    </a:p>
                  </a:txBody>
                  <a:tcPr marL="19050" marR="19050" marT="19050" marB="19050" anchor="ctr"/>
                </a:tc>
              </a:tr>
              <a:tr h="444282">
                <a:tc>
                  <a:txBody>
                    <a:bodyPr/>
                    <a:lstStyle/>
                    <a:p>
                      <a:r>
                        <a:rPr lang="cs-CZ" sz="2000" dirty="0">
                          <a:latin typeface="Times New Roman" pitchFamily="18" charset="0"/>
                          <a:cs typeface="Times New Roman" pitchFamily="18" charset="0"/>
                        </a:rPr>
                        <a:t>Amoniak</a:t>
                      </a:r>
                    </a:p>
                  </a:txBody>
                  <a:tcPr marL="19050" marR="19050" marT="19050" marB="19050" anchor="ctr"/>
                </a:tc>
                <a:tc>
                  <a:txBody>
                    <a:bodyPr/>
                    <a:lstStyle/>
                    <a:p>
                      <a:r>
                        <a:rPr lang="cs-CZ" sz="2000">
                          <a:latin typeface="Times New Roman" pitchFamily="18" charset="0"/>
                          <a:cs typeface="Times New Roman" pitchFamily="18" charset="0"/>
                        </a:rPr>
                        <a:t>0.01 %</a:t>
                      </a:r>
                    </a:p>
                  </a:txBody>
                  <a:tcPr marL="19050" marR="19050" marT="19050" marB="19050" anchor="ctr"/>
                </a:tc>
              </a:tr>
              <a:tr h="444282">
                <a:tc>
                  <a:txBody>
                    <a:bodyPr/>
                    <a:lstStyle/>
                    <a:p>
                      <a:r>
                        <a:rPr lang="cs-CZ" sz="2000" dirty="0" err="1">
                          <a:latin typeface="Times New Roman" pitchFamily="18" charset="0"/>
                          <a:cs typeface="Times New Roman" pitchFamily="18" charset="0"/>
                        </a:rPr>
                        <a:t>Deutérium</a:t>
                      </a:r>
                      <a:endParaRPr lang="cs-CZ" sz="2000" dirty="0">
                        <a:latin typeface="Times New Roman" pitchFamily="18" charset="0"/>
                        <a:cs typeface="Times New Roman" pitchFamily="18" charset="0"/>
                      </a:endParaRPr>
                    </a:p>
                  </a:txBody>
                  <a:tcPr marL="19050" marR="19050" marT="19050" marB="19050" anchor="ctr"/>
                </a:tc>
                <a:tc>
                  <a:txBody>
                    <a:bodyPr/>
                    <a:lstStyle/>
                    <a:p>
                      <a:r>
                        <a:rPr lang="cs-CZ" sz="2000">
                          <a:latin typeface="Times New Roman" pitchFamily="18" charset="0"/>
                          <a:cs typeface="Times New Roman" pitchFamily="18" charset="0"/>
                        </a:rPr>
                        <a:t>0.01 %</a:t>
                      </a:r>
                    </a:p>
                  </a:txBody>
                  <a:tcPr marL="19050" marR="19050" marT="19050" marB="19050" anchor="ctr"/>
                </a:tc>
              </a:tr>
              <a:tr h="444282">
                <a:tc>
                  <a:txBody>
                    <a:bodyPr/>
                    <a:lstStyle/>
                    <a:p>
                      <a:r>
                        <a:rPr lang="cs-CZ" sz="2000" dirty="0" err="1">
                          <a:latin typeface="Times New Roman" pitchFamily="18" charset="0"/>
                          <a:cs typeface="Times New Roman" pitchFamily="18" charset="0"/>
                        </a:rPr>
                        <a:t>Ethan</a:t>
                      </a:r>
                      <a:endParaRPr lang="cs-CZ" sz="2000" dirty="0">
                        <a:latin typeface="Times New Roman" pitchFamily="18" charset="0"/>
                        <a:cs typeface="Times New Roman" pitchFamily="18" charset="0"/>
                      </a:endParaRPr>
                    </a:p>
                  </a:txBody>
                  <a:tcPr marL="19050" marR="19050" marT="19050" marB="19050" anchor="ctr"/>
                </a:tc>
                <a:tc>
                  <a:txBody>
                    <a:bodyPr/>
                    <a:lstStyle/>
                    <a:p>
                      <a:r>
                        <a:rPr lang="cs-CZ" sz="2000" dirty="0">
                          <a:latin typeface="Times New Roman" pitchFamily="18" charset="0"/>
                          <a:cs typeface="Times New Roman" pitchFamily="18" charset="0"/>
                        </a:rPr>
                        <a:t>0.0005 %</a:t>
                      </a:r>
                    </a:p>
                  </a:txBody>
                  <a:tcPr marL="19050" marR="19050" marT="19050" marB="19050" anchor="ctr"/>
                </a:tc>
              </a:tr>
            </a:tbl>
          </a:graphicData>
        </a:graphic>
      </p:graphicFrame>
    </p:spTree>
    <p:extLst>
      <p:ext uri="{BB962C8B-B14F-4D97-AF65-F5344CB8AC3E}">
        <p14:creationId xmlns:p14="http://schemas.microsoft.com/office/powerpoint/2010/main" val="14760621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491880" y="274638"/>
            <a:ext cx="1800200" cy="418058"/>
          </a:xfrm>
          <a:ln>
            <a:solidFill>
              <a:schemeClr val="tx1"/>
            </a:solidFill>
          </a:ln>
        </p:spPr>
        <p:txBody>
          <a:bodyPr>
            <a:noAutofit/>
          </a:bodyPr>
          <a:lstStyle/>
          <a:p>
            <a:r>
              <a:rPr lang="cs-CZ" sz="2400" b="1" dirty="0" smtClean="0">
                <a:solidFill>
                  <a:schemeClr val="tx2">
                    <a:lumMod val="60000"/>
                    <a:lumOff val="40000"/>
                  </a:schemeClr>
                </a:solidFill>
                <a:latin typeface="Times New Roman" pitchFamily="18" charset="0"/>
                <a:cs typeface="Times New Roman" pitchFamily="18" charset="0"/>
              </a:rPr>
              <a:t>Uran</a:t>
            </a:r>
            <a:endParaRPr lang="cs-CZ" sz="2400" b="1" dirty="0">
              <a:solidFill>
                <a:schemeClr val="tx2">
                  <a:lumMod val="60000"/>
                  <a:lumOff val="40000"/>
                </a:schemeClr>
              </a:solidFill>
              <a:latin typeface="Times New Roman" pitchFamily="18" charset="0"/>
              <a:cs typeface="Times New Roman" pitchFamily="18" charset="0"/>
            </a:endParaRPr>
          </a:p>
        </p:txBody>
      </p:sp>
      <p:sp>
        <p:nvSpPr>
          <p:cNvPr id="3" name="Zástupný symbol pro obsah 2"/>
          <p:cNvSpPr>
            <a:spLocks noGrp="1"/>
          </p:cNvSpPr>
          <p:nvPr>
            <p:ph idx="1"/>
          </p:nvPr>
        </p:nvSpPr>
        <p:spPr>
          <a:xfrm>
            <a:off x="457200" y="836712"/>
            <a:ext cx="8229600" cy="5289451"/>
          </a:xfrm>
          <a:ln>
            <a:solidFill>
              <a:schemeClr val="tx1"/>
            </a:solidFill>
          </a:ln>
        </p:spPr>
        <p:txBody>
          <a:bodyPr>
            <a:normAutofit/>
          </a:bodyPr>
          <a:lstStyle/>
          <a:p>
            <a:pPr marL="0" indent="0">
              <a:buNone/>
            </a:pPr>
            <a:endParaRPr lang="cs-CZ" sz="2000" dirty="0" smtClean="0">
              <a:latin typeface="Times New Roman" pitchFamily="18" charset="0"/>
              <a:cs typeface="Times New Roman" pitchFamily="18" charset="0"/>
            </a:endParaRPr>
          </a:p>
          <a:p>
            <a:pPr marL="0" indent="0">
              <a:buNone/>
            </a:pPr>
            <a:r>
              <a:rPr lang="cs-CZ" sz="2400" b="1" i="1" dirty="0" smtClean="0">
                <a:solidFill>
                  <a:schemeClr val="tx2">
                    <a:lumMod val="60000"/>
                    <a:lumOff val="40000"/>
                  </a:schemeClr>
                </a:solidFill>
                <a:latin typeface="Times New Roman" pitchFamily="18" charset="0"/>
                <a:cs typeface="Times New Roman" pitchFamily="18" charset="0"/>
              </a:rPr>
              <a:t>Uran</a:t>
            </a:r>
            <a:r>
              <a:rPr lang="cs-CZ" sz="2000" dirty="0" smtClean="0">
                <a:latin typeface="Times New Roman" pitchFamily="18" charset="0"/>
                <a:cs typeface="Times New Roman" pitchFamily="18" charset="0"/>
              </a:rPr>
              <a:t> je v pořadí od Slunce sedmou planetou a třetí největší planetou ve sluneční soustavě. Pojmenovaný je podle řeckého boha nebes Urana.  Objevený byl 13. 3. 1781 Angličanem německého původu astronomem Williamem </a:t>
            </a:r>
            <a:r>
              <a:rPr lang="cs-CZ" sz="2000" dirty="0" err="1" smtClean="0">
                <a:latin typeface="Times New Roman" pitchFamily="18" charset="0"/>
                <a:cs typeface="Times New Roman" pitchFamily="18" charset="0"/>
              </a:rPr>
              <a:t>Herschelem</a:t>
            </a:r>
            <a:r>
              <a:rPr lang="cs-CZ" sz="2000" dirty="0" smtClean="0">
                <a:latin typeface="Times New Roman" pitchFamily="18" charset="0"/>
                <a:cs typeface="Times New Roman" pitchFamily="18" charset="0"/>
              </a:rPr>
              <a:t>.  Kolem Slunce obíhá ve vzdálenosti cca 2,8 miliardy kilometrů a jeden oběh kolem ústřední hvězdy mu zabere celých </a:t>
            </a:r>
            <a:r>
              <a:rPr lang="cs-CZ" sz="2000" b="1" i="1" dirty="0" smtClean="0">
                <a:latin typeface="Times New Roman" pitchFamily="18" charset="0"/>
                <a:cs typeface="Times New Roman" pitchFamily="18" charset="0"/>
              </a:rPr>
              <a:t>84 roků</a:t>
            </a:r>
            <a:r>
              <a:rPr lang="cs-CZ" sz="2000" dirty="0" smtClean="0">
                <a:latin typeface="Times New Roman" pitchFamily="18" charset="0"/>
                <a:cs typeface="Times New Roman" pitchFamily="18" charset="0"/>
              </a:rPr>
              <a:t>. O poznání kratší je doba otočky Uranu </a:t>
            </a:r>
            <a:r>
              <a:rPr lang="cs-CZ" sz="2000" b="1" i="1" dirty="0" smtClean="0">
                <a:latin typeface="Times New Roman" pitchFamily="18" charset="0"/>
                <a:cs typeface="Times New Roman" pitchFamily="18" charset="0"/>
              </a:rPr>
              <a:t>kolem osy</a:t>
            </a:r>
            <a:r>
              <a:rPr lang="cs-CZ" sz="2000" dirty="0" smtClean="0">
                <a:latin typeface="Times New Roman" pitchFamily="18" charset="0"/>
                <a:cs typeface="Times New Roman" pitchFamily="18" charset="0"/>
              </a:rPr>
              <a:t>, tato doba je kratší, než u Země a to </a:t>
            </a:r>
            <a:r>
              <a:rPr lang="cs-CZ" sz="2000" b="1" i="1" dirty="0" smtClean="0">
                <a:latin typeface="Times New Roman" pitchFamily="18" charset="0"/>
                <a:cs typeface="Times New Roman" pitchFamily="18" charset="0"/>
              </a:rPr>
              <a:t>17 hodin a 14 minut</a:t>
            </a:r>
            <a:r>
              <a:rPr lang="cs-CZ" sz="2000" dirty="0" smtClean="0">
                <a:latin typeface="Times New Roman" pitchFamily="18" charset="0"/>
                <a:cs typeface="Times New Roman" pitchFamily="18" charset="0"/>
              </a:rPr>
              <a:t>. Uran je přibližně 5x větší než naše planeta. Atmosféra Uranu je tvořena z většiny z vodíku, stejně jako u ostatních plynných planet. Vodík však není až tak majoritním prvkem, ve srovnání s Jupiterem a Saturnem. Zato je hojně zastoupeno helium a hojné míře je zastoupen také </a:t>
            </a:r>
            <a:r>
              <a:rPr lang="cs-CZ" sz="2000" dirty="0" err="1" smtClean="0">
                <a:latin typeface="Times New Roman" pitchFamily="18" charset="0"/>
                <a:cs typeface="Times New Roman" pitchFamily="18" charset="0"/>
              </a:rPr>
              <a:t>methan</a:t>
            </a:r>
            <a:r>
              <a:rPr lang="cs-CZ" sz="2000" dirty="0" smtClean="0">
                <a:latin typeface="Times New Roman" pitchFamily="18" charset="0"/>
                <a:cs typeface="Times New Roman" pitchFamily="18" charset="0"/>
              </a:rPr>
              <a:t>. Povrch </a:t>
            </a:r>
            <a:r>
              <a:rPr lang="cs-CZ" sz="2000" dirty="0" smtClean="0">
                <a:latin typeface="Times New Roman" pitchFamily="18" charset="0"/>
                <a:cs typeface="Times New Roman" pitchFamily="18" charset="0"/>
                <a:hlinkClick r:id="rId2" tooltip="planety"/>
              </a:rPr>
              <a:t>planety</a:t>
            </a:r>
            <a:r>
              <a:rPr lang="cs-CZ" sz="2000" dirty="0" smtClean="0">
                <a:latin typeface="Times New Roman" pitchFamily="18" charset="0"/>
                <a:cs typeface="Times New Roman" pitchFamily="18" charset="0"/>
              </a:rPr>
              <a:t> je tvořen oceánem vodou a amoniakem (čpavkem), proto také mluvíme někdy o Uranu jako o ledovém obrovi. Pod tímto rozsáhlým oceánem se nachází pevné kamenné jádro.  I Uran má početnou rodinu měsíců, k nejznámějším z nich patří </a:t>
            </a:r>
            <a:r>
              <a:rPr lang="cs-CZ" sz="2000" b="1" i="1" dirty="0" smtClean="0">
                <a:latin typeface="Times New Roman" pitchFamily="18" charset="0"/>
                <a:cs typeface="Times New Roman" pitchFamily="18" charset="0"/>
              </a:rPr>
              <a:t>Ariel</a:t>
            </a:r>
            <a:r>
              <a:rPr lang="cs-CZ" sz="2000" dirty="0" smtClean="0">
                <a:latin typeface="Times New Roman" pitchFamily="18" charset="0"/>
                <a:cs typeface="Times New Roman" pitchFamily="18" charset="0"/>
              </a:rPr>
              <a:t>, </a:t>
            </a:r>
            <a:r>
              <a:rPr lang="cs-CZ" sz="2000" b="1" i="1" dirty="0" err="1" smtClean="0">
                <a:latin typeface="Times New Roman" pitchFamily="18" charset="0"/>
                <a:cs typeface="Times New Roman" pitchFamily="18" charset="0"/>
              </a:rPr>
              <a:t>Miranda</a:t>
            </a:r>
            <a:r>
              <a:rPr lang="cs-CZ" sz="2000" dirty="0" smtClean="0">
                <a:latin typeface="Times New Roman" pitchFamily="18" charset="0"/>
                <a:cs typeface="Times New Roman" pitchFamily="18" charset="0"/>
              </a:rPr>
              <a:t>, </a:t>
            </a:r>
            <a:r>
              <a:rPr lang="cs-CZ" sz="2000" b="1" i="1" dirty="0" err="1" smtClean="0">
                <a:latin typeface="Times New Roman" pitchFamily="18" charset="0"/>
                <a:cs typeface="Times New Roman" pitchFamily="18" charset="0"/>
              </a:rPr>
              <a:t>Titania</a:t>
            </a:r>
            <a:r>
              <a:rPr lang="cs-CZ" sz="2000" dirty="0" smtClean="0">
                <a:latin typeface="Times New Roman" pitchFamily="18" charset="0"/>
                <a:cs typeface="Times New Roman" pitchFamily="18" charset="0"/>
              </a:rPr>
              <a:t>, </a:t>
            </a:r>
            <a:r>
              <a:rPr lang="cs-CZ" sz="2000" b="1" i="1" dirty="0" err="1" smtClean="0">
                <a:latin typeface="Times New Roman" pitchFamily="18" charset="0"/>
                <a:cs typeface="Times New Roman" pitchFamily="18" charset="0"/>
              </a:rPr>
              <a:t>Oberon</a:t>
            </a:r>
            <a:r>
              <a:rPr lang="cs-CZ" sz="2000" dirty="0" smtClean="0">
                <a:latin typeface="Times New Roman" pitchFamily="18" charset="0"/>
                <a:cs typeface="Times New Roman" pitchFamily="18" charset="0"/>
              </a:rPr>
              <a:t>, </a:t>
            </a:r>
            <a:r>
              <a:rPr lang="cs-CZ" sz="2000" b="1" i="1" dirty="0" err="1" smtClean="0">
                <a:latin typeface="Times New Roman" pitchFamily="18" charset="0"/>
                <a:cs typeface="Times New Roman" pitchFamily="18" charset="0"/>
              </a:rPr>
              <a:t>Umbriel</a:t>
            </a:r>
            <a:r>
              <a:rPr lang="cs-CZ" sz="2000" dirty="0" smtClean="0">
                <a:latin typeface="Times New Roman" pitchFamily="18" charset="0"/>
                <a:cs typeface="Times New Roman" pitchFamily="18" charset="0"/>
              </a:rPr>
              <a:t>. </a:t>
            </a:r>
            <a:endParaRPr lang="cs-CZ" sz="2000" dirty="0">
              <a:latin typeface="Times New Roman" pitchFamily="18" charset="0"/>
              <a:cs typeface="Times New Roman" pitchFamily="18" charset="0"/>
            </a:endParaRPr>
          </a:p>
        </p:txBody>
      </p:sp>
    </p:spTree>
    <p:extLst>
      <p:ext uri="{BB962C8B-B14F-4D97-AF65-F5344CB8AC3E}">
        <p14:creationId xmlns:p14="http://schemas.microsoft.com/office/powerpoint/2010/main" val="26345866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851920" y="1196752"/>
            <a:ext cx="1296144" cy="504056"/>
          </a:xfrm>
          <a:ln>
            <a:solidFill>
              <a:schemeClr val="tx1"/>
            </a:solidFill>
          </a:ln>
        </p:spPr>
        <p:txBody>
          <a:bodyPr>
            <a:noAutofit/>
          </a:bodyPr>
          <a:lstStyle/>
          <a:p>
            <a:r>
              <a:rPr lang="cs-CZ" sz="2400" dirty="0" smtClean="0">
                <a:solidFill>
                  <a:schemeClr val="accent5">
                    <a:lumMod val="75000"/>
                  </a:schemeClr>
                </a:solidFill>
                <a:latin typeface="Times New Roman" pitchFamily="18" charset="0"/>
                <a:cs typeface="Times New Roman" pitchFamily="18" charset="0"/>
              </a:rPr>
              <a:t>Uran</a:t>
            </a:r>
            <a:endParaRPr lang="cs-CZ" sz="2400" dirty="0">
              <a:solidFill>
                <a:schemeClr val="accent5">
                  <a:lumMod val="75000"/>
                </a:schemeClr>
              </a:solidFill>
              <a:latin typeface="Times New Roman" pitchFamily="18" charset="0"/>
              <a:cs typeface="Times New Roman" pitchFamily="18" charset="0"/>
            </a:endParaRPr>
          </a:p>
        </p:txBody>
      </p:sp>
      <p:pic>
        <p:nvPicPr>
          <p:cNvPr id="4" name="Zástupný symbol pro obsah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39552" y="1988840"/>
            <a:ext cx="3816424" cy="3816424"/>
          </a:xfrm>
        </p:spPr>
      </p:pic>
      <p:pic>
        <p:nvPicPr>
          <p:cNvPr id="5" name="Obrázek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44008" y="1988840"/>
            <a:ext cx="3960440" cy="3816424"/>
          </a:xfrm>
          <a:prstGeom prst="rect">
            <a:avLst/>
          </a:prstGeom>
        </p:spPr>
      </p:pic>
    </p:spTree>
    <p:extLst>
      <p:ext uri="{BB962C8B-B14F-4D97-AF65-F5344CB8AC3E}">
        <p14:creationId xmlns:p14="http://schemas.microsoft.com/office/powerpoint/2010/main" val="22705987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274042"/>
          </a:xfrm>
        </p:spPr>
        <p:txBody>
          <a:bodyPr>
            <a:noAutofit/>
          </a:bodyPr>
          <a:lstStyle/>
          <a:p>
            <a:endParaRPr lang="cs-CZ" sz="2000" dirty="0">
              <a:latin typeface="Times New Roman" pitchFamily="18" charset="0"/>
              <a:cs typeface="Times New Roman" pitchFamily="18" charset="0"/>
            </a:endParaRPr>
          </a:p>
        </p:txBody>
      </p:sp>
      <p:graphicFrame>
        <p:nvGraphicFramePr>
          <p:cNvPr id="4" name="Zástupný symbol pro obsah 3"/>
          <p:cNvGraphicFramePr>
            <a:graphicFrameLocks noGrp="1"/>
          </p:cNvGraphicFramePr>
          <p:nvPr>
            <p:ph idx="1"/>
            <p:extLst>
              <p:ext uri="{D42A27DB-BD31-4B8C-83A1-F6EECF244321}">
                <p14:modId xmlns:p14="http://schemas.microsoft.com/office/powerpoint/2010/main" val="2749490096"/>
              </p:ext>
            </p:extLst>
          </p:nvPr>
        </p:nvGraphicFramePr>
        <p:xfrm>
          <a:off x="971600" y="260651"/>
          <a:ext cx="3456384" cy="6339155"/>
        </p:xfrm>
        <a:graphic>
          <a:graphicData uri="http://schemas.openxmlformats.org/drawingml/2006/table">
            <a:tbl>
              <a:tblPr>
                <a:tableStyleId>{08FB837D-C827-4EFA-A057-4D05807E0F7C}</a:tableStyleId>
              </a:tblPr>
              <a:tblGrid>
                <a:gridCol w="1714320"/>
                <a:gridCol w="1742064"/>
              </a:tblGrid>
              <a:tr h="308715">
                <a:tc>
                  <a:txBody>
                    <a:bodyPr/>
                    <a:lstStyle/>
                    <a:p>
                      <a:r>
                        <a:rPr lang="cs-CZ" sz="1600" b="1" i="1" dirty="0" smtClean="0">
                          <a:latin typeface="Times New Roman" pitchFamily="18" charset="0"/>
                          <a:cs typeface="Times New Roman" pitchFamily="18" charset="0"/>
                        </a:rPr>
                        <a:t>Fyzikální hodnoty</a:t>
                      </a:r>
                      <a:endParaRPr lang="cs-CZ" sz="1600" b="1" i="1" dirty="0">
                        <a:latin typeface="Times New Roman" pitchFamily="18" charset="0"/>
                        <a:cs typeface="Times New Roman" pitchFamily="18" charset="0"/>
                      </a:endParaRPr>
                    </a:p>
                  </a:txBody>
                  <a:tcPr marL="42148" marR="42148" marT="21074" marB="21074" anchor="ctr"/>
                </a:tc>
                <a:tc>
                  <a:txBody>
                    <a:bodyPr/>
                    <a:lstStyle/>
                    <a:p>
                      <a:endParaRPr lang="cs-CZ" sz="1800" dirty="0">
                        <a:latin typeface="Times New Roman" pitchFamily="18" charset="0"/>
                        <a:cs typeface="Times New Roman" pitchFamily="18" charset="0"/>
                      </a:endParaRPr>
                    </a:p>
                  </a:txBody>
                  <a:tcPr marL="42148" marR="42148" marT="21074" marB="21074"/>
                </a:tc>
              </a:tr>
              <a:tr h="819930">
                <a:tc>
                  <a:txBody>
                    <a:bodyPr/>
                    <a:lstStyle/>
                    <a:p>
                      <a:r>
                        <a:rPr lang="cs-CZ" sz="1800" dirty="0"/>
                        <a:t>Střední vzdálenost od Slunce</a:t>
                      </a:r>
                      <a:endParaRPr lang="cs-CZ" sz="1800" dirty="0">
                        <a:latin typeface="Times New Roman" pitchFamily="18" charset="0"/>
                        <a:cs typeface="Times New Roman" pitchFamily="18" charset="0"/>
                      </a:endParaRPr>
                    </a:p>
                  </a:txBody>
                  <a:tcPr marL="8781" marR="8781" marT="8781" marB="8781" anchor="ctr"/>
                </a:tc>
                <a:tc>
                  <a:txBody>
                    <a:bodyPr/>
                    <a:lstStyle/>
                    <a:p>
                      <a:r>
                        <a:rPr lang="nn-NO" sz="1800"/>
                        <a:t>2 876 679 082 km</a:t>
                      </a:r>
                      <a:endParaRPr lang="nn-NO" sz="1800">
                        <a:latin typeface="Times New Roman" pitchFamily="18" charset="0"/>
                        <a:cs typeface="Times New Roman" pitchFamily="18" charset="0"/>
                      </a:endParaRPr>
                    </a:p>
                  </a:txBody>
                  <a:tcPr marL="8781" marR="8781" marT="8781" marB="8781" anchor="ctr"/>
                </a:tc>
              </a:tr>
              <a:tr h="552330">
                <a:tc>
                  <a:txBody>
                    <a:bodyPr/>
                    <a:lstStyle/>
                    <a:p>
                      <a:r>
                        <a:rPr lang="cs-CZ" sz="1800" dirty="0"/>
                        <a:t>Doba oběhu kolem Slunce</a:t>
                      </a:r>
                      <a:endParaRPr lang="cs-CZ" sz="1800" dirty="0">
                        <a:latin typeface="Times New Roman" pitchFamily="18" charset="0"/>
                        <a:cs typeface="Times New Roman" pitchFamily="18" charset="0"/>
                      </a:endParaRPr>
                    </a:p>
                  </a:txBody>
                  <a:tcPr marL="8781" marR="8781" marT="8781" marB="8781" anchor="ctr"/>
                </a:tc>
                <a:tc>
                  <a:txBody>
                    <a:bodyPr/>
                    <a:lstStyle/>
                    <a:p>
                      <a:r>
                        <a:rPr lang="pl-PL" sz="1800"/>
                        <a:t>30 799.095 dní (84.323326 roku)</a:t>
                      </a:r>
                      <a:endParaRPr lang="pl-PL" sz="1800">
                        <a:latin typeface="Times New Roman" pitchFamily="18" charset="0"/>
                        <a:cs typeface="Times New Roman" pitchFamily="18" charset="0"/>
                      </a:endParaRPr>
                    </a:p>
                  </a:txBody>
                  <a:tcPr marL="8781" marR="8781" marT="8781" marB="8781" anchor="ctr"/>
                </a:tc>
              </a:tr>
              <a:tr h="284731">
                <a:tc>
                  <a:txBody>
                    <a:bodyPr/>
                    <a:lstStyle/>
                    <a:p>
                      <a:r>
                        <a:rPr lang="cs-CZ" sz="1800" dirty="0"/>
                        <a:t>Počet měsíců</a:t>
                      </a:r>
                      <a:endParaRPr lang="cs-CZ" sz="1800" dirty="0">
                        <a:latin typeface="Times New Roman" pitchFamily="18" charset="0"/>
                        <a:cs typeface="Times New Roman" pitchFamily="18" charset="0"/>
                      </a:endParaRPr>
                    </a:p>
                  </a:txBody>
                  <a:tcPr marL="8781" marR="8781" marT="8781" marB="8781" anchor="ctr"/>
                </a:tc>
                <a:tc>
                  <a:txBody>
                    <a:bodyPr/>
                    <a:lstStyle/>
                    <a:p>
                      <a:r>
                        <a:rPr lang="cs-CZ" sz="1800"/>
                        <a:t>27</a:t>
                      </a:r>
                      <a:endParaRPr lang="cs-CZ" sz="1800">
                        <a:latin typeface="Times New Roman" pitchFamily="18" charset="0"/>
                        <a:cs typeface="Times New Roman" pitchFamily="18" charset="0"/>
                      </a:endParaRPr>
                    </a:p>
                  </a:txBody>
                  <a:tcPr marL="8781" marR="8781" marT="8781" marB="8781" anchor="ctr"/>
                </a:tc>
              </a:tr>
              <a:tr h="552330">
                <a:tc>
                  <a:txBody>
                    <a:bodyPr/>
                    <a:lstStyle/>
                    <a:p>
                      <a:r>
                        <a:rPr lang="cs-CZ" sz="1800" dirty="0"/>
                        <a:t>Rovníkový poloměr</a:t>
                      </a:r>
                      <a:endParaRPr lang="cs-CZ" sz="1800" dirty="0">
                        <a:latin typeface="Times New Roman" pitchFamily="18" charset="0"/>
                        <a:cs typeface="Times New Roman" pitchFamily="18" charset="0"/>
                      </a:endParaRPr>
                    </a:p>
                  </a:txBody>
                  <a:tcPr marL="8781" marR="8781" marT="8781" marB="8781" anchor="ctr"/>
                </a:tc>
                <a:tc>
                  <a:txBody>
                    <a:bodyPr/>
                    <a:lstStyle/>
                    <a:p>
                      <a:r>
                        <a:rPr lang="pl-PL" sz="1800"/>
                        <a:t>25 559 ± 4 km (4.007 Země)</a:t>
                      </a:r>
                      <a:endParaRPr lang="pl-PL" sz="1800">
                        <a:latin typeface="Times New Roman" pitchFamily="18" charset="0"/>
                        <a:cs typeface="Times New Roman" pitchFamily="18" charset="0"/>
                      </a:endParaRPr>
                    </a:p>
                  </a:txBody>
                  <a:tcPr marL="8781" marR="8781" marT="8781" marB="8781" anchor="ctr"/>
                </a:tc>
              </a:tr>
              <a:tr h="552330">
                <a:tc>
                  <a:txBody>
                    <a:bodyPr/>
                    <a:lstStyle/>
                    <a:p>
                      <a:r>
                        <a:rPr lang="cs-CZ" sz="1800" dirty="0"/>
                        <a:t>Povrch</a:t>
                      </a:r>
                      <a:endParaRPr lang="cs-CZ" sz="1800" dirty="0">
                        <a:latin typeface="Times New Roman" pitchFamily="18" charset="0"/>
                        <a:cs typeface="Times New Roman" pitchFamily="18" charset="0"/>
                      </a:endParaRPr>
                    </a:p>
                  </a:txBody>
                  <a:tcPr marL="8781" marR="8781" marT="8781" marB="8781" anchor="ctr"/>
                </a:tc>
                <a:tc>
                  <a:txBody>
                    <a:bodyPr/>
                    <a:lstStyle/>
                    <a:p>
                      <a:r>
                        <a:rPr lang="cs-CZ" sz="1800"/>
                        <a:t>8.1156×10</a:t>
                      </a:r>
                      <a:r>
                        <a:rPr lang="cs-CZ" sz="1800" baseline="30000"/>
                        <a:t>9</a:t>
                      </a:r>
                      <a:r>
                        <a:rPr lang="cs-CZ" sz="1800"/>
                        <a:t> km</a:t>
                      </a:r>
                      <a:r>
                        <a:rPr lang="cs-CZ" sz="1800" baseline="30000"/>
                        <a:t>2</a:t>
                      </a:r>
                      <a:r>
                        <a:rPr lang="cs-CZ" sz="1800"/>
                        <a:t> (15.91 Země)</a:t>
                      </a:r>
                      <a:endParaRPr lang="cs-CZ" sz="1800">
                        <a:latin typeface="Times New Roman" pitchFamily="18" charset="0"/>
                        <a:cs typeface="Times New Roman" pitchFamily="18" charset="0"/>
                      </a:endParaRPr>
                    </a:p>
                  </a:txBody>
                  <a:tcPr marL="8781" marR="8781" marT="8781" marB="8781" anchor="ctr"/>
                </a:tc>
              </a:tr>
              <a:tr h="552330">
                <a:tc>
                  <a:txBody>
                    <a:bodyPr/>
                    <a:lstStyle/>
                    <a:p>
                      <a:r>
                        <a:rPr lang="cs-CZ" sz="1800" dirty="0"/>
                        <a:t>Objem</a:t>
                      </a:r>
                      <a:endParaRPr lang="cs-CZ" sz="1800" dirty="0">
                        <a:latin typeface="Times New Roman" pitchFamily="18" charset="0"/>
                        <a:cs typeface="Times New Roman" pitchFamily="18" charset="0"/>
                      </a:endParaRPr>
                    </a:p>
                  </a:txBody>
                  <a:tcPr marL="8781" marR="8781" marT="8781" marB="8781" anchor="ctr"/>
                </a:tc>
                <a:tc>
                  <a:txBody>
                    <a:bodyPr/>
                    <a:lstStyle/>
                    <a:p>
                      <a:r>
                        <a:rPr lang="cs-CZ" sz="1800"/>
                        <a:t>6.833×10</a:t>
                      </a:r>
                      <a:r>
                        <a:rPr lang="cs-CZ" sz="1800" baseline="30000"/>
                        <a:t>13</a:t>
                      </a:r>
                      <a:r>
                        <a:rPr lang="cs-CZ" sz="1800"/>
                        <a:t> km</a:t>
                      </a:r>
                      <a:r>
                        <a:rPr lang="cs-CZ" sz="1800" baseline="30000"/>
                        <a:t>3</a:t>
                      </a:r>
                      <a:r>
                        <a:rPr lang="cs-CZ" sz="1800"/>
                        <a:t> (63.086 Země)</a:t>
                      </a:r>
                      <a:endParaRPr lang="cs-CZ" sz="1800">
                        <a:latin typeface="Times New Roman" pitchFamily="18" charset="0"/>
                        <a:cs typeface="Times New Roman" pitchFamily="18" charset="0"/>
                      </a:endParaRPr>
                    </a:p>
                  </a:txBody>
                  <a:tcPr marL="8781" marR="8781" marT="8781" marB="8781" anchor="ctr"/>
                </a:tc>
              </a:tr>
              <a:tr h="552330">
                <a:tc>
                  <a:txBody>
                    <a:bodyPr/>
                    <a:lstStyle/>
                    <a:p>
                      <a:r>
                        <a:rPr lang="cs-CZ" sz="1800" dirty="0"/>
                        <a:t>Hmotnost</a:t>
                      </a:r>
                      <a:endParaRPr lang="cs-CZ" sz="1800" dirty="0">
                        <a:latin typeface="Times New Roman" pitchFamily="18" charset="0"/>
                        <a:cs typeface="Times New Roman" pitchFamily="18" charset="0"/>
                      </a:endParaRPr>
                    </a:p>
                  </a:txBody>
                  <a:tcPr marL="8781" marR="8781" marT="8781" marB="8781" anchor="ctr"/>
                </a:tc>
                <a:tc>
                  <a:txBody>
                    <a:bodyPr/>
                    <a:lstStyle/>
                    <a:p>
                      <a:r>
                        <a:rPr lang="de-DE" sz="1800"/>
                        <a:t>8.6810 ± 13×10</a:t>
                      </a:r>
                      <a:r>
                        <a:rPr lang="de-DE" sz="1800" baseline="30000"/>
                        <a:t>25</a:t>
                      </a:r>
                      <a:r>
                        <a:rPr lang="de-DE" sz="1800"/>
                        <a:t> kg (14.536 Země)</a:t>
                      </a:r>
                      <a:endParaRPr lang="de-DE" sz="1800">
                        <a:latin typeface="Times New Roman" pitchFamily="18" charset="0"/>
                        <a:cs typeface="Times New Roman" pitchFamily="18" charset="0"/>
                      </a:endParaRPr>
                    </a:p>
                  </a:txBody>
                  <a:tcPr marL="8781" marR="8781" marT="8781" marB="8781" anchor="ctr"/>
                </a:tc>
              </a:tr>
              <a:tr h="360667">
                <a:tc>
                  <a:txBody>
                    <a:bodyPr/>
                    <a:lstStyle/>
                    <a:p>
                      <a:r>
                        <a:rPr lang="cs-CZ" sz="1800" dirty="0"/>
                        <a:t>Průměrná hustota</a:t>
                      </a:r>
                      <a:endParaRPr lang="cs-CZ" sz="1800" dirty="0">
                        <a:latin typeface="Times New Roman" pitchFamily="18" charset="0"/>
                        <a:cs typeface="Times New Roman" pitchFamily="18" charset="0"/>
                      </a:endParaRPr>
                    </a:p>
                  </a:txBody>
                  <a:tcPr marL="8781" marR="8781" marT="8781" marB="8781" anchor="ctr"/>
                </a:tc>
                <a:tc>
                  <a:txBody>
                    <a:bodyPr/>
                    <a:lstStyle/>
                    <a:p>
                      <a:r>
                        <a:rPr lang="cs-CZ" sz="1800"/>
                        <a:t>1.290 g/cm</a:t>
                      </a:r>
                      <a:r>
                        <a:rPr lang="cs-CZ" sz="1800" baseline="30000"/>
                        <a:t>3</a:t>
                      </a:r>
                      <a:endParaRPr lang="cs-CZ" sz="1800">
                        <a:latin typeface="Times New Roman" pitchFamily="18" charset="0"/>
                        <a:cs typeface="Times New Roman" pitchFamily="18" charset="0"/>
                      </a:endParaRPr>
                    </a:p>
                  </a:txBody>
                  <a:tcPr marL="8781" marR="8781" marT="8781" marB="8781" anchor="ctr"/>
                </a:tc>
              </a:tr>
              <a:tr h="552330">
                <a:tc>
                  <a:txBody>
                    <a:bodyPr/>
                    <a:lstStyle/>
                    <a:p>
                      <a:r>
                        <a:rPr lang="cs-CZ" sz="1800" dirty="0"/>
                        <a:t>Gravitace na rovníku</a:t>
                      </a:r>
                      <a:endParaRPr lang="cs-CZ" sz="1800" dirty="0">
                        <a:latin typeface="Times New Roman" pitchFamily="18" charset="0"/>
                        <a:cs typeface="Times New Roman" pitchFamily="18" charset="0"/>
                      </a:endParaRPr>
                    </a:p>
                  </a:txBody>
                  <a:tcPr marL="8781" marR="8781" marT="8781" marB="8781" anchor="ctr"/>
                </a:tc>
                <a:tc>
                  <a:txBody>
                    <a:bodyPr/>
                    <a:lstStyle/>
                    <a:p>
                      <a:r>
                        <a:rPr lang="cs-CZ" sz="1800" dirty="0"/>
                        <a:t>8.69 m/s</a:t>
                      </a:r>
                      <a:r>
                        <a:rPr lang="cs-CZ" sz="1800" baseline="30000" dirty="0"/>
                        <a:t>2</a:t>
                      </a:r>
                      <a:r>
                        <a:rPr lang="cs-CZ" sz="1800" dirty="0"/>
                        <a:t> (0.886 g)</a:t>
                      </a:r>
                      <a:endParaRPr lang="cs-CZ" sz="1800" dirty="0">
                        <a:latin typeface="Times New Roman" pitchFamily="18" charset="0"/>
                        <a:cs typeface="Times New Roman" pitchFamily="18" charset="0"/>
                      </a:endParaRPr>
                    </a:p>
                  </a:txBody>
                  <a:tcPr marL="8781" marR="8781" marT="8781" marB="8781" anchor="ctr"/>
                </a:tc>
              </a:tr>
              <a:tr h="552330">
                <a:tc>
                  <a:txBody>
                    <a:bodyPr/>
                    <a:lstStyle/>
                    <a:p>
                      <a:r>
                        <a:rPr lang="cs-CZ" sz="1800" dirty="0"/>
                        <a:t>Doba rotace kolem osy</a:t>
                      </a:r>
                      <a:endParaRPr lang="cs-CZ" sz="1800" dirty="0">
                        <a:latin typeface="Times New Roman" pitchFamily="18" charset="0"/>
                        <a:cs typeface="Times New Roman" pitchFamily="18" charset="0"/>
                      </a:endParaRPr>
                    </a:p>
                  </a:txBody>
                  <a:tcPr marL="8781" marR="8781" marT="8781" marB="8781" anchor="ctr"/>
                </a:tc>
                <a:tc>
                  <a:txBody>
                    <a:bodyPr/>
                    <a:lstStyle/>
                    <a:p>
                      <a:r>
                        <a:rPr lang="pt-BR" sz="1800"/>
                        <a:t>17 h 14 min 24 s</a:t>
                      </a:r>
                      <a:endParaRPr lang="pt-BR" sz="1800">
                        <a:latin typeface="Times New Roman" pitchFamily="18" charset="0"/>
                        <a:cs typeface="Times New Roman" pitchFamily="18" charset="0"/>
                      </a:endParaRPr>
                    </a:p>
                  </a:txBody>
                  <a:tcPr marL="8781" marR="8781" marT="8781" marB="8781" anchor="ctr"/>
                </a:tc>
              </a:tr>
              <a:tr h="552330">
                <a:tc>
                  <a:txBody>
                    <a:bodyPr/>
                    <a:lstStyle/>
                    <a:p>
                      <a:r>
                        <a:rPr lang="cs-CZ" sz="1800" dirty="0"/>
                        <a:t>Rychlost rotace kolem osy</a:t>
                      </a:r>
                      <a:endParaRPr lang="cs-CZ" sz="1800" dirty="0">
                        <a:latin typeface="Times New Roman" pitchFamily="18" charset="0"/>
                        <a:cs typeface="Times New Roman" pitchFamily="18" charset="0"/>
                      </a:endParaRPr>
                    </a:p>
                  </a:txBody>
                  <a:tcPr marL="8781" marR="8781" marT="8781" marB="8781" anchor="ctr"/>
                </a:tc>
                <a:tc>
                  <a:txBody>
                    <a:bodyPr/>
                    <a:lstStyle/>
                    <a:p>
                      <a:r>
                        <a:rPr lang="cs-CZ" sz="1800" dirty="0"/>
                        <a:t>2.59 km/s (9,320 km/h)</a:t>
                      </a:r>
                      <a:endParaRPr lang="cs-CZ" sz="1800" dirty="0">
                        <a:latin typeface="Times New Roman" pitchFamily="18" charset="0"/>
                        <a:cs typeface="Times New Roman" pitchFamily="18" charset="0"/>
                      </a:endParaRPr>
                    </a:p>
                  </a:txBody>
                  <a:tcPr marL="8781" marR="8781" marT="8781" marB="8781" anchor="ctr"/>
                </a:tc>
              </a:tr>
            </a:tbl>
          </a:graphicData>
        </a:graphic>
      </p:graphicFrame>
      <p:graphicFrame>
        <p:nvGraphicFramePr>
          <p:cNvPr id="5" name="Tabulka 4"/>
          <p:cNvGraphicFramePr>
            <a:graphicFrameLocks noGrp="1"/>
          </p:cNvGraphicFramePr>
          <p:nvPr>
            <p:extLst>
              <p:ext uri="{D42A27DB-BD31-4B8C-83A1-F6EECF244321}">
                <p14:modId xmlns:p14="http://schemas.microsoft.com/office/powerpoint/2010/main" val="598893944"/>
              </p:ext>
            </p:extLst>
          </p:nvPr>
        </p:nvGraphicFramePr>
        <p:xfrm>
          <a:off x="5004048" y="1268760"/>
          <a:ext cx="3240360" cy="4746779"/>
        </p:xfrm>
        <a:graphic>
          <a:graphicData uri="http://schemas.openxmlformats.org/drawingml/2006/table">
            <a:tbl>
              <a:tblPr>
                <a:tableStyleId>{69C7853C-536D-4A76-A0AE-DD22124D55A5}</a:tableStyleId>
              </a:tblPr>
              <a:tblGrid>
                <a:gridCol w="1620180"/>
                <a:gridCol w="1620180"/>
              </a:tblGrid>
              <a:tr h="669239">
                <a:tc>
                  <a:txBody>
                    <a:bodyPr/>
                    <a:lstStyle/>
                    <a:p>
                      <a:r>
                        <a:rPr lang="cs-CZ" sz="2400" b="1" i="1" dirty="0" smtClean="0">
                          <a:latin typeface="Times New Roman" pitchFamily="18" charset="0"/>
                          <a:cs typeface="Times New Roman" pitchFamily="18" charset="0"/>
                        </a:rPr>
                        <a:t>Atmosféra</a:t>
                      </a:r>
                      <a:endParaRPr lang="cs-CZ" sz="2400" b="1" i="1" dirty="0">
                        <a:latin typeface="Times New Roman" pitchFamily="18" charset="0"/>
                        <a:cs typeface="Times New Roman" pitchFamily="18" charset="0"/>
                      </a:endParaRPr>
                    </a:p>
                  </a:txBody>
                  <a:tcPr anchor="ctr"/>
                </a:tc>
                <a:tc>
                  <a:txBody>
                    <a:bodyPr/>
                    <a:lstStyle/>
                    <a:p>
                      <a:endParaRPr lang="cs-CZ" sz="2000">
                        <a:latin typeface="Times New Roman" pitchFamily="18" charset="0"/>
                        <a:cs typeface="Times New Roman" pitchFamily="18" charset="0"/>
                      </a:endParaRPr>
                    </a:p>
                  </a:txBody>
                  <a:tcPr/>
                </a:tc>
              </a:tr>
              <a:tr h="638002">
                <a:tc>
                  <a:txBody>
                    <a:bodyPr/>
                    <a:lstStyle/>
                    <a:p>
                      <a:r>
                        <a:rPr lang="cs-CZ" sz="2000" dirty="0" err="1">
                          <a:latin typeface="Times New Roman" pitchFamily="18" charset="0"/>
                          <a:cs typeface="Times New Roman" pitchFamily="18" charset="0"/>
                        </a:rPr>
                        <a:t>Atmosferický</a:t>
                      </a:r>
                      <a:r>
                        <a:rPr lang="cs-CZ" sz="2000" dirty="0">
                          <a:latin typeface="Times New Roman" pitchFamily="18" charset="0"/>
                          <a:cs typeface="Times New Roman" pitchFamily="18" charset="0"/>
                        </a:rPr>
                        <a:t> tlak</a:t>
                      </a:r>
                    </a:p>
                  </a:txBody>
                  <a:tcPr marL="19050" marR="19050" marT="19050" marB="19050" anchor="ctr"/>
                </a:tc>
                <a:tc>
                  <a:txBody>
                    <a:bodyPr/>
                    <a:lstStyle/>
                    <a:p>
                      <a:r>
                        <a:rPr lang="cs-CZ" sz="2000">
                          <a:latin typeface="Times New Roman" pitchFamily="18" charset="0"/>
                          <a:cs typeface="Times New Roman" pitchFamily="18" charset="0"/>
                        </a:rPr>
                        <a:t>120 kPa</a:t>
                      </a:r>
                    </a:p>
                  </a:txBody>
                  <a:tcPr marL="19050" marR="19050" marT="19050" marB="19050" anchor="ctr"/>
                </a:tc>
              </a:tr>
              <a:tr h="571640">
                <a:tc>
                  <a:txBody>
                    <a:bodyPr/>
                    <a:lstStyle/>
                    <a:p>
                      <a:r>
                        <a:rPr lang="cs-CZ" sz="2000" dirty="0">
                          <a:latin typeface="Times New Roman" pitchFamily="18" charset="0"/>
                          <a:cs typeface="Times New Roman" pitchFamily="18" charset="0"/>
                        </a:rPr>
                        <a:t>Vodík</a:t>
                      </a:r>
                    </a:p>
                  </a:txBody>
                  <a:tcPr marL="19050" marR="19050" marT="19050" marB="19050" anchor="ctr"/>
                </a:tc>
                <a:tc>
                  <a:txBody>
                    <a:bodyPr/>
                    <a:lstStyle/>
                    <a:p>
                      <a:r>
                        <a:rPr lang="cs-CZ" sz="2000">
                          <a:latin typeface="Times New Roman" pitchFamily="18" charset="0"/>
                          <a:cs typeface="Times New Roman" pitchFamily="18" charset="0"/>
                        </a:rPr>
                        <a:t>83 %</a:t>
                      </a:r>
                    </a:p>
                  </a:txBody>
                  <a:tcPr marL="19050" marR="19050" marT="19050" marB="19050" anchor="ctr"/>
                </a:tc>
              </a:tr>
              <a:tr h="571640">
                <a:tc>
                  <a:txBody>
                    <a:bodyPr/>
                    <a:lstStyle/>
                    <a:p>
                      <a:r>
                        <a:rPr lang="cs-CZ" sz="2000" dirty="0">
                          <a:latin typeface="Times New Roman" pitchFamily="18" charset="0"/>
                          <a:cs typeface="Times New Roman" pitchFamily="18" charset="0"/>
                        </a:rPr>
                        <a:t>Hélium</a:t>
                      </a:r>
                    </a:p>
                  </a:txBody>
                  <a:tcPr marL="19050" marR="19050" marT="19050" marB="19050" anchor="ctr"/>
                </a:tc>
                <a:tc>
                  <a:txBody>
                    <a:bodyPr/>
                    <a:lstStyle/>
                    <a:p>
                      <a:r>
                        <a:rPr lang="cs-CZ" sz="2000">
                          <a:latin typeface="Times New Roman" pitchFamily="18" charset="0"/>
                          <a:cs typeface="Times New Roman" pitchFamily="18" charset="0"/>
                        </a:rPr>
                        <a:t>15 %</a:t>
                      </a:r>
                    </a:p>
                  </a:txBody>
                  <a:tcPr marL="19050" marR="19050" marT="19050" marB="19050" anchor="ctr"/>
                </a:tc>
              </a:tr>
              <a:tr h="571640">
                <a:tc>
                  <a:txBody>
                    <a:bodyPr/>
                    <a:lstStyle/>
                    <a:p>
                      <a:r>
                        <a:rPr lang="cs-CZ" sz="2000" dirty="0" err="1">
                          <a:latin typeface="Times New Roman" pitchFamily="18" charset="0"/>
                          <a:cs typeface="Times New Roman" pitchFamily="18" charset="0"/>
                        </a:rPr>
                        <a:t>Methan</a:t>
                      </a:r>
                      <a:endParaRPr lang="cs-CZ" sz="2000" dirty="0">
                        <a:latin typeface="Times New Roman" pitchFamily="18" charset="0"/>
                        <a:cs typeface="Times New Roman" pitchFamily="18" charset="0"/>
                      </a:endParaRPr>
                    </a:p>
                  </a:txBody>
                  <a:tcPr marL="19050" marR="19050" marT="19050" marB="19050" anchor="ctr"/>
                </a:tc>
                <a:tc>
                  <a:txBody>
                    <a:bodyPr/>
                    <a:lstStyle/>
                    <a:p>
                      <a:r>
                        <a:rPr lang="cs-CZ" sz="2000">
                          <a:latin typeface="Times New Roman" pitchFamily="18" charset="0"/>
                          <a:cs typeface="Times New Roman" pitchFamily="18" charset="0"/>
                        </a:rPr>
                        <a:t>1.99 %</a:t>
                      </a:r>
                    </a:p>
                  </a:txBody>
                  <a:tcPr marL="19050" marR="19050" marT="19050" marB="19050" anchor="ctr"/>
                </a:tc>
              </a:tr>
              <a:tr h="571640">
                <a:tc>
                  <a:txBody>
                    <a:bodyPr/>
                    <a:lstStyle/>
                    <a:p>
                      <a:r>
                        <a:rPr lang="cs-CZ" sz="2000" dirty="0">
                          <a:latin typeface="Times New Roman" pitchFamily="18" charset="0"/>
                          <a:cs typeface="Times New Roman" pitchFamily="18" charset="0"/>
                        </a:rPr>
                        <a:t>Amoniak</a:t>
                      </a:r>
                    </a:p>
                  </a:txBody>
                  <a:tcPr marL="19050" marR="19050" marT="19050" marB="19050" anchor="ctr"/>
                </a:tc>
                <a:tc>
                  <a:txBody>
                    <a:bodyPr/>
                    <a:lstStyle/>
                    <a:p>
                      <a:r>
                        <a:rPr lang="cs-CZ" sz="2000">
                          <a:latin typeface="Times New Roman" pitchFamily="18" charset="0"/>
                          <a:cs typeface="Times New Roman" pitchFamily="18" charset="0"/>
                        </a:rPr>
                        <a:t>0.01 %</a:t>
                      </a:r>
                    </a:p>
                  </a:txBody>
                  <a:tcPr marL="19050" marR="19050" marT="19050" marB="19050" anchor="ctr"/>
                </a:tc>
              </a:tr>
              <a:tr h="571640">
                <a:tc>
                  <a:txBody>
                    <a:bodyPr/>
                    <a:lstStyle/>
                    <a:p>
                      <a:r>
                        <a:rPr lang="cs-CZ" sz="2000" dirty="0" err="1">
                          <a:latin typeface="Times New Roman" pitchFamily="18" charset="0"/>
                          <a:cs typeface="Times New Roman" pitchFamily="18" charset="0"/>
                        </a:rPr>
                        <a:t>Ethan</a:t>
                      </a:r>
                      <a:endParaRPr lang="cs-CZ" sz="2000" dirty="0">
                        <a:latin typeface="Times New Roman" pitchFamily="18" charset="0"/>
                        <a:cs typeface="Times New Roman" pitchFamily="18" charset="0"/>
                      </a:endParaRPr>
                    </a:p>
                  </a:txBody>
                  <a:tcPr marL="19050" marR="19050" marT="19050" marB="19050" anchor="ctr"/>
                </a:tc>
                <a:tc>
                  <a:txBody>
                    <a:bodyPr/>
                    <a:lstStyle/>
                    <a:p>
                      <a:r>
                        <a:rPr lang="cs-CZ" sz="2000">
                          <a:latin typeface="Times New Roman" pitchFamily="18" charset="0"/>
                          <a:cs typeface="Times New Roman" pitchFamily="18" charset="0"/>
                        </a:rPr>
                        <a:t>0.00025 %</a:t>
                      </a:r>
                    </a:p>
                  </a:txBody>
                  <a:tcPr marL="19050" marR="19050" marT="19050" marB="19050" anchor="ctr"/>
                </a:tc>
              </a:tr>
              <a:tr h="571640">
                <a:tc>
                  <a:txBody>
                    <a:bodyPr/>
                    <a:lstStyle/>
                    <a:p>
                      <a:r>
                        <a:rPr lang="cs-CZ" sz="2000" dirty="0">
                          <a:latin typeface="Times New Roman" pitchFamily="18" charset="0"/>
                          <a:cs typeface="Times New Roman" pitchFamily="18" charset="0"/>
                        </a:rPr>
                        <a:t>Acetylen</a:t>
                      </a:r>
                    </a:p>
                  </a:txBody>
                  <a:tcPr marL="19050" marR="19050" marT="19050" marB="19050" anchor="ctr"/>
                </a:tc>
                <a:tc>
                  <a:txBody>
                    <a:bodyPr/>
                    <a:lstStyle/>
                    <a:p>
                      <a:r>
                        <a:rPr lang="cs-CZ" sz="2000" dirty="0">
                          <a:latin typeface="Times New Roman" pitchFamily="18" charset="0"/>
                          <a:cs typeface="Times New Roman" pitchFamily="18" charset="0"/>
                        </a:rPr>
                        <a:t>0.00001 %</a:t>
                      </a:r>
                    </a:p>
                  </a:txBody>
                  <a:tcPr marL="19050" marR="19050" marT="19050" marB="19050" anchor="ctr"/>
                </a:tc>
              </a:tr>
            </a:tbl>
          </a:graphicData>
        </a:graphic>
      </p:graphicFrame>
    </p:spTree>
    <p:extLst>
      <p:ext uri="{BB962C8B-B14F-4D97-AF65-F5344CB8AC3E}">
        <p14:creationId xmlns:p14="http://schemas.microsoft.com/office/powerpoint/2010/main" val="3292667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491880" y="332656"/>
            <a:ext cx="1800200" cy="504056"/>
          </a:xfrm>
          <a:ln>
            <a:solidFill>
              <a:schemeClr val="tx1"/>
            </a:solidFill>
          </a:ln>
        </p:spPr>
        <p:txBody>
          <a:bodyPr>
            <a:noAutofit/>
          </a:bodyPr>
          <a:lstStyle/>
          <a:p>
            <a:r>
              <a:rPr lang="cs-CZ" sz="2400" b="1" dirty="0" smtClean="0">
                <a:solidFill>
                  <a:schemeClr val="accent5">
                    <a:lumMod val="75000"/>
                  </a:schemeClr>
                </a:solidFill>
                <a:latin typeface="Times New Roman" pitchFamily="18" charset="0"/>
                <a:cs typeface="Times New Roman" pitchFamily="18" charset="0"/>
              </a:rPr>
              <a:t>Neptun</a:t>
            </a:r>
            <a:endParaRPr lang="cs-CZ" sz="2400" b="1" dirty="0">
              <a:solidFill>
                <a:schemeClr val="accent5">
                  <a:lumMod val="75000"/>
                </a:schemeClr>
              </a:solidFill>
              <a:latin typeface="Times New Roman" pitchFamily="18" charset="0"/>
              <a:cs typeface="Times New Roman" pitchFamily="18" charset="0"/>
            </a:endParaRPr>
          </a:p>
        </p:txBody>
      </p:sp>
      <p:sp>
        <p:nvSpPr>
          <p:cNvPr id="3" name="Zástupný symbol pro obsah 2"/>
          <p:cNvSpPr>
            <a:spLocks noGrp="1"/>
          </p:cNvSpPr>
          <p:nvPr>
            <p:ph idx="1"/>
          </p:nvPr>
        </p:nvSpPr>
        <p:spPr>
          <a:xfrm>
            <a:off x="457200" y="980727"/>
            <a:ext cx="8229600" cy="4536505"/>
          </a:xfrm>
          <a:ln>
            <a:solidFill>
              <a:schemeClr val="tx1"/>
            </a:solidFill>
          </a:ln>
        </p:spPr>
        <p:txBody>
          <a:bodyPr>
            <a:normAutofit/>
          </a:bodyPr>
          <a:lstStyle/>
          <a:p>
            <a:pPr marL="0" indent="0">
              <a:buNone/>
            </a:pPr>
            <a:endParaRPr lang="cs-CZ" sz="2000" dirty="0">
              <a:latin typeface="Times New Roman" pitchFamily="18" charset="0"/>
              <a:cs typeface="Times New Roman" pitchFamily="18" charset="0"/>
            </a:endParaRPr>
          </a:p>
          <a:p>
            <a:pPr marL="0" indent="0">
              <a:buNone/>
            </a:pPr>
            <a:r>
              <a:rPr lang="cs-CZ" sz="2000" dirty="0" smtClean="0">
                <a:latin typeface="Times New Roman" pitchFamily="18" charset="0"/>
                <a:cs typeface="Times New Roman" pitchFamily="18" charset="0"/>
              </a:rPr>
              <a:t>Poslední </a:t>
            </a:r>
            <a:r>
              <a:rPr lang="cs-CZ" sz="2000" dirty="0">
                <a:latin typeface="Times New Roman" pitchFamily="18" charset="0"/>
                <a:cs typeface="Times New Roman" pitchFamily="18" charset="0"/>
              </a:rPr>
              <a:t>planetou sluneční soustavy dle vzdálenosti od </a:t>
            </a:r>
            <a:r>
              <a:rPr lang="cs-CZ" sz="2000" dirty="0">
                <a:latin typeface="Times New Roman" pitchFamily="18" charset="0"/>
                <a:cs typeface="Times New Roman" pitchFamily="18" charset="0"/>
                <a:hlinkClick r:id="rId2" tooltip="Slunce"/>
              </a:rPr>
              <a:t>Slunce</a:t>
            </a:r>
            <a:r>
              <a:rPr lang="cs-CZ" sz="2000" dirty="0">
                <a:latin typeface="Times New Roman" pitchFamily="18" charset="0"/>
                <a:cs typeface="Times New Roman" pitchFamily="18" charset="0"/>
              </a:rPr>
              <a:t> je planeta </a:t>
            </a:r>
            <a:r>
              <a:rPr lang="cs-CZ" sz="2000" b="1" i="1" dirty="0">
                <a:solidFill>
                  <a:schemeClr val="accent5">
                    <a:lumMod val="75000"/>
                  </a:schemeClr>
                </a:solidFill>
                <a:latin typeface="Times New Roman" pitchFamily="18" charset="0"/>
                <a:cs typeface="Times New Roman" pitchFamily="18" charset="0"/>
              </a:rPr>
              <a:t>Neptun</a:t>
            </a:r>
            <a:r>
              <a:rPr lang="cs-CZ" sz="2000" dirty="0">
                <a:latin typeface="Times New Roman" pitchFamily="18" charset="0"/>
                <a:cs typeface="Times New Roman" pitchFamily="18" charset="0"/>
              </a:rPr>
              <a:t>.  Co do stavby a složení je Neptun velmi podobný planetě </a:t>
            </a:r>
            <a:r>
              <a:rPr lang="cs-CZ" sz="2000" dirty="0">
                <a:latin typeface="Times New Roman" pitchFamily="18" charset="0"/>
                <a:cs typeface="Times New Roman" pitchFamily="18" charset="0"/>
                <a:hlinkClick r:id="rId3" tooltip="Uran"/>
              </a:rPr>
              <a:t>Uran</a:t>
            </a:r>
            <a:r>
              <a:rPr lang="cs-CZ" sz="2000" dirty="0">
                <a:latin typeface="Times New Roman" pitchFamily="18" charset="0"/>
                <a:cs typeface="Times New Roman" pitchFamily="18" charset="0"/>
              </a:rPr>
              <a:t>. Stejně jako Uran má i Neptun ve svém středu kamenné jádro, kolem kterého je </a:t>
            </a:r>
            <a:r>
              <a:rPr lang="cs-CZ" sz="2000" dirty="0" err="1">
                <a:latin typeface="Times New Roman" pitchFamily="18" charset="0"/>
                <a:cs typeface="Times New Roman" pitchFamily="18" charset="0"/>
              </a:rPr>
              <a:t>čpavkovo</a:t>
            </a:r>
            <a:r>
              <a:rPr lang="cs-CZ" sz="2000" dirty="0">
                <a:latin typeface="Times New Roman" pitchFamily="18" charset="0"/>
                <a:cs typeface="Times New Roman" pitchFamily="18" charset="0"/>
              </a:rPr>
              <a:t>-vodní oceán. </a:t>
            </a:r>
            <a:r>
              <a:rPr lang="cs-CZ" sz="2000" b="1" i="1" dirty="0">
                <a:latin typeface="Times New Roman" pitchFamily="18" charset="0"/>
                <a:cs typeface="Times New Roman" pitchFamily="18" charset="0"/>
              </a:rPr>
              <a:t>Atmosféra</a:t>
            </a:r>
            <a:r>
              <a:rPr lang="cs-CZ" sz="2000" dirty="0">
                <a:latin typeface="Times New Roman" pitchFamily="18" charset="0"/>
                <a:cs typeface="Times New Roman" pitchFamily="18" charset="0"/>
              </a:rPr>
              <a:t> je stejně jako u ostatních plynných planet </a:t>
            </a:r>
            <a:r>
              <a:rPr lang="cs-CZ" sz="2000" b="1" i="1" dirty="0">
                <a:latin typeface="Times New Roman" pitchFamily="18" charset="0"/>
                <a:cs typeface="Times New Roman" pitchFamily="18" charset="0"/>
              </a:rPr>
              <a:t>tvořena hlavně vodíkem s příměsí hélia</a:t>
            </a:r>
            <a:r>
              <a:rPr lang="cs-CZ" sz="2000" dirty="0">
                <a:latin typeface="Times New Roman" pitchFamily="18" charset="0"/>
                <a:cs typeface="Times New Roman" pitchFamily="18" charset="0"/>
              </a:rPr>
              <a:t>. Modrozelenou barvu Neptunu mu propůjčuje obsah </a:t>
            </a:r>
            <a:r>
              <a:rPr lang="cs-CZ" sz="2000" dirty="0" err="1">
                <a:latin typeface="Times New Roman" pitchFamily="18" charset="0"/>
                <a:cs typeface="Times New Roman" pitchFamily="18" charset="0"/>
              </a:rPr>
              <a:t>methanu</a:t>
            </a:r>
            <a:r>
              <a:rPr lang="cs-CZ" sz="2000" dirty="0">
                <a:latin typeface="Times New Roman" pitchFamily="18" charset="0"/>
                <a:cs typeface="Times New Roman" pitchFamily="18" charset="0"/>
              </a:rPr>
              <a:t> v atmosféře. </a:t>
            </a:r>
            <a:r>
              <a:rPr lang="cs-CZ" sz="2000" dirty="0" err="1">
                <a:latin typeface="Times New Roman" pitchFamily="18" charset="0"/>
                <a:cs typeface="Times New Roman" pitchFamily="18" charset="0"/>
              </a:rPr>
              <a:t>Narozdíl</a:t>
            </a:r>
            <a:r>
              <a:rPr lang="cs-CZ" sz="2000" dirty="0">
                <a:latin typeface="Times New Roman" pitchFamily="18" charset="0"/>
                <a:cs typeface="Times New Roman" pitchFamily="18" charset="0"/>
              </a:rPr>
              <a:t> od nevýrazné atmosféry Uranu je atmosféra Neptunu o poznání dynamičtější, na Neptunu vanou vůbec nejrychlejší větry ze všech planet, rychlost větru zde dosahuje i 1000 km/h, v oblastech atmosférických vírů může rychlost větru dosahovat až 2000 km/h. Nejznámějším měsícem Neptunu je </a:t>
            </a:r>
            <a:r>
              <a:rPr lang="cs-CZ" sz="2000" b="1" i="1" dirty="0">
                <a:latin typeface="Times New Roman" pitchFamily="18" charset="0"/>
                <a:cs typeface="Times New Roman" pitchFamily="18" charset="0"/>
              </a:rPr>
              <a:t>Triton</a:t>
            </a:r>
            <a:r>
              <a:rPr lang="cs-CZ" sz="2000" dirty="0">
                <a:latin typeface="Times New Roman" pitchFamily="18" charset="0"/>
                <a:cs typeface="Times New Roman" pitchFamily="18" charset="0"/>
              </a:rPr>
              <a:t>. Nejvíce informací o soustavě Neptunu přinesly až kosmické sondy </a:t>
            </a:r>
            <a:r>
              <a:rPr lang="cs-CZ" sz="2000" dirty="0" err="1">
                <a:latin typeface="Times New Roman" pitchFamily="18" charset="0"/>
                <a:cs typeface="Times New Roman" pitchFamily="18" charset="0"/>
              </a:rPr>
              <a:t>Voyager</a:t>
            </a:r>
            <a:r>
              <a:rPr lang="cs-CZ" sz="2000" dirty="0">
                <a:latin typeface="Times New Roman" pitchFamily="18" charset="0"/>
                <a:cs typeface="Times New Roman" pitchFamily="18" charset="0"/>
              </a:rPr>
              <a:t>.</a:t>
            </a:r>
          </a:p>
          <a:p>
            <a:pPr marL="0" indent="0">
              <a:buNone/>
            </a:pPr>
            <a:endParaRPr lang="cs-CZ" sz="2000" dirty="0">
              <a:latin typeface="Times New Roman" pitchFamily="18" charset="0"/>
              <a:cs typeface="Times New Roman" pitchFamily="18" charset="0"/>
            </a:endParaRPr>
          </a:p>
        </p:txBody>
      </p:sp>
    </p:spTree>
    <p:extLst>
      <p:ext uri="{BB962C8B-B14F-4D97-AF65-F5344CB8AC3E}">
        <p14:creationId xmlns:p14="http://schemas.microsoft.com/office/powerpoint/2010/main" val="7310768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707904" y="908720"/>
            <a:ext cx="1656184" cy="504056"/>
          </a:xfrm>
          <a:ln>
            <a:solidFill>
              <a:schemeClr val="tx1"/>
            </a:solidFill>
          </a:ln>
        </p:spPr>
        <p:txBody>
          <a:bodyPr>
            <a:noAutofit/>
          </a:bodyPr>
          <a:lstStyle/>
          <a:p>
            <a:r>
              <a:rPr lang="cs-CZ" sz="2400" b="1" dirty="0" smtClean="0">
                <a:solidFill>
                  <a:schemeClr val="accent5">
                    <a:lumMod val="75000"/>
                  </a:schemeClr>
                </a:solidFill>
                <a:latin typeface="Times New Roman" pitchFamily="18" charset="0"/>
                <a:cs typeface="Times New Roman" pitchFamily="18" charset="0"/>
              </a:rPr>
              <a:t>Neptun</a:t>
            </a:r>
            <a:endParaRPr lang="cs-CZ" sz="2400" b="1" dirty="0">
              <a:solidFill>
                <a:schemeClr val="accent5">
                  <a:lumMod val="75000"/>
                </a:schemeClr>
              </a:solidFill>
              <a:latin typeface="Times New Roman" pitchFamily="18" charset="0"/>
              <a:cs typeface="Times New Roman" pitchFamily="18" charset="0"/>
            </a:endParaRPr>
          </a:p>
        </p:txBody>
      </p:sp>
      <p:pic>
        <p:nvPicPr>
          <p:cNvPr id="4" name="Zástupný symbol pro obsah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23528" y="1700808"/>
            <a:ext cx="4481685" cy="4209331"/>
          </a:xfrm>
        </p:spPr>
      </p:pic>
      <p:pic>
        <p:nvPicPr>
          <p:cNvPr id="5" name="Obrázek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04048" y="1700808"/>
            <a:ext cx="3768080" cy="4176464"/>
          </a:xfrm>
          <a:prstGeom prst="rect">
            <a:avLst/>
          </a:prstGeom>
        </p:spPr>
      </p:pic>
    </p:spTree>
    <p:extLst>
      <p:ext uri="{BB962C8B-B14F-4D97-AF65-F5344CB8AC3E}">
        <p14:creationId xmlns:p14="http://schemas.microsoft.com/office/powerpoint/2010/main" val="33119755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202034"/>
          </a:xfrm>
        </p:spPr>
        <p:txBody>
          <a:bodyPr>
            <a:noAutofit/>
          </a:bodyPr>
          <a:lstStyle/>
          <a:p>
            <a:endParaRPr lang="cs-CZ" sz="2000" dirty="0">
              <a:latin typeface="Times New Roman" pitchFamily="18" charset="0"/>
              <a:cs typeface="Times New Roman" pitchFamily="18" charset="0"/>
            </a:endParaRPr>
          </a:p>
        </p:txBody>
      </p:sp>
      <p:graphicFrame>
        <p:nvGraphicFramePr>
          <p:cNvPr id="4" name="Zástupný symbol pro obsah 3"/>
          <p:cNvGraphicFramePr>
            <a:graphicFrameLocks noGrp="1"/>
          </p:cNvGraphicFramePr>
          <p:nvPr>
            <p:ph idx="1"/>
            <p:extLst>
              <p:ext uri="{D42A27DB-BD31-4B8C-83A1-F6EECF244321}">
                <p14:modId xmlns:p14="http://schemas.microsoft.com/office/powerpoint/2010/main" val="324802676"/>
              </p:ext>
            </p:extLst>
          </p:nvPr>
        </p:nvGraphicFramePr>
        <p:xfrm>
          <a:off x="683568" y="332656"/>
          <a:ext cx="3940902" cy="6145065"/>
        </p:xfrm>
        <a:graphic>
          <a:graphicData uri="http://schemas.openxmlformats.org/drawingml/2006/table">
            <a:tbl>
              <a:tblPr>
                <a:tableStyleId>{08FB837D-C827-4EFA-A057-4D05807E0F7C}</a:tableStyleId>
              </a:tblPr>
              <a:tblGrid>
                <a:gridCol w="1970451"/>
                <a:gridCol w="1970451"/>
              </a:tblGrid>
              <a:tr h="313035">
                <a:tc>
                  <a:txBody>
                    <a:bodyPr/>
                    <a:lstStyle/>
                    <a:p>
                      <a:r>
                        <a:rPr lang="cs-CZ" sz="1800" b="1" i="1" dirty="0" smtClean="0">
                          <a:latin typeface="Times New Roman" pitchFamily="18" charset="0"/>
                          <a:cs typeface="Times New Roman" pitchFamily="18" charset="0"/>
                        </a:rPr>
                        <a:t>Fyzikální hodnoty</a:t>
                      </a:r>
                      <a:endParaRPr lang="cs-CZ" sz="1800" b="1" i="1" dirty="0">
                        <a:latin typeface="Times New Roman" pitchFamily="18" charset="0"/>
                        <a:cs typeface="Times New Roman" pitchFamily="18" charset="0"/>
                      </a:endParaRPr>
                    </a:p>
                  </a:txBody>
                  <a:tcPr marL="43156" marR="43156" marT="21578" marB="21578" anchor="ctr"/>
                </a:tc>
                <a:tc>
                  <a:txBody>
                    <a:bodyPr/>
                    <a:lstStyle/>
                    <a:p>
                      <a:endParaRPr lang="cs-CZ" sz="1800">
                        <a:latin typeface="Times New Roman" pitchFamily="18" charset="0"/>
                        <a:cs typeface="Times New Roman" pitchFamily="18" charset="0"/>
                      </a:endParaRPr>
                    </a:p>
                  </a:txBody>
                  <a:tcPr marL="43156" marR="43156" marT="21578" marB="21578"/>
                </a:tc>
              </a:tr>
              <a:tr h="594302">
                <a:tc>
                  <a:txBody>
                    <a:bodyPr/>
                    <a:lstStyle/>
                    <a:p>
                      <a:r>
                        <a:rPr lang="cs-CZ" sz="1800" dirty="0">
                          <a:latin typeface="Times New Roman" pitchFamily="18" charset="0"/>
                          <a:cs typeface="Times New Roman" pitchFamily="18" charset="0"/>
                        </a:rPr>
                        <a:t>Střední vzdálenost od Slunce</a:t>
                      </a:r>
                    </a:p>
                  </a:txBody>
                  <a:tcPr marL="8991" marR="8991" marT="8991" marB="8991" anchor="ctr"/>
                </a:tc>
                <a:tc>
                  <a:txBody>
                    <a:bodyPr/>
                    <a:lstStyle/>
                    <a:p>
                      <a:r>
                        <a:rPr lang="nn-NO" sz="1800">
                          <a:latin typeface="Times New Roman" pitchFamily="18" charset="0"/>
                          <a:cs typeface="Times New Roman" pitchFamily="18" charset="0"/>
                        </a:rPr>
                        <a:t>4 503 443 661 km</a:t>
                      </a:r>
                    </a:p>
                  </a:txBody>
                  <a:tcPr marL="8991" marR="8991" marT="8991" marB="8991" anchor="ctr"/>
                </a:tc>
              </a:tr>
              <a:tr h="594302">
                <a:tc>
                  <a:txBody>
                    <a:bodyPr/>
                    <a:lstStyle/>
                    <a:p>
                      <a:r>
                        <a:rPr lang="cs-CZ" sz="1800" dirty="0">
                          <a:latin typeface="Times New Roman" pitchFamily="18" charset="0"/>
                          <a:cs typeface="Times New Roman" pitchFamily="18" charset="0"/>
                        </a:rPr>
                        <a:t>Doba oběhu kolem Slunce</a:t>
                      </a:r>
                    </a:p>
                  </a:txBody>
                  <a:tcPr marL="8991" marR="8991" marT="8991" marB="8991" anchor="ctr"/>
                </a:tc>
                <a:tc>
                  <a:txBody>
                    <a:bodyPr/>
                    <a:lstStyle/>
                    <a:p>
                      <a:r>
                        <a:rPr lang="pl-PL" sz="1800">
                          <a:latin typeface="Times New Roman" pitchFamily="18" charset="0"/>
                          <a:cs typeface="Times New Roman" pitchFamily="18" charset="0"/>
                        </a:rPr>
                        <a:t>60 327.624 dní (165.168034 roku)</a:t>
                      </a:r>
                    </a:p>
                  </a:txBody>
                  <a:tcPr marL="8991" marR="8991" marT="8991" marB="8991" anchor="ctr"/>
                </a:tc>
              </a:tr>
              <a:tr h="288212">
                <a:tc>
                  <a:txBody>
                    <a:bodyPr/>
                    <a:lstStyle/>
                    <a:p>
                      <a:r>
                        <a:rPr lang="cs-CZ" sz="1800" dirty="0">
                          <a:latin typeface="Times New Roman" pitchFamily="18" charset="0"/>
                          <a:cs typeface="Times New Roman" pitchFamily="18" charset="0"/>
                        </a:rPr>
                        <a:t>Počet měsíců</a:t>
                      </a:r>
                    </a:p>
                  </a:txBody>
                  <a:tcPr marL="8991" marR="8991" marT="8991" marB="8991" anchor="ctr"/>
                </a:tc>
                <a:tc>
                  <a:txBody>
                    <a:bodyPr/>
                    <a:lstStyle/>
                    <a:p>
                      <a:r>
                        <a:rPr lang="cs-CZ" sz="1800">
                          <a:latin typeface="Times New Roman" pitchFamily="18" charset="0"/>
                          <a:cs typeface="Times New Roman" pitchFamily="18" charset="0"/>
                        </a:rPr>
                        <a:t>13</a:t>
                      </a:r>
                    </a:p>
                  </a:txBody>
                  <a:tcPr marL="8991" marR="8991" marT="8991" marB="8991" anchor="ctr"/>
                </a:tc>
              </a:tr>
              <a:tr h="558695">
                <a:tc>
                  <a:txBody>
                    <a:bodyPr/>
                    <a:lstStyle/>
                    <a:p>
                      <a:r>
                        <a:rPr lang="cs-CZ" sz="1800" dirty="0">
                          <a:latin typeface="Times New Roman" pitchFamily="18" charset="0"/>
                          <a:cs typeface="Times New Roman" pitchFamily="18" charset="0"/>
                        </a:rPr>
                        <a:t>Rovníkový poloměr</a:t>
                      </a:r>
                    </a:p>
                  </a:txBody>
                  <a:tcPr marL="8991" marR="8991" marT="8991" marB="8991" anchor="ctr"/>
                </a:tc>
                <a:tc>
                  <a:txBody>
                    <a:bodyPr/>
                    <a:lstStyle/>
                    <a:p>
                      <a:r>
                        <a:rPr lang="pl-PL" sz="1800">
                          <a:latin typeface="Times New Roman" pitchFamily="18" charset="0"/>
                          <a:cs typeface="Times New Roman" pitchFamily="18" charset="0"/>
                        </a:rPr>
                        <a:t>24 764±15 km (3.883 Země)</a:t>
                      </a:r>
                    </a:p>
                  </a:txBody>
                  <a:tcPr marL="8991" marR="8991" marT="8991" marB="8991" anchor="ctr"/>
                </a:tc>
              </a:tr>
              <a:tr h="594302">
                <a:tc>
                  <a:txBody>
                    <a:bodyPr/>
                    <a:lstStyle/>
                    <a:p>
                      <a:r>
                        <a:rPr lang="cs-CZ" sz="1800" dirty="0">
                          <a:latin typeface="Times New Roman" pitchFamily="18" charset="0"/>
                          <a:cs typeface="Times New Roman" pitchFamily="18" charset="0"/>
                        </a:rPr>
                        <a:t>Povrch</a:t>
                      </a:r>
                    </a:p>
                  </a:txBody>
                  <a:tcPr marL="8991" marR="8991" marT="8991" marB="8991" anchor="ctr"/>
                </a:tc>
                <a:tc>
                  <a:txBody>
                    <a:bodyPr/>
                    <a:lstStyle/>
                    <a:p>
                      <a:r>
                        <a:rPr lang="cs-CZ" sz="1800" dirty="0">
                          <a:latin typeface="Times New Roman" pitchFamily="18" charset="0"/>
                          <a:cs typeface="Times New Roman" pitchFamily="18" charset="0"/>
                        </a:rPr>
                        <a:t>7.6408×109 km² (14.94 Země)</a:t>
                      </a:r>
                    </a:p>
                  </a:txBody>
                  <a:tcPr marL="8991" marR="8991" marT="8991" marB="8991" anchor="ctr"/>
                </a:tc>
              </a:tr>
              <a:tr h="404967">
                <a:tc>
                  <a:txBody>
                    <a:bodyPr/>
                    <a:lstStyle/>
                    <a:p>
                      <a:r>
                        <a:rPr lang="cs-CZ" sz="1800" dirty="0">
                          <a:latin typeface="Times New Roman" pitchFamily="18" charset="0"/>
                          <a:cs typeface="Times New Roman" pitchFamily="18" charset="0"/>
                        </a:rPr>
                        <a:t>Objem</a:t>
                      </a:r>
                    </a:p>
                  </a:txBody>
                  <a:tcPr marL="8991" marR="8991" marT="8991" marB="8991" anchor="ctr"/>
                </a:tc>
                <a:tc>
                  <a:txBody>
                    <a:bodyPr/>
                    <a:lstStyle/>
                    <a:p>
                      <a:r>
                        <a:rPr lang="cs-CZ" sz="1800">
                          <a:latin typeface="Times New Roman" pitchFamily="18" charset="0"/>
                          <a:cs typeface="Times New Roman" pitchFamily="18" charset="0"/>
                        </a:rPr>
                        <a:t>6.254×1013 km³</a:t>
                      </a:r>
                    </a:p>
                  </a:txBody>
                  <a:tcPr marL="8991" marR="8991" marT="8991" marB="8991" anchor="ctr"/>
                </a:tc>
              </a:tr>
              <a:tr h="404967">
                <a:tc>
                  <a:txBody>
                    <a:bodyPr/>
                    <a:lstStyle/>
                    <a:p>
                      <a:r>
                        <a:rPr lang="cs-CZ" sz="1800" dirty="0">
                          <a:latin typeface="Times New Roman" pitchFamily="18" charset="0"/>
                          <a:cs typeface="Times New Roman" pitchFamily="18" charset="0"/>
                        </a:rPr>
                        <a:t>Hmotnost</a:t>
                      </a:r>
                    </a:p>
                  </a:txBody>
                  <a:tcPr marL="8991" marR="8991" marT="8991" marB="8991" anchor="ctr"/>
                </a:tc>
                <a:tc>
                  <a:txBody>
                    <a:bodyPr/>
                    <a:lstStyle/>
                    <a:p>
                      <a:r>
                        <a:rPr lang="cs-CZ" sz="1800">
                          <a:latin typeface="Times New Roman" pitchFamily="18" charset="0"/>
                          <a:cs typeface="Times New Roman" pitchFamily="18" charset="0"/>
                        </a:rPr>
                        <a:t>1.0243×1026 kg</a:t>
                      </a:r>
                    </a:p>
                  </a:txBody>
                  <a:tcPr marL="8991" marR="8991" marT="8991" marB="8991" anchor="ctr"/>
                </a:tc>
              </a:tr>
              <a:tr h="404967">
                <a:tc>
                  <a:txBody>
                    <a:bodyPr/>
                    <a:lstStyle/>
                    <a:p>
                      <a:r>
                        <a:rPr lang="cs-CZ" sz="1800" dirty="0">
                          <a:latin typeface="Times New Roman" pitchFamily="18" charset="0"/>
                          <a:cs typeface="Times New Roman" pitchFamily="18" charset="0"/>
                        </a:rPr>
                        <a:t>Průměrná hustota</a:t>
                      </a:r>
                    </a:p>
                  </a:txBody>
                  <a:tcPr marL="8991" marR="8991" marT="8991" marB="8991" anchor="ctr"/>
                </a:tc>
                <a:tc>
                  <a:txBody>
                    <a:bodyPr/>
                    <a:lstStyle/>
                    <a:p>
                      <a:r>
                        <a:rPr lang="cs-CZ" sz="1800">
                          <a:latin typeface="Times New Roman" pitchFamily="18" charset="0"/>
                          <a:cs typeface="Times New Roman" pitchFamily="18" charset="0"/>
                        </a:rPr>
                        <a:t>1.638 g/cm³</a:t>
                      </a:r>
                    </a:p>
                  </a:txBody>
                  <a:tcPr marL="8991" marR="8991" marT="8991" marB="8991" anchor="ctr"/>
                </a:tc>
              </a:tr>
              <a:tr h="404967">
                <a:tc>
                  <a:txBody>
                    <a:bodyPr/>
                    <a:lstStyle/>
                    <a:p>
                      <a:r>
                        <a:rPr lang="cs-CZ" sz="1800" dirty="0">
                          <a:latin typeface="Times New Roman" pitchFamily="18" charset="0"/>
                          <a:cs typeface="Times New Roman" pitchFamily="18" charset="0"/>
                        </a:rPr>
                        <a:t>Gravitace na rovníku</a:t>
                      </a:r>
                    </a:p>
                  </a:txBody>
                  <a:tcPr marL="8991" marR="8991" marT="8991" marB="8991" anchor="ctr"/>
                </a:tc>
                <a:tc>
                  <a:txBody>
                    <a:bodyPr/>
                    <a:lstStyle/>
                    <a:p>
                      <a:r>
                        <a:rPr lang="cs-CZ" sz="1800">
                          <a:latin typeface="Times New Roman" pitchFamily="18" charset="0"/>
                          <a:cs typeface="Times New Roman" pitchFamily="18" charset="0"/>
                        </a:rPr>
                        <a:t>11.15 m/s² (1.14 g)</a:t>
                      </a:r>
                    </a:p>
                  </a:txBody>
                  <a:tcPr marL="8991" marR="8991" marT="8991" marB="8991" anchor="ctr"/>
                </a:tc>
              </a:tr>
              <a:tr h="558695">
                <a:tc>
                  <a:txBody>
                    <a:bodyPr/>
                    <a:lstStyle/>
                    <a:p>
                      <a:r>
                        <a:rPr lang="cs-CZ" sz="1800" dirty="0">
                          <a:latin typeface="Times New Roman" pitchFamily="18" charset="0"/>
                          <a:cs typeface="Times New Roman" pitchFamily="18" charset="0"/>
                        </a:rPr>
                        <a:t>Doba rotace kolem osy</a:t>
                      </a:r>
                    </a:p>
                  </a:txBody>
                  <a:tcPr marL="8991" marR="8991" marT="8991" marB="8991" anchor="ctr"/>
                </a:tc>
                <a:tc>
                  <a:txBody>
                    <a:bodyPr/>
                    <a:lstStyle/>
                    <a:p>
                      <a:r>
                        <a:rPr lang="pt-BR" sz="1800">
                          <a:latin typeface="Times New Roman" pitchFamily="18" charset="0"/>
                          <a:cs typeface="Times New Roman" pitchFamily="18" charset="0"/>
                        </a:rPr>
                        <a:t>16 h 6 min 36 s</a:t>
                      </a:r>
                    </a:p>
                  </a:txBody>
                  <a:tcPr marL="8991" marR="8991" marT="8991" marB="8991" anchor="ctr"/>
                </a:tc>
              </a:tr>
              <a:tr h="594302">
                <a:tc>
                  <a:txBody>
                    <a:bodyPr/>
                    <a:lstStyle/>
                    <a:p>
                      <a:r>
                        <a:rPr lang="cs-CZ" sz="1800" dirty="0">
                          <a:latin typeface="Times New Roman" pitchFamily="18" charset="0"/>
                          <a:cs typeface="Times New Roman" pitchFamily="18" charset="0"/>
                        </a:rPr>
                        <a:t>Rychlost rotace kolem osy</a:t>
                      </a:r>
                    </a:p>
                  </a:txBody>
                  <a:tcPr marL="8991" marR="8991" marT="8991" marB="8991" anchor="ctr"/>
                </a:tc>
                <a:tc>
                  <a:txBody>
                    <a:bodyPr/>
                    <a:lstStyle/>
                    <a:p>
                      <a:r>
                        <a:rPr lang="cs-CZ" sz="1800">
                          <a:latin typeface="Times New Roman" pitchFamily="18" charset="0"/>
                          <a:cs typeface="Times New Roman" pitchFamily="18" charset="0"/>
                        </a:rPr>
                        <a:t>2.68 km/s (9,660 km/h)</a:t>
                      </a:r>
                    </a:p>
                  </a:txBody>
                  <a:tcPr marL="8991" marR="8991" marT="8991" marB="8991" anchor="ctr"/>
                </a:tc>
              </a:tr>
              <a:tr h="404967">
                <a:tc>
                  <a:txBody>
                    <a:bodyPr/>
                    <a:lstStyle/>
                    <a:p>
                      <a:r>
                        <a:rPr lang="cs-CZ" sz="1800" dirty="0">
                          <a:latin typeface="Times New Roman" pitchFamily="18" charset="0"/>
                          <a:cs typeface="Times New Roman" pitchFamily="18" charset="0"/>
                        </a:rPr>
                        <a:t>Průměrná teplota</a:t>
                      </a:r>
                    </a:p>
                  </a:txBody>
                  <a:tcPr marL="8991" marR="8991" marT="8991" marB="8991" anchor="ctr"/>
                </a:tc>
                <a:tc>
                  <a:txBody>
                    <a:bodyPr/>
                    <a:lstStyle/>
                    <a:p>
                      <a:r>
                        <a:rPr lang="cs-CZ" sz="1800" dirty="0">
                          <a:latin typeface="Times New Roman" pitchFamily="18" charset="0"/>
                          <a:cs typeface="Times New Roman" pitchFamily="18" charset="0"/>
                        </a:rPr>
                        <a:t>72 K</a:t>
                      </a:r>
                    </a:p>
                  </a:txBody>
                  <a:tcPr marL="8991" marR="8991" marT="8991" marB="8991" anchor="ctr"/>
                </a:tc>
              </a:tr>
            </a:tbl>
          </a:graphicData>
        </a:graphic>
      </p:graphicFrame>
      <p:graphicFrame>
        <p:nvGraphicFramePr>
          <p:cNvPr id="5" name="Tabulka 4"/>
          <p:cNvGraphicFramePr>
            <a:graphicFrameLocks noGrp="1"/>
          </p:cNvGraphicFramePr>
          <p:nvPr>
            <p:extLst>
              <p:ext uri="{D42A27DB-BD31-4B8C-83A1-F6EECF244321}">
                <p14:modId xmlns:p14="http://schemas.microsoft.com/office/powerpoint/2010/main" val="585480238"/>
              </p:ext>
            </p:extLst>
          </p:nvPr>
        </p:nvGraphicFramePr>
        <p:xfrm>
          <a:off x="5220072" y="1268760"/>
          <a:ext cx="3240088" cy="4896546"/>
        </p:xfrm>
        <a:graphic>
          <a:graphicData uri="http://schemas.openxmlformats.org/drawingml/2006/table">
            <a:tbl>
              <a:tblPr>
                <a:tableStyleId>{69C7853C-536D-4A76-A0AE-DD22124D55A5}</a:tableStyleId>
              </a:tblPr>
              <a:tblGrid>
                <a:gridCol w="1811338"/>
                <a:gridCol w="1428750"/>
              </a:tblGrid>
              <a:tr h="712225">
                <a:tc>
                  <a:txBody>
                    <a:bodyPr/>
                    <a:lstStyle/>
                    <a:p>
                      <a:r>
                        <a:rPr lang="cs-CZ" sz="2400" b="1" i="1" dirty="0" smtClean="0">
                          <a:latin typeface="Times New Roman" pitchFamily="18" charset="0"/>
                          <a:cs typeface="Times New Roman" pitchFamily="18" charset="0"/>
                        </a:rPr>
                        <a:t>Atmosféra</a:t>
                      </a:r>
                      <a:endParaRPr lang="cs-CZ" sz="2400" b="1" i="1" dirty="0">
                        <a:latin typeface="Times New Roman" pitchFamily="18" charset="0"/>
                        <a:cs typeface="Times New Roman" pitchFamily="18" charset="0"/>
                      </a:endParaRPr>
                    </a:p>
                  </a:txBody>
                  <a:tcPr anchor="ctr"/>
                </a:tc>
                <a:tc>
                  <a:txBody>
                    <a:bodyPr/>
                    <a:lstStyle/>
                    <a:p>
                      <a:endParaRPr lang="cs-CZ" sz="2000" dirty="0">
                        <a:latin typeface="Times New Roman" pitchFamily="18" charset="0"/>
                        <a:cs typeface="Times New Roman" pitchFamily="18" charset="0"/>
                      </a:endParaRPr>
                    </a:p>
                  </a:txBody>
                  <a:tcPr/>
                </a:tc>
              </a:tr>
              <a:tr h="1142526">
                <a:tc>
                  <a:txBody>
                    <a:bodyPr/>
                    <a:lstStyle/>
                    <a:p>
                      <a:r>
                        <a:rPr lang="cs-CZ" sz="2000" dirty="0" err="1" smtClean="0">
                          <a:latin typeface="Times New Roman" pitchFamily="18" charset="0"/>
                          <a:cs typeface="Times New Roman" pitchFamily="18" charset="0"/>
                        </a:rPr>
                        <a:t>Atmosferický</a:t>
                      </a:r>
                      <a:endParaRPr lang="cs-CZ" sz="2000" dirty="0" smtClean="0">
                        <a:latin typeface="Times New Roman" pitchFamily="18" charset="0"/>
                        <a:cs typeface="Times New Roman" pitchFamily="18" charset="0"/>
                      </a:endParaRPr>
                    </a:p>
                    <a:p>
                      <a:r>
                        <a:rPr lang="cs-CZ" sz="2000" dirty="0" smtClean="0">
                          <a:latin typeface="Times New Roman" pitchFamily="18" charset="0"/>
                          <a:cs typeface="Times New Roman" pitchFamily="18" charset="0"/>
                        </a:rPr>
                        <a:t>tlak</a:t>
                      </a:r>
                      <a:endParaRPr lang="cs-CZ" sz="2000" dirty="0">
                        <a:latin typeface="Times New Roman" pitchFamily="18" charset="0"/>
                        <a:cs typeface="Times New Roman" pitchFamily="18" charset="0"/>
                      </a:endParaRPr>
                    </a:p>
                  </a:txBody>
                  <a:tcPr marL="19050" marR="19050" marT="19050" marB="19050" anchor="ctr"/>
                </a:tc>
                <a:tc>
                  <a:txBody>
                    <a:bodyPr/>
                    <a:lstStyle/>
                    <a:p>
                      <a:r>
                        <a:rPr lang="cs-CZ" sz="2000">
                          <a:latin typeface="Times New Roman" pitchFamily="18" charset="0"/>
                          <a:cs typeface="Times New Roman" pitchFamily="18" charset="0"/>
                        </a:rPr>
                        <a:t>100 MPa</a:t>
                      </a:r>
                    </a:p>
                  </a:txBody>
                  <a:tcPr marL="19050" marR="19050" marT="19050" marB="19050" anchor="ctr"/>
                </a:tc>
              </a:tr>
              <a:tr h="608359">
                <a:tc>
                  <a:txBody>
                    <a:bodyPr/>
                    <a:lstStyle/>
                    <a:p>
                      <a:r>
                        <a:rPr lang="cs-CZ" sz="2000" dirty="0">
                          <a:latin typeface="Times New Roman" pitchFamily="18" charset="0"/>
                          <a:cs typeface="Times New Roman" pitchFamily="18" charset="0"/>
                        </a:rPr>
                        <a:t>Vodík</a:t>
                      </a:r>
                    </a:p>
                  </a:txBody>
                  <a:tcPr marL="19050" marR="19050" marT="19050" marB="19050" anchor="ctr"/>
                </a:tc>
                <a:tc>
                  <a:txBody>
                    <a:bodyPr/>
                    <a:lstStyle/>
                    <a:p>
                      <a:r>
                        <a:rPr lang="cs-CZ" sz="2000">
                          <a:latin typeface="Times New Roman" pitchFamily="18" charset="0"/>
                          <a:cs typeface="Times New Roman" pitchFamily="18" charset="0"/>
                        </a:rPr>
                        <a:t>80 %</a:t>
                      </a:r>
                    </a:p>
                  </a:txBody>
                  <a:tcPr marL="19050" marR="19050" marT="19050" marB="19050" anchor="ctr"/>
                </a:tc>
              </a:tr>
              <a:tr h="608359">
                <a:tc>
                  <a:txBody>
                    <a:bodyPr/>
                    <a:lstStyle/>
                    <a:p>
                      <a:r>
                        <a:rPr lang="cs-CZ" sz="2000" dirty="0">
                          <a:latin typeface="Times New Roman" pitchFamily="18" charset="0"/>
                          <a:cs typeface="Times New Roman" pitchFamily="18" charset="0"/>
                        </a:rPr>
                        <a:t>Hélium</a:t>
                      </a:r>
                    </a:p>
                  </a:txBody>
                  <a:tcPr marL="19050" marR="19050" marT="19050" marB="19050" anchor="ctr"/>
                </a:tc>
                <a:tc>
                  <a:txBody>
                    <a:bodyPr/>
                    <a:lstStyle/>
                    <a:p>
                      <a:r>
                        <a:rPr lang="cs-CZ" sz="2000">
                          <a:latin typeface="Times New Roman" pitchFamily="18" charset="0"/>
                          <a:cs typeface="Times New Roman" pitchFamily="18" charset="0"/>
                        </a:rPr>
                        <a:t>19 %</a:t>
                      </a:r>
                    </a:p>
                  </a:txBody>
                  <a:tcPr marL="19050" marR="19050" marT="19050" marB="19050" anchor="ctr"/>
                </a:tc>
              </a:tr>
              <a:tr h="608359">
                <a:tc>
                  <a:txBody>
                    <a:bodyPr/>
                    <a:lstStyle/>
                    <a:p>
                      <a:r>
                        <a:rPr lang="cs-CZ" sz="2000" dirty="0" err="1">
                          <a:latin typeface="Times New Roman" pitchFamily="18" charset="0"/>
                          <a:cs typeface="Times New Roman" pitchFamily="18" charset="0"/>
                        </a:rPr>
                        <a:t>Methan</a:t>
                      </a:r>
                      <a:endParaRPr lang="cs-CZ" sz="2000" dirty="0">
                        <a:latin typeface="Times New Roman" pitchFamily="18" charset="0"/>
                        <a:cs typeface="Times New Roman" pitchFamily="18" charset="0"/>
                      </a:endParaRPr>
                    </a:p>
                  </a:txBody>
                  <a:tcPr marL="19050" marR="19050" marT="19050" marB="19050" anchor="ctr"/>
                </a:tc>
                <a:tc>
                  <a:txBody>
                    <a:bodyPr/>
                    <a:lstStyle/>
                    <a:p>
                      <a:r>
                        <a:rPr lang="cs-CZ" sz="2000">
                          <a:latin typeface="Times New Roman" pitchFamily="18" charset="0"/>
                          <a:cs typeface="Times New Roman" pitchFamily="18" charset="0"/>
                        </a:rPr>
                        <a:t>1.5 %</a:t>
                      </a:r>
                    </a:p>
                  </a:txBody>
                  <a:tcPr marL="19050" marR="19050" marT="19050" marB="19050" anchor="ctr"/>
                </a:tc>
              </a:tr>
              <a:tr h="608359">
                <a:tc>
                  <a:txBody>
                    <a:bodyPr/>
                    <a:lstStyle/>
                    <a:p>
                      <a:r>
                        <a:rPr lang="cs-CZ" sz="2000" dirty="0" err="1">
                          <a:latin typeface="Times New Roman" pitchFamily="18" charset="0"/>
                          <a:cs typeface="Times New Roman" pitchFamily="18" charset="0"/>
                        </a:rPr>
                        <a:t>Deutherium</a:t>
                      </a:r>
                      <a:endParaRPr lang="cs-CZ" sz="2000" dirty="0">
                        <a:latin typeface="Times New Roman" pitchFamily="18" charset="0"/>
                        <a:cs typeface="Times New Roman" pitchFamily="18" charset="0"/>
                      </a:endParaRPr>
                    </a:p>
                  </a:txBody>
                  <a:tcPr marL="19050" marR="19050" marT="19050" marB="19050" anchor="ctr"/>
                </a:tc>
                <a:tc>
                  <a:txBody>
                    <a:bodyPr/>
                    <a:lstStyle/>
                    <a:p>
                      <a:r>
                        <a:rPr lang="cs-CZ" sz="2000">
                          <a:latin typeface="Times New Roman" pitchFamily="18" charset="0"/>
                          <a:cs typeface="Times New Roman" pitchFamily="18" charset="0"/>
                        </a:rPr>
                        <a:t>0.0192 %</a:t>
                      </a:r>
                    </a:p>
                  </a:txBody>
                  <a:tcPr marL="19050" marR="19050" marT="19050" marB="19050" anchor="ctr"/>
                </a:tc>
              </a:tr>
              <a:tr h="608359">
                <a:tc>
                  <a:txBody>
                    <a:bodyPr/>
                    <a:lstStyle/>
                    <a:p>
                      <a:r>
                        <a:rPr lang="cs-CZ" sz="2000" dirty="0" err="1">
                          <a:latin typeface="Times New Roman" pitchFamily="18" charset="0"/>
                          <a:cs typeface="Times New Roman" pitchFamily="18" charset="0"/>
                        </a:rPr>
                        <a:t>Ethan</a:t>
                      </a:r>
                      <a:endParaRPr lang="cs-CZ" sz="2000" dirty="0">
                        <a:latin typeface="Times New Roman" pitchFamily="18" charset="0"/>
                        <a:cs typeface="Times New Roman" pitchFamily="18" charset="0"/>
                      </a:endParaRPr>
                    </a:p>
                  </a:txBody>
                  <a:tcPr marL="19050" marR="19050" marT="19050" marB="19050" anchor="ctr"/>
                </a:tc>
                <a:tc>
                  <a:txBody>
                    <a:bodyPr/>
                    <a:lstStyle/>
                    <a:p>
                      <a:r>
                        <a:rPr lang="cs-CZ" sz="2000" dirty="0">
                          <a:latin typeface="Times New Roman" pitchFamily="18" charset="0"/>
                          <a:cs typeface="Times New Roman" pitchFamily="18" charset="0"/>
                        </a:rPr>
                        <a:t>0.00015 %</a:t>
                      </a:r>
                    </a:p>
                  </a:txBody>
                  <a:tcPr marL="19050" marR="19050" marT="19050" marB="19050" anchor="ctr"/>
                </a:tc>
              </a:tr>
            </a:tbl>
          </a:graphicData>
        </a:graphic>
      </p:graphicFrame>
    </p:spTree>
    <p:extLst>
      <p:ext uri="{BB962C8B-B14F-4D97-AF65-F5344CB8AC3E}">
        <p14:creationId xmlns:p14="http://schemas.microsoft.com/office/powerpoint/2010/main" val="25631113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274042"/>
          </a:xfrm>
        </p:spPr>
        <p:txBody>
          <a:bodyPr>
            <a:normAutofit fontScale="90000"/>
          </a:bodyPr>
          <a:lstStyle/>
          <a:p>
            <a:endParaRPr lang="cs-CZ" dirty="0"/>
          </a:p>
        </p:txBody>
      </p:sp>
      <p:sp>
        <p:nvSpPr>
          <p:cNvPr id="3" name="Zástupný symbol pro obsah 2"/>
          <p:cNvSpPr>
            <a:spLocks noGrp="1"/>
          </p:cNvSpPr>
          <p:nvPr>
            <p:ph idx="1"/>
          </p:nvPr>
        </p:nvSpPr>
        <p:spPr>
          <a:xfrm>
            <a:off x="457200" y="764704"/>
            <a:ext cx="8229600" cy="5112567"/>
          </a:xfrm>
          <a:ln>
            <a:solidFill>
              <a:srgbClr val="FF0000"/>
            </a:solidFill>
          </a:ln>
        </p:spPr>
        <p:txBody>
          <a:bodyPr>
            <a:normAutofit/>
          </a:bodyPr>
          <a:lstStyle/>
          <a:p>
            <a:pPr marL="0" indent="0" algn="ctr">
              <a:buNone/>
            </a:pPr>
            <a:endParaRPr lang="cs-CZ" sz="2800" dirty="0" smtClean="0">
              <a:solidFill>
                <a:srgbClr val="FF3300"/>
              </a:solidFill>
              <a:latin typeface="Times New Roman" pitchFamily="18" charset="0"/>
              <a:cs typeface="Times New Roman" pitchFamily="18" charset="0"/>
            </a:endParaRPr>
          </a:p>
          <a:p>
            <a:pPr marL="0" indent="0" algn="ctr">
              <a:buNone/>
            </a:pPr>
            <a:r>
              <a:rPr lang="cs-CZ" sz="2800" dirty="0" smtClean="0">
                <a:solidFill>
                  <a:srgbClr val="FF3300"/>
                </a:solidFill>
                <a:latin typeface="Times New Roman" pitchFamily="18" charset="0"/>
                <a:cs typeface="Times New Roman" pitchFamily="18" charset="0"/>
              </a:rPr>
              <a:t>Test:</a:t>
            </a:r>
          </a:p>
          <a:p>
            <a:pPr marL="0" indent="0">
              <a:buNone/>
            </a:pPr>
            <a:endParaRPr lang="cs-CZ" sz="2800" dirty="0" smtClean="0">
              <a:solidFill>
                <a:srgbClr val="FF3300"/>
              </a:solidFill>
              <a:latin typeface="Times New Roman" pitchFamily="18" charset="0"/>
              <a:cs typeface="Times New Roman" pitchFamily="18" charset="0"/>
            </a:endParaRPr>
          </a:p>
          <a:p>
            <a:pPr marL="457200" indent="-457200">
              <a:buFont typeface="+mj-lt"/>
              <a:buAutoNum type="arabicPeriod"/>
            </a:pPr>
            <a:r>
              <a:rPr lang="cs-CZ" sz="2400" dirty="0" smtClean="0">
                <a:latin typeface="Times New Roman" pitchFamily="18" charset="0"/>
                <a:cs typeface="Times New Roman" pitchFamily="18" charset="0"/>
              </a:rPr>
              <a:t>Jaký je poloměr Marsu v porovnání s poloměrem Země ?</a:t>
            </a:r>
          </a:p>
          <a:p>
            <a:pPr marL="457200" indent="-457200">
              <a:buFont typeface="+mj-lt"/>
              <a:buAutoNum type="arabicPeriod"/>
            </a:pPr>
            <a:r>
              <a:rPr lang="cs-CZ" sz="2400" dirty="0" smtClean="0">
                <a:latin typeface="Times New Roman" pitchFamily="18" charset="0"/>
                <a:cs typeface="Times New Roman" pitchFamily="18" charset="0"/>
              </a:rPr>
              <a:t>Jak dlouho trvá rok na Marsu ve srovnání s délkou roku na Zemi ?</a:t>
            </a:r>
          </a:p>
          <a:p>
            <a:pPr marL="457200" indent="-457200">
              <a:buFont typeface="+mj-lt"/>
              <a:buAutoNum type="arabicPeriod"/>
            </a:pPr>
            <a:r>
              <a:rPr lang="cs-CZ" sz="2400" dirty="0" smtClean="0">
                <a:latin typeface="Times New Roman" pitchFamily="18" charset="0"/>
                <a:cs typeface="Times New Roman" pitchFamily="18" charset="0"/>
              </a:rPr>
              <a:t>Která planeta je největší v naší sluneční soustavě ?</a:t>
            </a:r>
          </a:p>
          <a:p>
            <a:pPr marL="457200" indent="-457200">
              <a:buFont typeface="+mj-lt"/>
              <a:buAutoNum type="arabicPeriod"/>
            </a:pPr>
            <a:r>
              <a:rPr lang="cs-CZ" sz="2400" dirty="0" smtClean="0">
                <a:latin typeface="Times New Roman" pitchFamily="18" charset="0"/>
                <a:cs typeface="Times New Roman" pitchFamily="18" charset="0"/>
              </a:rPr>
              <a:t>Z čeho jsou složeny prstence Saturnu ?</a:t>
            </a:r>
          </a:p>
          <a:p>
            <a:pPr marL="457200" indent="-457200">
              <a:buFont typeface="+mj-lt"/>
              <a:buAutoNum type="arabicPeriod"/>
            </a:pPr>
            <a:r>
              <a:rPr lang="cs-CZ" sz="2400" dirty="0" smtClean="0">
                <a:latin typeface="Times New Roman" pitchFamily="18" charset="0"/>
                <a:cs typeface="Times New Roman" pitchFamily="18" charset="0"/>
              </a:rPr>
              <a:t>Která z planet je nejdále vzdálena od Slunce a z kterých plynů se skládá její atmosféra ?</a:t>
            </a:r>
          </a:p>
          <a:p>
            <a:pPr marL="0" indent="0">
              <a:buNone/>
            </a:pPr>
            <a:endParaRPr lang="cs-CZ" sz="2400" dirty="0" smtClean="0">
              <a:latin typeface="Times New Roman" pitchFamily="18" charset="0"/>
              <a:cs typeface="Times New Roman" pitchFamily="18" charset="0"/>
            </a:endParaRPr>
          </a:p>
          <a:p>
            <a:endParaRPr lang="cs-CZ" sz="2400" dirty="0" smtClean="0">
              <a:latin typeface="Times New Roman" pitchFamily="18" charset="0"/>
              <a:cs typeface="Times New Roman" pitchFamily="18" charset="0"/>
            </a:endParaRPr>
          </a:p>
          <a:p>
            <a:endParaRPr lang="cs-CZ" sz="2400" dirty="0" smtClean="0">
              <a:latin typeface="Times New Roman" pitchFamily="18" charset="0"/>
              <a:cs typeface="Times New Roman" pitchFamily="18" charset="0"/>
            </a:endParaRPr>
          </a:p>
          <a:p>
            <a:endParaRPr lang="cs-CZ" sz="2400" dirty="0" smtClean="0">
              <a:latin typeface="Times New Roman" pitchFamily="18" charset="0"/>
              <a:cs typeface="Times New Roman" pitchFamily="18" charset="0"/>
            </a:endParaRPr>
          </a:p>
          <a:p>
            <a:endParaRPr lang="cs-CZ" sz="2800" dirty="0">
              <a:solidFill>
                <a:srgbClr val="FF3300"/>
              </a:solidFill>
              <a:latin typeface="Times New Roman" pitchFamily="18" charset="0"/>
              <a:cs typeface="Times New Roman" pitchFamily="18" charset="0"/>
            </a:endParaRPr>
          </a:p>
          <a:p>
            <a:endParaRPr lang="cs-CZ" sz="2800" dirty="0">
              <a:solidFill>
                <a:srgbClr val="FF3300"/>
              </a:solidFill>
              <a:latin typeface="Times New Roman" pitchFamily="18" charset="0"/>
              <a:cs typeface="Times New Roman" pitchFamily="18" charset="0"/>
            </a:endParaRPr>
          </a:p>
        </p:txBody>
      </p:sp>
    </p:spTree>
    <p:extLst>
      <p:ext uri="{BB962C8B-B14F-4D97-AF65-F5344CB8AC3E}">
        <p14:creationId xmlns:p14="http://schemas.microsoft.com/office/powerpoint/2010/main" val="4286532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202034"/>
          </a:xfrm>
        </p:spPr>
        <p:txBody>
          <a:bodyPr>
            <a:noAutofit/>
          </a:bodyPr>
          <a:lstStyle/>
          <a:p>
            <a:endParaRPr lang="cs-CZ" sz="2000" dirty="0">
              <a:latin typeface="Times New Roman" pitchFamily="18" charset="0"/>
              <a:cs typeface="Times New Roman" pitchFamily="18" charset="0"/>
            </a:endParaRPr>
          </a:p>
        </p:txBody>
      </p:sp>
      <p:sp>
        <p:nvSpPr>
          <p:cNvPr id="3" name="Zástupný symbol pro obsah 2"/>
          <p:cNvSpPr>
            <a:spLocks noGrp="1"/>
          </p:cNvSpPr>
          <p:nvPr>
            <p:ph idx="1"/>
          </p:nvPr>
        </p:nvSpPr>
        <p:spPr>
          <a:xfrm>
            <a:off x="457200" y="1052735"/>
            <a:ext cx="8229600" cy="4464497"/>
          </a:xfrm>
          <a:ln>
            <a:solidFill>
              <a:schemeClr val="tx1"/>
            </a:solidFill>
          </a:ln>
        </p:spPr>
        <p:txBody>
          <a:bodyPr>
            <a:normAutofit/>
          </a:bodyPr>
          <a:lstStyle/>
          <a:p>
            <a:pPr marL="0" indent="0">
              <a:buNone/>
            </a:pPr>
            <a:r>
              <a:rPr lang="cs-CZ" sz="2000" dirty="0" smtClean="0">
                <a:latin typeface="Times New Roman" pitchFamily="18" charset="0"/>
                <a:cs typeface="Times New Roman" pitchFamily="18" charset="0"/>
              </a:rPr>
              <a:t> </a:t>
            </a:r>
          </a:p>
          <a:p>
            <a:pPr marL="0" indent="0">
              <a:buNone/>
            </a:pPr>
            <a:r>
              <a:rPr lang="cs-CZ" sz="2000" dirty="0" smtClean="0">
                <a:latin typeface="Times New Roman" pitchFamily="18" charset="0"/>
                <a:cs typeface="Times New Roman" pitchFamily="18" charset="0"/>
              </a:rPr>
              <a:t>     Použité materiály:</a:t>
            </a:r>
          </a:p>
          <a:p>
            <a:pPr marL="0" indent="0">
              <a:buNone/>
            </a:pPr>
            <a:endParaRPr lang="cs-CZ" sz="2000" dirty="0" smtClean="0">
              <a:latin typeface="Times New Roman" pitchFamily="18" charset="0"/>
              <a:cs typeface="Times New Roman" pitchFamily="18" charset="0"/>
            </a:endParaRPr>
          </a:p>
          <a:p>
            <a:r>
              <a:rPr lang="cs-CZ" sz="1400" dirty="0" smtClean="0">
                <a:effectLst/>
              </a:rPr>
              <a:t>Sluneční soustava. </a:t>
            </a:r>
            <a:r>
              <a:rPr lang="cs-CZ" sz="1400" i="1" dirty="0" smtClean="0">
                <a:effectLst/>
              </a:rPr>
              <a:t>Http://cs.wikipedia.org/wiki/Slune%C4%8Dn%C3%AD_soustava</a:t>
            </a:r>
            <a:r>
              <a:rPr lang="cs-CZ" sz="1400" dirty="0" smtClean="0">
                <a:effectLst/>
              </a:rPr>
              <a:t> [online]. 21.03.2012 [cit. 2012-04-25]. Dostupné z: http://cs.wikipedia.org/wiki/Slune%C4%8Dn%C3%AD_soustava </a:t>
            </a:r>
          </a:p>
          <a:p>
            <a:r>
              <a:rPr lang="cs-CZ" sz="1400" dirty="0" smtClean="0">
                <a:effectLst/>
              </a:rPr>
              <a:t>Neřízená sluneční soustava planet. </a:t>
            </a:r>
            <a:r>
              <a:rPr lang="cs-CZ" sz="1400" i="1" dirty="0" smtClean="0">
                <a:effectLst/>
              </a:rPr>
              <a:t>Http://www.ideje.cz/cz/clanky/nerizena-slunecni-soustava-planet</a:t>
            </a:r>
            <a:r>
              <a:rPr lang="cs-CZ" sz="1400" dirty="0" smtClean="0">
                <a:effectLst/>
              </a:rPr>
              <a:t> [online]. 2009 [cit. 2012-04-25]. Dostupné z: </a:t>
            </a:r>
            <a:r>
              <a:rPr lang="cs-CZ" sz="1400" dirty="0" smtClean="0">
                <a:effectLst/>
                <a:hlinkClick r:id="rId2"/>
              </a:rPr>
              <a:t>http://www.ideje.cz/cz/clanky/nerizena-slunecni-soustava-planet</a:t>
            </a:r>
            <a:endParaRPr lang="cs-CZ" sz="1400" dirty="0" smtClean="0">
              <a:effectLst/>
            </a:endParaRPr>
          </a:p>
          <a:p>
            <a:r>
              <a:rPr lang="cs-CZ" sz="1400" dirty="0" smtClean="0">
                <a:effectLst/>
              </a:rPr>
              <a:t>Planety. </a:t>
            </a:r>
            <a:r>
              <a:rPr lang="cs-CZ" sz="1400" i="1" dirty="0" smtClean="0">
                <a:effectLst/>
              </a:rPr>
              <a:t>Http://planets.cz/planety/merkur/</a:t>
            </a:r>
            <a:r>
              <a:rPr lang="cs-CZ" sz="1400" dirty="0" smtClean="0">
                <a:effectLst/>
              </a:rPr>
              <a:t> [online]. 2009, 2012 [cit. 2012-04-25]. Dostupné z: </a:t>
            </a:r>
            <a:r>
              <a:rPr lang="cs-CZ" sz="1400" dirty="0" smtClean="0">
                <a:effectLst/>
                <a:hlinkClick r:id="rId3"/>
              </a:rPr>
              <a:t>http://planets.cz/planety/merkur/</a:t>
            </a:r>
            <a:endParaRPr lang="cs-CZ" sz="1400" dirty="0" smtClean="0">
              <a:effectLst/>
            </a:endParaRPr>
          </a:p>
          <a:p>
            <a:r>
              <a:rPr lang="cs-CZ" sz="1400" dirty="0"/>
              <a:t>Vesmír na dosah. </a:t>
            </a:r>
            <a:r>
              <a:rPr lang="cs-CZ" sz="1400" i="1" dirty="0"/>
              <a:t>Http://planets.cz/planety/zeme/</a:t>
            </a:r>
            <a:r>
              <a:rPr lang="cs-CZ" sz="1400" dirty="0"/>
              <a:t> [online]. 2009 [cit. 2012-05-06]. Dostupné z: http://planets.cz/planety/zeme/ </a:t>
            </a:r>
          </a:p>
          <a:p>
            <a:pPr marL="0" indent="0">
              <a:buNone/>
            </a:pPr>
            <a:r>
              <a:rPr lang="cs-CZ" sz="1400" dirty="0" smtClean="0">
                <a:effectLst/>
              </a:rPr>
              <a:t> </a:t>
            </a:r>
          </a:p>
          <a:p>
            <a:pPr marL="0" indent="0">
              <a:buNone/>
            </a:pPr>
            <a:endParaRPr lang="cs-CZ" sz="1400" dirty="0">
              <a:latin typeface="Times New Roman" pitchFamily="18" charset="0"/>
              <a:cs typeface="Times New Roman" pitchFamily="18" charset="0"/>
            </a:endParaRPr>
          </a:p>
        </p:txBody>
      </p:sp>
    </p:spTree>
    <p:extLst>
      <p:ext uri="{BB962C8B-B14F-4D97-AF65-F5344CB8AC3E}">
        <p14:creationId xmlns:p14="http://schemas.microsoft.com/office/powerpoint/2010/main" val="2426195301"/>
      </p:ext>
    </p:extLst>
  </p:cSld>
  <p:clrMapOvr>
    <a:masterClrMapping/>
  </p:clrMapOvr>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138</TotalTime>
  <Words>1004</Words>
  <Application>Microsoft Office PowerPoint</Application>
  <PresentationFormat>Předvádění na obrazovce (4:3)</PresentationFormat>
  <Paragraphs>234</Paragraphs>
  <Slides>19</Slides>
  <Notes>1</Notes>
  <HiddenSlides>0</HiddenSlides>
  <MMClips>0</MMClips>
  <ScaleCrop>false</ScaleCrop>
  <HeadingPairs>
    <vt:vector size="4" baseType="variant">
      <vt:variant>
        <vt:lpstr>Motiv</vt:lpstr>
      </vt:variant>
      <vt:variant>
        <vt:i4>1</vt:i4>
      </vt:variant>
      <vt:variant>
        <vt:lpstr>Nadpisy snímků</vt:lpstr>
      </vt:variant>
      <vt:variant>
        <vt:i4>19</vt:i4>
      </vt:variant>
    </vt:vector>
  </HeadingPairs>
  <TitlesOfParts>
    <vt:vector size="20" baseType="lpstr">
      <vt:lpstr>Motiv systému Office</vt:lpstr>
      <vt:lpstr>Prezentace aplikace PowerPoint</vt:lpstr>
      <vt:lpstr>Prezentace aplikace PowerPoint</vt:lpstr>
      <vt:lpstr>Mars</vt:lpstr>
      <vt:lpstr>Prezentace aplikace PowerPoint</vt:lpstr>
      <vt:lpstr>Prezentace aplikace PowerPoint</vt:lpstr>
      <vt:lpstr>Jupiter</vt:lpstr>
      <vt:lpstr> V atmosféře se vyskytuje také velké množství bouřkových vírů. Nejznámějším z nich je Velká rudá skvrna.  Nejvíce podrobností o Jupiteru přinesly až kosmické sondy, především pak sondy Pioneer, dvojice sond Voyager a sondy Galileo a Cassini. </vt:lpstr>
      <vt:lpstr>Fyzikální hodnoty a atmosféra Jupitera</vt:lpstr>
      <vt:lpstr>Saturn</vt:lpstr>
      <vt:lpstr>Prezentace aplikace PowerPoint</vt:lpstr>
      <vt:lpstr>Prezentace aplikace PowerPoint</vt:lpstr>
      <vt:lpstr>Uran</vt:lpstr>
      <vt:lpstr>Uran</vt:lpstr>
      <vt:lpstr>Prezentace aplikace PowerPoint</vt:lpstr>
      <vt:lpstr>Neptun</vt:lpstr>
      <vt:lpstr>Neptun</vt:lpstr>
      <vt:lpstr>Prezentace aplikace PowerPoint</vt:lpstr>
      <vt:lpstr>Prezentace aplikace PowerPoint</vt:lpstr>
      <vt:lpstr>Prezentace aplikace PowerPoint</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Milan Simon</dc:creator>
  <cp:lastModifiedBy>Milan Simon</cp:lastModifiedBy>
  <cp:revision>31</cp:revision>
  <dcterms:created xsi:type="dcterms:W3CDTF">2012-05-06T11:53:04Z</dcterms:created>
  <dcterms:modified xsi:type="dcterms:W3CDTF">2012-06-20T15:26:13Z</dcterms:modified>
</cp:coreProperties>
</file>