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6" r:id="rId2"/>
    <p:sldId id="272" r:id="rId3"/>
    <p:sldId id="267" r:id="rId4"/>
    <p:sldId id="268" r:id="rId5"/>
    <p:sldId id="257" r:id="rId6"/>
    <p:sldId id="258" r:id="rId7"/>
    <p:sldId id="259" r:id="rId8"/>
    <p:sldId id="269" r:id="rId9"/>
    <p:sldId id="270" r:id="rId10"/>
    <p:sldId id="261" r:id="rId11"/>
    <p:sldId id="260" r:id="rId12"/>
    <p:sldId id="271" r:id="rId13"/>
    <p:sldId id="262" r:id="rId14"/>
    <p:sldId id="263" r:id="rId15"/>
    <p:sldId id="264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VY_32_INOVACE_3.2.7.3. S 03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PhDr. Milan Simon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Slunce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3983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392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8DFEEC9-E3BA-4FD1-A9CA-FB545AD7C43A}" type="presOf" srcId="{757F3AB3-0718-4624-B441-E567A8F0AB56}" destId="{333A1088-737F-45CB-B68E-254E46348037}" srcOrd="0" destOrd="0" presId="urn:microsoft.com/office/officeart/2005/8/layout/target3"/>
    <dgm:cxn modelId="{894F5027-20BF-4346-A2ED-80E24D7D4DDE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0ED5C8B-1DBC-491A-B9DD-32035B87BFBB}" type="presOf" srcId="{D8197B8C-B260-4A16-BDF4-0947B075E274}" destId="{5A5FFA88-C948-4069-8E93-59FA12366E83}" srcOrd="1" destOrd="0" presId="urn:microsoft.com/office/officeart/2005/8/layout/target3"/>
    <dgm:cxn modelId="{AB0D6A7D-FAA9-46BF-B3AA-4312DA561A56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F99A5BD-23E6-40D7-9028-3878565D1046}" type="presOf" srcId="{D1B46980-6531-4606-95E6-44980827E919}" destId="{2BE915AB-18AA-4053-B92C-3BFC9ED204BB}" srcOrd="1" destOrd="0" presId="urn:microsoft.com/office/officeart/2005/8/layout/target3"/>
    <dgm:cxn modelId="{B0CE7311-1AFF-4767-BB26-24FB1AB9CDDF}" type="presOf" srcId="{4C35D32F-0EAB-4CD7-82EE-45574DC2A586}" destId="{8BEBB6EC-1DAA-4CAC-8A25-BC0FCBD5DBD5}" srcOrd="0" destOrd="0" presId="urn:microsoft.com/office/officeart/2005/8/layout/target3"/>
    <dgm:cxn modelId="{2DAF2AF1-04A2-4919-AF83-725C644139C2}" type="presOf" srcId="{D8197B8C-B260-4A16-BDF4-0947B075E274}" destId="{25B08C86-7E15-44DC-BE7F-FFB55DD49D12}" srcOrd="0" destOrd="0" presId="urn:microsoft.com/office/officeart/2005/8/layout/target3"/>
    <dgm:cxn modelId="{8BECABBF-0F8E-46DB-84E2-75142CA56638}" type="presOf" srcId="{D1D4F407-5343-4D3F-B5B9-D407B03CAEB4}" destId="{D005CE8C-CC26-4C3E-AC11-E15060ECD759}" srcOrd="0" destOrd="0" presId="urn:microsoft.com/office/officeart/2005/8/layout/target3"/>
    <dgm:cxn modelId="{98A9B6D0-DE99-4BBB-A4E7-2B74EE51BFE0}" type="presOf" srcId="{B651F6E3-6281-48DB-9319-2AEAFDAE7572}" destId="{6BB5E863-4638-4E1D-BFDE-399D028AC4ED}" srcOrd="1" destOrd="0" presId="urn:microsoft.com/office/officeart/2005/8/layout/target3"/>
    <dgm:cxn modelId="{9871B708-8E88-4EFC-B58A-D4FC426871D8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C6274E5-E868-4CF2-B6AD-D3ECBCF09BF8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CA96BCF-8F7D-48C3-9F5B-28FE1297B035}" type="presParOf" srcId="{333A1088-737F-45CB-B68E-254E46348037}" destId="{F5ABB229-8D3B-4694-996A-96F23CF14429}" srcOrd="0" destOrd="0" presId="urn:microsoft.com/office/officeart/2005/8/layout/target3"/>
    <dgm:cxn modelId="{9F1C4D0E-3EB1-42A4-A481-EB930A429D5D}" type="presParOf" srcId="{333A1088-737F-45CB-B68E-254E46348037}" destId="{F41139FD-01EE-4571-8B17-4FB00FC51163}" srcOrd="1" destOrd="0" presId="urn:microsoft.com/office/officeart/2005/8/layout/target3"/>
    <dgm:cxn modelId="{AA2B5964-7857-4B19-BD54-12AC7845493D}" type="presParOf" srcId="{333A1088-737F-45CB-B68E-254E46348037}" destId="{D005CE8C-CC26-4C3E-AC11-E15060ECD759}" srcOrd="2" destOrd="0" presId="urn:microsoft.com/office/officeart/2005/8/layout/target3"/>
    <dgm:cxn modelId="{AA0C2BC5-FF9A-413C-9ED9-055E3D2DD6C6}" type="presParOf" srcId="{333A1088-737F-45CB-B68E-254E46348037}" destId="{2C702D82-9B77-49B7-9568-BB8EB47C3372}" srcOrd="3" destOrd="0" presId="urn:microsoft.com/office/officeart/2005/8/layout/target3"/>
    <dgm:cxn modelId="{554F740D-7E0D-4EC6-9ADE-A5210DE15A0B}" type="presParOf" srcId="{333A1088-737F-45CB-B68E-254E46348037}" destId="{A52A0455-90FF-4808-ABD0-F02540D31D5A}" srcOrd="4" destOrd="0" presId="urn:microsoft.com/office/officeart/2005/8/layout/target3"/>
    <dgm:cxn modelId="{E234210E-64F0-42EF-85DA-99BC31C32E71}" type="presParOf" srcId="{333A1088-737F-45CB-B68E-254E46348037}" destId="{6140AFEC-043D-4C43-A2F9-D0F5331DF3A3}" srcOrd="5" destOrd="0" presId="urn:microsoft.com/office/officeart/2005/8/layout/target3"/>
    <dgm:cxn modelId="{F6C42797-A565-41AB-9656-CE50B8F833FF}" type="presParOf" srcId="{333A1088-737F-45CB-B68E-254E46348037}" destId="{9358AC05-5D7D-4327-9F80-1AD486AEA664}" srcOrd="6" destOrd="0" presId="urn:microsoft.com/office/officeart/2005/8/layout/target3"/>
    <dgm:cxn modelId="{66E2B954-FAA1-4E56-8A3D-1528AD959AD3}" type="presParOf" srcId="{333A1088-737F-45CB-B68E-254E46348037}" destId="{313FC574-E1CD-4FB4-B054-0B805CE0447D}" srcOrd="7" destOrd="0" presId="urn:microsoft.com/office/officeart/2005/8/layout/target3"/>
    <dgm:cxn modelId="{769CB11A-3508-4839-A20C-F29B6CC05A84}" type="presParOf" srcId="{333A1088-737F-45CB-B68E-254E46348037}" destId="{619D679B-A015-4ECF-8348-D1034C574F40}" srcOrd="8" destOrd="0" presId="urn:microsoft.com/office/officeart/2005/8/layout/target3"/>
    <dgm:cxn modelId="{A32F9C85-E3E1-4B1D-B382-365FAA515BCA}" type="presParOf" srcId="{333A1088-737F-45CB-B68E-254E46348037}" destId="{322283A8-4A27-4CDA-BAE3-F381106A9174}" srcOrd="9" destOrd="0" presId="urn:microsoft.com/office/officeart/2005/8/layout/target3"/>
    <dgm:cxn modelId="{63BCAEBE-E882-4261-96AF-3F297C78C6EE}" type="presParOf" srcId="{333A1088-737F-45CB-B68E-254E46348037}" destId="{FFC9F71D-1B4F-4AD9-A4A6-86ADEFC8AF5C}" srcOrd="10" destOrd="0" presId="urn:microsoft.com/office/officeart/2005/8/layout/target3"/>
    <dgm:cxn modelId="{8B2D9818-86E7-4291-952B-A8CC73E3DE5C}" type="presParOf" srcId="{333A1088-737F-45CB-B68E-254E46348037}" destId="{25B08C86-7E15-44DC-BE7F-FFB55DD49D12}" srcOrd="11" destOrd="0" presId="urn:microsoft.com/office/officeart/2005/8/layout/target3"/>
    <dgm:cxn modelId="{8D7C1FF7-76EC-404D-B7CD-8B54ABA34F06}" type="presParOf" srcId="{333A1088-737F-45CB-B68E-254E46348037}" destId="{76644BE8-9D7C-4C09-B250-3D10AF48CBB7}" srcOrd="12" destOrd="0" presId="urn:microsoft.com/office/officeart/2005/8/layout/target3"/>
    <dgm:cxn modelId="{7C603EC1-A491-4BD7-94F2-F8F490694471}" type="presParOf" srcId="{333A1088-737F-45CB-B68E-254E46348037}" destId="{EE85B701-7295-41C0-BA7A-34D3756A2AE6}" srcOrd="13" destOrd="0" presId="urn:microsoft.com/office/officeart/2005/8/layout/target3"/>
    <dgm:cxn modelId="{4E7B589A-EF88-46F9-9FDC-2050CB830C4F}" type="presParOf" srcId="{333A1088-737F-45CB-B68E-254E46348037}" destId="{8BEBB6EC-1DAA-4CAC-8A25-BC0FCBD5DBD5}" srcOrd="14" destOrd="0" presId="urn:microsoft.com/office/officeart/2005/8/layout/target3"/>
    <dgm:cxn modelId="{797F1247-4A87-4EC4-8044-3361A1D7737E}" type="presParOf" srcId="{333A1088-737F-45CB-B68E-254E46348037}" destId="{AED2198E-93D5-4001-81B4-73124B309672}" srcOrd="15" destOrd="0" presId="urn:microsoft.com/office/officeart/2005/8/layout/target3"/>
    <dgm:cxn modelId="{66792EF9-40BA-46AE-BB5E-3F1F40DF1809}" type="presParOf" srcId="{333A1088-737F-45CB-B68E-254E46348037}" destId="{2BE915AB-18AA-4053-B92C-3BFC9ED204BB}" srcOrd="16" destOrd="0" presId="urn:microsoft.com/office/officeart/2005/8/layout/target3"/>
    <dgm:cxn modelId="{91A16618-674E-4243-8CEB-213A1FA628D9}" type="presParOf" srcId="{333A1088-737F-45CB-B68E-254E46348037}" destId="{6BB5E863-4638-4E1D-BFDE-399D028AC4ED}" srcOrd="17" destOrd="0" presId="urn:microsoft.com/office/officeart/2005/8/layout/target3"/>
    <dgm:cxn modelId="{B40C373C-7E59-4E28-9C76-47B0DF5E5D70}" type="presParOf" srcId="{333A1088-737F-45CB-B68E-254E46348037}" destId="{5A5FFA88-C948-4069-8E93-59FA12366E83}" srcOrd="18" destOrd="0" presId="urn:microsoft.com/office/officeart/2005/8/layout/target3"/>
    <dgm:cxn modelId="{55BED4A5-6F1B-4B43-946A-3CEAE68B205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67236" cy="266723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17907" y="0"/>
          <a:ext cx="6438782" cy="266723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317907" y="0"/>
        <a:ext cx="6438782" cy="426757"/>
      </dsp:txXfrm>
    </dsp:sp>
    <dsp:sp modelId="{A52A0455-90FF-4808-ABD0-F02540D31D5A}">
      <dsp:nvSpPr>
        <dsp:cNvPr id="0" name=""/>
        <dsp:cNvSpPr/>
      </dsp:nvSpPr>
      <dsp:spPr>
        <a:xfrm>
          <a:off x="280059" y="426757"/>
          <a:ext cx="2107116" cy="21071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33618" y="426757"/>
          <a:ext cx="6438782" cy="21071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PhDr. Milan Simon</a:t>
          </a:r>
          <a:endParaRPr lang="cs-CZ" sz="2000" kern="1200" dirty="0"/>
        </a:p>
      </dsp:txBody>
      <dsp:txXfrm>
        <a:off x="1333618" y="426757"/>
        <a:ext cx="6438782" cy="426757"/>
      </dsp:txXfrm>
    </dsp:sp>
    <dsp:sp modelId="{313FC574-E1CD-4FB4-B054-0B805CE0447D}">
      <dsp:nvSpPr>
        <dsp:cNvPr id="0" name=""/>
        <dsp:cNvSpPr/>
      </dsp:nvSpPr>
      <dsp:spPr>
        <a:xfrm>
          <a:off x="560119" y="853515"/>
          <a:ext cx="1546996" cy="154699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33618" y="829243"/>
          <a:ext cx="6438782" cy="154699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VY_32_INOVACE_3.2.7.3. S 03</a:t>
          </a:r>
          <a:endParaRPr lang="cs-CZ" sz="2000" kern="1200" dirty="0"/>
        </a:p>
      </dsp:txBody>
      <dsp:txXfrm>
        <a:off x="1333618" y="829243"/>
        <a:ext cx="6438782" cy="426757"/>
      </dsp:txXfrm>
    </dsp:sp>
    <dsp:sp modelId="{FFC9F71D-1B4F-4AD9-A4A6-86ADEFC8AF5C}">
      <dsp:nvSpPr>
        <dsp:cNvPr id="0" name=""/>
        <dsp:cNvSpPr/>
      </dsp:nvSpPr>
      <dsp:spPr>
        <a:xfrm>
          <a:off x="840179" y="1280273"/>
          <a:ext cx="986877" cy="98687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33618" y="1240965"/>
          <a:ext cx="6438782" cy="9868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Slunce</a:t>
          </a:r>
          <a:endParaRPr lang="cs-CZ" sz="2000" kern="1200" dirty="0"/>
        </a:p>
      </dsp:txBody>
      <dsp:txXfrm>
        <a:off x="1333618" y="1240965"/>
        <a:ext cx="6438782" cy="426757"/>
      </dsp:txXfrm>
    </dsp:sp>
    <dsp:sp modelId="{EE85B701-7295-41C0-BA7A-34D3756A2AE6}">
      <dsp:nvSpPr>
        <dsp:cNvPr id="0" name=""/>
        <dsp:cNvSpPr/>
      </dsp:nvSpPr>
      <dsp:spPr>
        <a:xfrm>
          <a:off x="1120239" y="1707031"/>
          <a:ext cx="426757" cy="426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33618" y="1690297"/>
          <a:ext cx="6438782" cy="426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333618" y="1690297"/>
        <a:ext cx="6438782" cy="426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9CDE89-A1D9-42AB-915B-EAD9D557D88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ECAA6A-17B3-4712-B16D-5EC72E0721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03720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4018CF6-271C-4E98-AD99-EA5872BA416E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D3CF0-EB72-45D3-9A75-FF098102E3C3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A06E2-701A-4587-B698-E30AFE9A86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905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D3CF0-EB72-45D3-9A75-FF098102E3C3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A06E2-701A-4587-B698-E30AFE9A86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76802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D3CF0-EB72-45D3-9A75-FF098102E3C3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A06E2-701A-4587-B698-E30AFE9A86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73939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D3CF0-EB72-45D3-9A75-FF098102E3C3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A06E2-701A-4587-B698-E30AFE9A86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804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D3CF0-EB72-45D3-9A75-FF098102E3C3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A06E2-701A-4587-B698-E30AFE9A86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889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D3CF0-EB72-45D3-9A75-FF098102E3C3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A06E2-701A-4587-B698-E30AFE9A86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4381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D3CF0-EB72-45D3-9A75-FF098102E3C3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A06E2-701A-4587-B698-E30AFE9A86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506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D3CF0-EB72-45D3-9A75-FF098102E3C3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A06E2-701A-4587-B698-E30AFE9A86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4867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D3CF0-EB72-45D3-9A75-FF098102E3C3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A06E2-701A-4587-B698-E30AFE9A86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01151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D3CF0-EB72-45D3-9A75-FF098102E3C3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A06E2-701A-4587-B698-E30AFE9A86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02176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D3CF0-EB72-45D3-9A75-FF098102E3C3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A06E2-701A-4587-B698-E30AFE9A86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4023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8D3CF0-EB72-45D3-9A75-FF098102E3C3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4A06E2-701A-4587-B698-E30AFE9A86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6130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lektromagnetick%C3%A9_spektrum" TargetMode="External"/><Relationship Id="rId2" Type="http://schemas.openxmlformats.org/officeDocument/2006/relationships/hyperlink" Target="http://cs.wikipedia.org/wiki/Teplota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Astronomie" TargetMode="External"/><Relationship Id="rId4" Type="http://schemas.openxmlformats.org/officeDocument/2006/relationships/hyperlink" Target="http://cs.wikipedia.org/wiki/Pr%C5%AFm%C4%9Br_(geometrie)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Zem%C4%9B" TargetMode="External"/><Relationship Id="rId13" Type="http://schemas.openxmlformats.org/officeDocument/2006/relationships/hyperlink" Target="http://cs.wikipedia.org/w/index.php?title=Tok_energie&amp;action=edit&amp;redlink=1" TargetMode="External"/><Relationship Id="rId3" Type="http://schemas.openxmlformats.org/officeDocument/2006/relationships/hyperlink" Target="http://cs.wikipedia.org/wiki/Hlavn%C3%AD_posloupnost" TargetMode="External"/><Relationship Id="rId7" Type="http://schemas.openxmlformats.org/officeDocument/2006/relationships/hyperlink" Target="http://cs.wikipedia.org/wiki/Slune%C4%8Dn%C3%AD_soustava" TargetMode="External"/><Relationship Id="rId12" Type="http://schemas.openxmlformats.org/officeDocument/2006/relationships/hyperlink" Target="http://cs.wikipedia.org/wiki/Watt" TargetMode="External"/><Relationship Id="rId2" Type="http://schemas.openxmlformats.org/officeDocument/2006/relationships/hyperlink" Target="http://cs.wikipedia.org/wiki/Hv%C4%9Bzd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v%C4%9Bteln%C3%BD_rok" TargetMode="External"/><Relationship Id="rId11" Type="http://schemas.openxmlformats.org/officeDocument/2006/relationships/hyperlink" Target="http://cs.wikipedia.org/wiki/Energie" TargetMode="External"/><Relationship Id="rId5" Type="http://schemas.openxmlformats.org/officeDocument/2006/relationships/hyperlink" Target="http://cs.wikipedia.org/wiki/Galaxie_Ml%C3%A9%C4%8Dn%C3%A1_dr%C3%A1ha" TargetMode="External"/><Relationship Id="rId10" Type="http://schemas.openxmlformats.org/officeDocument/2006/relationships/hyperlink" Target="http://cs.wikipedia.org/wiki/Plazma" TargetMode="External"/><Relationship Id="rId4" Type="http://schemas.openxmlformats.org/officeDocument/2006/relationships/hyperlink" Target="http://cs.wikipedia.org/wiki/T%C5%99%C3%ADda_sv%C3%ADtivosti" TargetMode="External"/><Relationship Id="rId9" Type="http://schemas.openxmlformats.org/officeDocument/2006/relationships/hyperlink" Target="http://cs.wikipedia.org/wiki/Astronomick%C3%A1_jednotka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Ro%C4%8Dn%C3%AD_obdob%C3%AD" TargetMode="External"/><Relationship Id="rId13" Type="http://schemas.openxmlformats.org/officeDocument/2006/relationships/hyperlink" Target="http://cs.wikipedia.org/wiki/Odliv" TargetMode="External"/><Relationship Id="rId18" Type="http://schemas.openxmlformats.org/officeDocument/2006/relationships/hyperlink" Target="http://cs.wikipedia.org/wiki/Viditeln%C3%A9_sv%C4%9Btlo" TargetMode="External"/><Relationship Id="rId3" Type="http://schemas.openxmlformats.org/officeDocument/2006/relationships/hyperlink" Target="http://cs.wikipedia.org/wiki/Sv%C4%9Btlo" TargetMode="External"/><Relationship Id="rId21" Type="http://schemas.openxmlformats.org/officeDocument/2006/relationships/hyperlink" Target="http://cs.wikipedia.org/wiki/Kalciferol" TargetMode="External"/><Relationship Id="rId7" Type="http://schemas.openxmlformats.org/officeDocument/2006/relationships/hyperlink" Target="http://cs.wikipedia.org/wiki/Af%C3%A9lium" TargetMode="External"/><Relationship Id="rId12" Type="http://schemas.openxmlformats.org/officeDocument/2006/relationships/hyperlink" Target="http://cs.wikipedia.org/wiki/P%C5%99%C3%ADliv" TargetMode="External"/><Relationship Id="rId17" Type="http://schemas.openxmlformats.org/officeDocument/2006/relationships/hyperlink" Target="http://cs.wikipedia.org/wiki/Atmosf%C3%A9ra" TargetMode="External"/><Relationship Id="rId2" Type="http://schemas.openxmlformats.org/officeDocument/2006/relationships/hyperlink" Target="http://cs.wikipedia.org/wiki/Teplo" TargetMode="External"/><Relationship Id="rId16" Type="http://schemas.openxmlformats.org/officeDocument/2006/relationships/hyperlink" Target="http://cs.wikipedia.org/wiki/Zrak" TargetMode="External"/><Relationship Id="rId20" Type="http://schemas.openxmlformats.org/officeDocument/2006/relationships/hyperlink" Target="http://cs.wikipedia.org/wiki/Infra%C4%8Derven%C3%A9_sv%C4%9Btl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erih%C3%A9lium" TargetMode="External"/><Relationship Id="rId11" Type="http://schemas.openxmlformats.org/officeDocument/2006/relationships/hyperlink" Target="http://cs.wikipedia.org/wiki/Teplota" TargetMode="External"/><Relationship Id="rId24" Type="http://schemas.openxmlformats.org/officeDocument/2006/relationships/hyperlink" Target="http://cs.wikipedia.org/wiki/Slepota" TargetMode="External"/><Relationship Id="rId5" Type="http://schemas.openxmlformats.org/officeDocument/2006/relationships/hyperlink" Target="http://cs.wikipedia.org/wiki/Rychlost_sv%C4%9Btla" TargetMode="External"/><Relationship Id="rId15" Type="http://schemas.openxmlformats.org/officeDocument/2006/relationships/hyperlink" Target="http://cs.wikipedia.org/wiki/Rostliny" TargetMode="External"/><Relationship Id="rId23" Type="http://schemas.openxmlformats.org/officeDocument/2006/relationships/hyperlink" Target="http://cs.wikipedia.org/wiki/Mutace" TargetMode="External"/><Relationship Id="rId10" Type="http://schemas.openxmlformats.org/officeDocument/2006/relationships/hyperlink" Target="http://cs.wikipedia.org/wiki/Po%C4%8Das%C3%AD" TargetMode="External"/><Relationship Id="rId19" Type="http://schemas.openxmlformats.org/officeDocument/2006/relationships/hyperlink" Target="http://cs.wikipedia.org/wiki/Ultrafialov%C3%A9_sv%C4%9Btlo" TargetMode="External"/><Relationship Id="rId4" Type="http://schemas.openxmlformats.org/officeDocument/2006/relationships/hyperlink" Target="http://cs.wikipedia.org/wiki/Alpha_Centauri" TargetMode="External"/><Relationship Id="rId9" Type="http://schemas.openxmlformats.org/officeDocument/2006/relationships/hyperlink" Target="http://cs.wikipedia.org/wiki/Podneb%C3%AD" TargetMode="External"/><Relationship Id="rId14" Type="http://schemas.openxmlformats.org/officeDocument/2006/relationships/hyperlink" Target="http://cs.wikipedia.org/wiki/Fotosynt%C3%A9za" TargetMode="External"/><Relationship Id="rId22" Type="http://schemas.openxmlformats.org/officeDocument/2006/relationships/hyperlink" Target="http://cs.wikipedia.org/wiki/K%C5%AF%C5%BEe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://hvezdy.astro.cz/slunce/740-atmosfera-slunce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hyperlink" Target="http://hvezdy.astro.cz/slunce/744-slunecni-skvrny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hyperlink" Target="http://cs.wikipedia.org/wiki/Slunce" TargetMode="External"/><Relationship Id="rId7" Type="http://schemas.openxmlformats.org/officeDocument/2006/relationships/image" Target="../media/image7.jpg"/><Relationship Id="rId2" Type="http://schemas.openxmlformats.org/officeDocument/2006/relationships/hyperlink" Target="http://cs.wikipedia.org/wiki/Plazma_(fyzika)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Chromosf%C3%A9ra" TargetMode="External"/><Relationship Id="rId5" Type="http://schemas.openxmlformats.org/officeDocument/2006/relationships/hyperlink" Target="http://cs.wikipedia.org/wiki/Kor%C3%B3na" TargetMode="External"/><Relationship Id="rId4" Type="http://schemas.openxmlformats.org/officeDocument/2006/relationships/hyperlink" Target="http://cs.wikipedia.org/wiki/Fotosf%C3%A9ra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Hv%C4%9Bzda" TargetMode="External"/><Relationship Id="rId3" Type="http://schemas.openxmlformats.org/officeDocument/2006/relationships/hyperlink" Target="http://cs.wikipedia.org/wiki/M%C4%9Bs%C3%ADc" TargetMode="External"/><Relationship Id="rId7" Type="http://schemas.openxmlformats.org/officeDocument/2006/relationships/hyperlink" Target="http://cs.wikipedia.org/wiki/Kor%C3%B3na" TargetMode="External"/><Relationship Id="rId12" Type="http://schemas.openxmlformats.org/officeDocument/2006/relationships/image" Target="../media/image10.jpg"/><Relationship Id="rId2" Type="http://schemas.openxmlformats.org/officeDocument/2006/relationships/hyperlink" Target="http://cs.wikipedia.org/wiki/Astronomi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Nov" TargetMode="External"/><Relationship Id="rId11" Type="http://schemas.openxmlformats.org/officeDocument/2006/relationships/hyperlink" Target="http://cs.wikipedia.org/wiki/Mystika" TargetMode="External"/><Relationship Id="rId5" Type="http://schemas.openxmlformats.org/officeDocument/2006/relationships/hyperlink" Target="http://cs.wikipedia.org/wiki/Slunce" TargetMode="External"/><Relationship Id="rId10" Type="http://schemas.openxmlformats.org/officeDocument/2006/relationships/hyperlink" Target="http://cs.wikipedia.org/wiki/N%C3%A1bo%C5%BEenstv%C3%AD" TargetMode="External"/><Relationship Id="rId4" Type="http://schemas.openxmlformats.org/officeDocument/2006/relationships/hyperlink" Target="http://cs.wikipedia.org/wiki/Zem%C4%9B" TargetMode="External"/><Relationship Id="rId9" Type="http://schemas.openxmlformats.org/officeDocument/2006/relationships/hyperlink" Target="http://cs.wikipedia.org/wiki/Planeta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%C5%BDivot" TargetMode="External"/><Relationship Id="rId3" Type="http://schemas.openxmlformats.org/officeDocument/2006/relationships/hyperlink" Target="http://cs.wikipedia.org/wiki/Starov%C4%9Bk%C3%A9_%C5%98ecko" TargetMode="External"/><Relationship Id="rId7" Type="http://schemas.openxmlformats.org/officeDocument/2006/relationships/hyperlink" Target="http://cs.wikipedia.org/wiki/Astrologie" TargetMode="External"/><Relationship Id="rId2" Type="http://schemas.openxmlformats.org/officeDocument/2006/relationships/hyperlink" Target="http://cs.wikipedia.org/wiki/Bo%C5%BEstv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R%C3%A9" TargetMode="External"/><Relationship Id="rId5" Type="http://schemas.openxmlformats.org/officeDocument/2006/relationships/hyperlink" Target="http://cs.wikipedia.org/wiki/Starov%C4%9Bk%C3%BD_%C5%98%C3%ADm" TargetMode="External"/><Relationship Id="rId10" Type="http://schemas.openxmlformats.org/officeDocument/2006/relationships/image" Target="../media/image11.jpg"/><Relationship Id="rId4" Type="http://schemas.openxmlformats.org/officeDocument/2006/relationships/hyperlink" Target="http://cs.wikipedia.org/wiki/Helios" TargetMode="External"/><Relationship Id="rId9" Type="http://schemas.openxmlformats.org/officeDocument/2006/relationships/hyperlink" Target="http://cs.wikipedia.org/wiki/R%C3%A1no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hyperlink" Target="http://hvezdy.astro.cz/slunce/734-zdroje-zareni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i.telegraph.co.uk/multimedia/archive/01653/solar_sun_1653022c.jpg" TargetMode="External"/><Relationship Id="rId7" Type="http://schemas.openxmlformats.org/officeDocument/2006/relationships/hyperlink" Target="http://cs.wikipedia.org/wiki/Soubor:Aten_disk.jpg" TargetMode="External"/><Relationship Id="rId2" Type="http://schemas.openxmlformats.org/officeDocument/2006/relationships/hyperlink" Target="http://hvezdy.astro.cz/slunce/728-historie-pozorovani-slun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olar_prominence_from_STEREO_spacecraft_September_29,_2008.jpg" TargetMode="External"/><Relationship Id="rId5" Type="http://schemas.openxmlformats.org/officeDocument/2006/relationships/hyperlink" Target="http://cs.wikipedia.org/wiki/Soubor:Solar_prominence_1.jpg" TargetMode="External"/><Relationship Id="rId4" Type="http://schemas.openxmlformats.org/officeDocument/2006/relationships/hyperlink" Target="http://cs.wikipedia.org/wiki/Protubera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3199643"/>
              </p:ext>
            </p:extLst>
          </p:nvPr>
        </p:nvGraphicFramePr>
        <p:xfrm>
          <a:off x="539552" y="846020"/>
          <a:ext cx="7772400" cy="26672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3738563" y="2565400"/>
            <a:ext cx="2405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14340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1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8918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196952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Cíl </a:t>
            </a:r>
            <a:r>
              <a:rPr lang="cs-CZ" sz="2400" b="1" i="1" dirty="0">
                <a:latin typeface="Times New Roman" pitchFamily="18" charset="0"/>
                <a:cs typeface="Times New Roman" pitchFamily="18" charset="0"/>
              </a:rPr>
              <a:t>prezentace:</a:t>
            </a: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se seznámí se vznikem a charakteristikou Slunce. Prezentace je doplněna komentářem. Prezentaci lze využít v rámci mezipředmětových vztahů i při výuce fyziky.</a:t>
            </a:r>
          </a:p>
          <a:p>
            <a:pPr marL="0" indent="0">
              <a:buNone/>
            </a:pPr>
            <a:endParaRPr lang="cs-CZ" sz="2400" b="1" i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8456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116632"/>
            <a:ext cx="2304256" cy="360040"/>
          </a:xfrm>
          <a:ln>
            <a:solidFill>
              <a:schemeClr val="accent2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SLUNCE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548680"/>
            <a:ext cx="8496944" cy="605492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1298790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Vznik Slunce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Naše Slunce se zřejmě zrodilo ve velké mlhovině v rovině naší Galaxie spolu se stovkami dalších hvězd. Takovéto mlhoviny jsou složeny převážně z vodíku a z 1–10 %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prachových částic.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020832"/>
            <a:ext cx="4752528" cy="43924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88904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Autofit/>
          </a:bodyPr>
          <a:lstStyle/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5"/>
            <a:ext cx="8229600" cy="3672407"/>
          </a:xfrm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b="1" dirty="0" smtClean="0">
              <a:solidFill>
                <a:srgbClr val="FF99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Slunce</a:t>
            </a:r>
            <a:r>
              <a:rPr lang="cs-CZ" sz="20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 staré přibližně 4,6 miliard let, což je řadí mezi hvězdy středního věku. Bude svítit ještě asi 5 až 7 miliard let.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 tooltip="Teplota"/>
              </a:rPr>
              <a:t>Teplota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na povrchu Slunce činí asi 5800 K, proto je lidé vnímají jako žluté (i když maximum jeho vyzařování je v zelené části viditelného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 tooltip="Elektromagnetické spektrum"/>
              </a:rPr>
              <a:t>spektra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 tooltip="Průměr (geometrie)"/>
              </a:rPr>
              <a:t>Průměr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Slunce je zhruba 1 400 000 km, což činí asi 109 průměrů Země. Jeho objem je tedy asi 1,3 milionkrát větší než objem Země. Hustota Slunce činí průměrně 1400 kg m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−3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Slunce se otáčí jinou rychlostí u pólů a na rovníku. Na rovníku se otočí jednou za 25 dní, na pólu za 36 dní. Jde o nejjasnější těleso na obloze.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 tooltip="Astronomie"/>
              </a:rPr>
              <a:t>Astronomický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symbol pro Slunce je kruh s bodem uprostřed.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11479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Autofit/>
          </a:bodyPr>
          <a:lstStyle/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5"/>
            <a:ext cx="8229600" cy="3816423"/>
          </a:xfrm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b="1" dirty="0" smtClean="0">
              <a:solidFill>
                <a:srgbClr val="FF99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Slunce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 action="ppaction://hlinkfile" tooltip="Hvězda"/>
              </a:rPr>
              <a:t>hvězda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 action="ppaction://hlinkfile" tooltip="Hlavní posloupnost"/>
              </a:rPr>
              <a:t>hlavní posloupnosti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spektrální třídy G2V patřící do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 action="ppaction://hlinkfile" tooltip="Třída svítivosti"/>
              </a:rPr>
              <a:t>třídy svítivosti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V. Obíhá okolo středu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 action="ppaction://hlinkfile" tooltip="Galaxie Mléčná dráha"/>
              </a:rPr>
              <a:t>Mléčné dráhy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ve vzdálenosti od 25 000 do 28 000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 action="ppaction://hlinkfile" tooltip="Světelný rok"/>
              </a:rPr>
              <a:t>světelných let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Oběh trvá přibližně 226 milionů let. Tvoří centrum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 action="ppaction://hlinkfile" tooltip="Sluneční soustava"/>
              </a:rPr>
              <a:t>sluneční soustavy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od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 action="ppaction://hlinkfile" tooltip="Země"/>
              </a:rPr>
              <a:t>Země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je vzdálené 1 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 action="ppaction://hlinkfile" tooltip="Astronomická jednotka"/>
              </a:rPr>
              <a:t>AU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(asi 150 milionů km). Jde tedy o hvězdu Zemi nejbližší. Hmotnost Slunce je asi 330 000 krát větší než hmotnost Země a představuje 99,8 % hmotnosti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 action="ppaction://hlinkfile" tooltip="Sluneční soustava"/>
              </a:rPr>
              <a:t>sluneční soustavy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Slunce je koule žhavého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0" action="ppaction://hlinkfile" tooltip="Plazma"/>
              </a:rPr>
              <a:t>plazmatu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neustále produkuje ohromné množství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1" action="ppaction://hlinkfile" tooltip="Energie"/>
              </a:rPr>
              <a:t>energie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Jeho výkon činí zhruba 4×10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26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2" action="ppaction://hlinkfile" tooltip="Watt"/>
              </a:rPr>
              <a:t>W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z čehož na Zemi dopadá asi 45 miliardtin.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3" action="ppaction://hlinkfile" tooltip="Tok energie (stránka neexistuje)"/>
              </a:rPr>
              <a:t>Tok energie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ze Slunce na Zemi činí asi 1,4 kW m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−2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93250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Autofit/>
          </a:bodyPr>
          <a:lstStyle/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544615"/>
          </a:xfrm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endParaRPr lang="cs-CZ" sz="2000" b="1" dirty="0" smtClean="0">
              <a:solidFill>
                <a:srgbClr val="FF99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Slunce</a:t>
            </a:r>
            <a:r>
              <a:rPr lang="cs-CZ" sz="2000" dirty="0" smtClean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je hvězda nejbližší k Zemi, jejíž povrch zásobuje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action="ppaction://hlinkfile" tooltip="Teplo"/>
              </a:rPr>
              <a:t>teplem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 action="ppaction://hlinkfile" tooltip="Světlo"/>
              </a:rPr>
              <a:t>světlem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Světlo dosáhne povrchu Země za 8 minut a 19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sekund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(přičemž z druhé nejbližší hvězdy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4" action="ppaction://hlinkfile" tooltip="Alpha Centauri"/>
              </a:rPr>
              <a:t>Alpha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 action="ppaction://hlinkfile" tooltip="Alpha Centauri"/>
              </a:rPr>
              <a:t> Centauri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dosáhne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 action="ppaction://hlinkfile" tooltip="Rychlost světla"/>
              </a:rPr>
              <a:t>světlo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zemského povrchu za 4,35 roku). Vzdálenost mezi Zemí a Sluncem se pohybuje v rozmezí 147 097 000 km (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 action="ppaction://hlinkfile" tooltip="Perihélium"/>
              </a:rPr>
              <a:t>perihélium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) až do 152 099 000 km (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7" action="ppaction://hlinkfile" tooltip="Afélium"/>
              </a:rPr>
              <a:t>afélium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Tyto změny vzdálenosti však nejsou příčinou střídání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8" action="ppaction://hlinkfile" tooltip="Roční období"/>
              </a:rPr>
              <a:t>ročních období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Zemi.</a:t>
            </a:r>
          </a:p>
          <a:p>
            <a:endParaRPr lang="cs-CZ" sz="2000" dirty="0" smtClean="0"/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Energie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slunečního záření pohání téměř všechny procesy, které na Zemi probíhají. Je na ní závislé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9" action="ppaction://hlinkfile" tooltip="Podnebí"/>
              </a:rPr>
              <a:t>podnebí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změny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0" action="ppaction://hlinkfile" tooltip="Počasí"/>
              </a:rPr>
              <a:t>počasí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1" action="ppaction://hlinkfile" tooltip="Teplota"/>
              </a:rPr>
              <a:t>teploty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významně se podílí na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2" action="ppaction://hlinkfile" tooltip="Příliv"/>
              </a:rPr>
              <a:t>přílivu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3" action="ppaction://hlinkfile" tooltip="Odliv"/>
              </a:rPr>
              <a:t>odlivu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Pomáhá udržet na zemském povrchu vodu v kapalném skupenství, je klíčovým faktorem pro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4" action="ppaction://hlinkfile" tooltip="Fotosyntéza"/>
              </a:rPr>
              <a:t>fotosyntézu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5" action="ppaction://hlinkfile" tooltip="Rostliny"/>
              </a:rPr>
              <a:t>rostlin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a umožňuje živočichům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6" action="ppaction://hlinkfile" tooltip="Zrak"/>
              </a:rPr>
              <a:t>vidět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Zemská </a:t>
            </a:r>
            <a:r>
              <a:rPr lang="cs-CZ" sz="2200" dirty="0">
                <a:latin typeface="Times New Roman" pitchFamily="18" charset="0"/>
                <a:cs typeface="Times New Roman" pitchFamily="18" charset="0"/>
                <a:hlinkClick r:id="rId17" action="ppaction://hlinkfile" tooltip="Atmosféra"/>
              </a:rPr>
              <a:t>atmosféra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 propouští jen část spektra slunečního záření - všechny složky </a:t>
            </a:r>
            <a:r>
              <a:rPr lang="cs-CZ" sz="2200" dirty="0">
                <a:latin typeface="Times New Roman" pitchFamily="18" charset="0"/>
                <a:cs typeface="Times New Roman" pitchFamily="18" charset="0"/>
                <a:hlinkClick r:id="rId18" action="ppaction://hlinkfile" tooltip="Viditelné světlo"/>
              </a:rPr>
              <a:t>viditelného spektra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, část </a:t>
            </a:r>
            <a:r>
              <a:rPr lang="cs-CZ" sz="2200" dirty="0">
                <a:latin typeface="Times New Roman" pitchFamily="18" charset="0"/>
                <a:cs typeface="Times New Roman" pitchFamily="18" charset="0"/>
                <a:hlinkClick r:id="rId19" action="ppaction://hlinkfile" tooltip="Ultrafialové světlo"/>
              </a:rPr>
              <a:t>ultrafialového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200" dirty="0">
                <a:latin typeface="Times New Roman" pitchFamily="18" charset="0"/>
                <a:cs typeface="Times New Roman" pitchFamily="18" charset="0"/>
                <a:hlinkClick r:id="rId20" action="ppaction://hlinkfile" tooltip="Infračervené světlo"/>
              </a:rPr>
              <a:t>infračerveného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 a radiového záření.</a:t>
            </a:r>
          </a:p>
          <a:p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Ultrafialové záření podněcuje tvorbu </a:t>
            </a:r>
            <a:r>
              <a:rPr lang="cs-CZ" sz="2200" dirty="0">
                <a:latin typeface="Times New Roman" pitchFamily="18" charset="0"/>
                <a:cs typeface="Times New Roman" pitchFamily="18" charset="0"/>
                <a:hlinkClick r:id="rId21" action="ppaction://hlinkfile" tooltip="Kalciferol"/>
              </a:rPr>
              <a:t>vitaminu D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 vznikajícího v </a:t>
            </a:r>
            <a:r>
              <a:rPr lang="cs-CZ" sz="2200" dirty="0">
                <a:latin typeface="Times New Roman" pitchFamily="18" charset="0"/>
                <a:cs typeface="Times New Roman" pitchFamily="18" charset="0"/>
                <a:hlinkClick r:id="rId22" action="ppaction://hlinkfile" tooltip="Kůže"/>
              </a:rPr>
              <a:t>lidské kůži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Při dlouhodobějším působení ale může způsobovat i nepříznivé efekty v podobě </a:t>
            </a:r>
            <a:r>
              <a:rPr lang="cs-CZ" sz="2200" dirty="0">
                <a:latin typeface="Times New Roman" pitchFamily="18" charset="0"/>
                <a:cs typeface="Times New Roman" pitchFamily="18" charset="0"/>
                <a:hlinkClick r:id="rId23" action="ppaction://hlinkfile" tooltip="Mutace"/>
              </a:rPr>
              <a:t>mutací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 a vzniků nádorových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onemocnění 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či </a:t>
            </a:r>
            <a:r>
              <a:rPr lang="cs-CZ" sz="2200" dirty="0">
                <a:latin typeface="Times New Roman" pitchFamily="18" charset="0"/>
                <a:cs typeface="Times New Roman" pitchFamily="18" charset="0"/>
                <a:hlinkClick r:id="rId24" action="ppaction://hlinkfile" tooltip="Slepota"/>
              </a:rPr>
              <a:t>slepoty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200" dirty="0">
              <a:latin typeface="Times New Roman" pitchFamily="18" charset="0"/>
              <a:cs typeface="Times New Roman" pitchFamily="18" charset="0"/>
            </a:endParaRPr>
          </a:p>
          <a:p>
            <a:endParaRPr lang="cs-CZ" sz="2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78361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404664"/>
            <a:ext cx="2448272" cy="360040"/>
          </a:xfrm>
          <a:ln>
            <a:solidFill>
              <a:schemeClr val="accent6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Sluneční skvrny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544616"/>
          </a:xfrm>
          <a:ln>
            <a:solidFill>
              <a:schemeClr val="accent6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Sluneční </a:t>
            </a: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skvrny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jsou oblasti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/>
              </a:rPr>
              <a:t>fotosféry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se sníženou teplotou, zářením 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tlakem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plynu.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Sluneční </a:t>
            </a: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skvrny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mají tloušťku několik tisíc kilometrů. Z nejnižší části skvrny stoupá vzhůru proud plazmatu, to se na povrchu skvrny ochladí a rozlévá se od středu skvrny k okrajům.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556792"/>
            <a:ext cx="6624736" cy="345638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629556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19872" y="188640"/>
            <a:ext cx="2592287" cy="432048"/>
          </a:xfrm>
          <a:ln>
            <a:solidFill>
              <a:schemeClr val="accent6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Sluneční erupce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904656"/>
          </a:xfrm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s-CZ" sz="2900" b="1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9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Sluneční </a:t>
            </a:r>
            <a:r>
              <a:rPr lang="cs-CZ" sz="29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erupce </a:t>
            </a:r>
            <a:r>
              <a:rPr lang="cs-CZ" sz="2900" dirty="0">
                <a:latin typeface="Times New Roman" pitchFamily="18" charset="0"/>
                <a:cs typeface="Times New Roman" pitchFamily="18" charset="0"/>
              </a:rPr>
              <a:t>jsou obrovské exploze na povrchu Slunce. Během několika málo minut materiál o teplotě několika milionů kelvinů, uvolní energii o síle miliardy megatun TNT. Erupce vznikají v blízkosti </a:t>
            </a:r>
            <a:r>
              <a:rPr lang="cs-CZ" sz="2900" dirty="0">
                <a:latin typeface="Times New Roman" pitchFamily="18" charset="0"/>
                <a:cs typeface="Times New Roman" pitchFamily="18" charset="0"/>
                <a:hlinkClick r:id="rId2"/>
              </a:rPr>
              <a:t>slunečních skvrn</a:t>
            </a:r>
            <a:r>
              <a:rPr lang="cs-CZ" sz="2900" dirty="0">
                <a:latin typeface="Times New Roman" pitchFamily="18" charset="0"/>
                <a:cs typeface="Times New Roman" pitchFamily="18" charset="0"/>
              </a:rPr>
              <a:t>, obvykle na rozhraní oblastí s opačnou magnetickou polaritou, jsou charakterizované vyzařováním v rentgenovém oboru či proudem vysoce energetických částic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29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9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9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9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9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9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9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9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900" dirty="0">
                <a:latin typeface="Times New Roman" pitchFamily="18" charset="0"/>
                <a:cs typeface="Times New Roman" pitchFamily="18" charset="0"/>
              </a:rPr>
              <a:t>Proč je pro nás tak důležité sledovat </a:t>
            </a:r>
            <a:r>
              <a:rPr lang="cs-CZ" sz="29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sluneční erupce</a:t>
            </a:r>
            <a:r>
              <a:rPr lang="cs-CZ" sz="2900" dirty="0">
                <a:latin typeface="Times New Roman" pitchFamily="18" charset="0"/>
                <a:cs typeface="Times New Roman" pitchFamily="18" charset="0"/>
              </a:rPr>
              <a:t>? Sluneční erupce silně ovlivňují vesmírné počasí v blízkosti Země. Uvolňují do sluneční soustavy a tím i do geomagnetického pole Země velké množství vysokoenergetických částic, které vnímáme jako radiaci. Díky magnetickému poli nehrozí lidem na Zemi velké nebezpečí. Sluneční erupce může přispět k větší intenzitě jižní a severní polární záře, nebo přerušit rádiové vysílání. Vysoké nebezpečí však vzniká pro kosmonauty a kosmické sondy. 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428888"/>
            <a:ext cx="2679204" cy="21602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420888"/>
            <a:ext cx="2952328" cy="21602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787932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7824" y="620688"/>
            <a:ext cx="3096344" cy="360040"/>
          </a:xfrm>
          <a:ln>
            <a:solidFill>
              <a:schemeClr val="accent6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Sluneční protuberance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Protuberance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je velký jasný oblak chladného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tooltip="Plazma (fyzika)"/>
              </a:rPr>
              <a:t>plazmatu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vybíhající z povrchu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 tooltip="Slunce"/>
              </a:rPr>
              <a:t>Slunce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a často mající podobu smyček. Protuberance začínají na povrchu Slunce ve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 tooltip="Fotosféra"/>
              </a:rPr>
              <a:t>fotosféře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a vybíhají do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 tooltip="Koróna"/>
              </a:rPr>
              <a:t>koróny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Zatímco koróna obsahuje velmi horké plazma,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protuberance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se svým složením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blíží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 tooltip="Chromosféra"/>
              </a:rPr>
              <a:t>chromosféře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—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obsahuje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mnohem chladnější plazma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996952"/>
            <a:ext cx="3240360" cy="316835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996952"/>
            <a:ext cx="3657600" cy="316835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8041093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59832" y="332656"/>
            <a:ext cx="2880320" cy="432048"/>
          </a:xfrm>
          <a:ln>
            <a:solidFill>
              <a:schemeClr val="accent6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Zatmění Slunce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328592"/>
          </a:xfrm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První potvrzené zmínky o pozorování </a:t>
            </a:r>
            <a:r>
              <a:rPr lang="cs-CZ" sz="2000" b="1" i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zatmění Slunce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jsou z doby starověké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Asyrie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přesně 15. června roku 762 př. n. l. Zpráva je napsána klínovým písmem na hliněné destičce. </a:t>
            </a:r>
            <a:br>
              <a:rPr lang="cs-CZ" sz="2000" dirty="0">
                <a:latin typeface="Times New Roman" pitchFamily="18" charset="0"/>
                <a:cs typeface="Times New Roman" pitchFamily="18" charset="0"/>
              </a:rPr>
            </a:b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2029984"/>
            <a:ext cx="3384376" cy="39604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77239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75856" y="260648"/>
            <a:ext cx="2520280" cy="432048"/>
          </a:xfrm>
          <a:ln>
            <a:solidFill>
              <a:schemeClr val="accent6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Zatmění Slunce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976664"/>
          </a:xfrm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Zatmění </a:t>
            </a:r>
            <a:r>
              <a:rPr lang="cs-CZ" sz="2000" b="1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Slunce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je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tooltip="Astronomie"/>
              </a:rPr>
              <a:t>astronomický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jev, který nastane, když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 tooltip="Měsíc"/>
              </a:rPr>
              <a:t>Měsíc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vstoupí mezi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 tooltip="Země"/>
              </a:rPr>
              <a:t>Zemi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a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 tooltip="Slunce"/>
              </a:rPr>
              <a:t>Slunce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takže jej částečně nebo zcela zakryje. Taková situace může nastat jen, pokud je Měsíc v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 tooltip="Nov"/>
              </a:rPr>
              <a:t>novu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V případě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úplného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zatmění dochází na zastíněné části Země k výraznému setmění a ochlazení, kolem Měsíce zakrývajícího Slunce je vidět výrazná záře sluneční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7" tooltip="Koróna"/>
              </a:rPr>
              <a:t>koróny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na obloze se objeví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8" tooltip="Hvězda"/>
              </a:rPr>
              <a:t>hvězdy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i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některé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 tooltip="Planeta"/>
              </a:rPr>
              <a:t>planety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a jev mohou doprovázet také neobvyklé reakce zvířat. Tyto průvodní jevy v některých kulturách v minulosti vedly ke spojování události s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0" tooltip="Náboženství"/>
              </a:rPr>
              <a:t>náboženstvím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a přisuzování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1" tooltip="Mystika"/>
              </a:rPr>
              <a:t>mystických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významů.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3429000"/>
            <a:ext cx="3168352" cy="30963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8091283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44016"/>
          </a:xfrm>
        </p:spPr>
        <p:txBody>
          <a:bodyPr>
            <a:noAutofit/>
          </a:bodyPr>
          <a:lstStyle/>
          <a:p>
            <a:endParaRPr lang="cs-CZ" sz="105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>
                <a:solidFill>
                  <a:srgbClr val="FF9900"/>
                </a:solidFill>
                <a:latin typeface="Times New Roman" pitchFamily="18" charset="0"/>
                <a:cs typeface="Times New Roman" pitchFamily="18" charset="0"/>
              </a:rPr>
              <a:t>Slunce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bylo ve starověku v mnoha kulturách uctíváno jako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tooltip="Božstvo"/>
              </a:rPr>
              <a:t>božstvo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V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 tooltip="Starověké Řecko"/>
              </a:rPr>
              <a:t>antickém Řecku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byl bohem Slunce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 tooltip="Helios"/>
              </a:rPr>
              <a:t>Helios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který cestoval každý den po obloze ve svém zlatém voze.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 tooltip="Starověký Řím"/>
              </a:rPr>
              <a:t>starověkém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 tooltip="Starověký Řím"/>
              </a:rPr>
              <a:t>Římě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se nazýval </a:t>
            </a:r>
            <a:r>
              <a:rPr lang="cs-CZ" sz="2000" i="1" dirty="0">
                <a:latin typeface="Times New Roman" pitchFamily="18" charset="0"/>
                <a:cs typeface="Times New Roman" pitchFamily="18" charset="0"/>
              </a:rPr>
              <a:t>Sol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a ve starověkém Egyptě pak 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6" tooltip="Ré"/>
              </a:rPr>
              <a:t>Ré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cs-CZ" sz="2000" i="1" dirty="0" err="1">
                <a:latin typeface="Times New Roman" pitchFamily="18" charset="0"/>
                <a:cs typeface="Times New Roman" pitchFamily="18" charset="0"/>
              </a:rPr>
              <a:t>Ra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či </a:t>
            </a:r>
            <a:r>
              <a:rPr lang="cs-CZ" sz="2000" i="1" dirty="0" err="1">
                <a:latin typeface="Times New Roman" pitchFamily="18" charset="0"/>
                <a:cs typeface="Times New Roman" pitchFamily="18" charset="0"/>
              </a:rPr>
              <a:t>Amon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V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7" tooltip="Astrologie"/>
              </a:rPr>
              <a:t>astrologii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je Slunce symbolem vitality a zdraví. Většina kultur považovala Slunce za symbol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8" tooltip="Život"/>
              </a:rPr>
              <a:t>života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a znovuzrození, což bylo spojeno s jeho pravidelným objevováním se na obloze každé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9" tooltip="Ráno"/>
              </a:rPr>
              <a:t>ráno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6871" y="2492896"/>
            <a:ext cx="3409950" cy="381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819861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216024"/>
          </a:xfrm>
        </p:spPr>
        <p:txBody>
          <a:bodyPr>
            <a:noAutofit/>
          </a:bodyPr>
          <a:lstStyle/>
          <a:p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336704"/>
          </a:xfrm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0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Další vývoj Slunce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bude velice bouřlivý a jeho důsledkem bude zničení veškerého života na Zemi. Naštěstí je velice pravděpodobné, že se ho lidská civilizace vůbec nedožije, nastane totiž až za 4 či 5 miliard let.</a:t>
            </a:r>
            <a:br>
              <a:rPr lang="cs-CZ" sz="2000" dirty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Ve věku asi 12 miliard let spálí Slunce v jádru veškeré zásoby vodíku, jádro bude koulí čistého hélia. Slunce se začne rozpínat. Nejprve pohltí Merkur, poté Venuši a je pravděpodobné, že pohltí i Zemi. Zářivý výkon Slunce se mnohonásobně zvětší. Slunce se stane červeným obrem.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Sluneční vítr odnese většinu sluneční hmoty. Silou gravitace se jádro začne smršťovat. Po nějaké době zůstane pouze zhroucená středová část o velikosti Země.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/>
              </a:rPr>
              <a:t>Jaderné reakce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ustanou. Zářivý výkon klesne hluboko pod současný průměr. Ze Slunce se stane bílý trpaslík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3891" y="4005064"/>
            <a:ext cx="4676775" cy="25050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962739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Autofit/>
          </a:bodyPr>
          <a:lstStyle/>
          <a:p>
            <a:endParaRPr lang="cs-CZ" sz="105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5"/>
            <a:ext cx="8229600" cy="4824536"/>
          </a:xfrm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Test:</a:t>
            </a:r>
          </a:p>
          <a:p>
            <a:pPr marL="0" indent="0">
              <a:buNone/>
            </a:pP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Jaké je přibližné stáří našeho Slunce 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Jaká je povrchová teplota Slunce 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Kolik kilometrů dělí naši Zemi od Slunce 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Co je to sluneční erupce 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Vyjmenujte některé vlivy ultrafialového záření na lidský organismus.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68429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Autofit/>
          </a:bodyPr>
          <a:lstStyle/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832648"/>
          </a:xfrm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Použité materiály: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Slunce.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Http://cs.wikipedia.org/wiki/Slunce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[online]. 28.06.2008, 21.04.2012 [cit. 2012-04-22]. Dostupné z: http://cs.wikipedia.org/wiki/Slunce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/>
              <a:t>Hvězdy: Slunce. </a:t>
            </a:r>
            <a:r>
              <a:rPr lang="cs-CZ" sz="1400" i="1" dirty="0"/>
              <a:t>Http://hvezdy.astro.cz/slunce/728-historie-pozorovani-slunce</a:t>
            </a:r>
            <a:r>
              <a:rPr lang="cs-CZ" sz="1400" dirty="0"/>
              <a:t>: </a:t>
            </a:r>
            <a:r>
              <a:rPr lang="cs-CZ" sz="1400" i="1" dirty="0"/>
              <a:t>hvězdy</a:t>
            </a:r>
            <a:r>
              <a:rPr lang="cs-CZ" sz="1400" dirty="0"/>
              <a:t> [online]. 15.01.2010 [cit. 2012-04-22]. Dostupné z: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hvezdy.astro.cz/slunce/728-historie-pozorovani-slunce</a:t>
            </a:r>
            <a:endParaRPr lang="cs-CZ" sz="1400" dirty="0" smtClean="0"/>
          </a:p>
          <a:p>
            <a:r>
              <a:rPr lang="cs-CZ" sz="1400" dirty="0" err="1"/>
              <a:t>Cosmostv</a:t>
            </a:r>
            <a:r>
              <a:rPr lang="cs-CZ" sz="1400" dirty="0"/>
              <a:t>: </a:t>
            </a:r>
            <a:r>
              <a:rPr lang="cs-CZ" sz="1400" dirty="0" err="1"/>
              <a:t>solar</a:t>
            </a:r>
            <a:r>
              <a:rPr lang="cs-CZ" sz="1400" dirty="0"/>
              <a:t> </a:t>
            </a:r>
            <a:r>
              <a:rPr lang="cs-CZ" sz="1400" dirty="0" err="1"/>
              <a:t>flare</a:t>
            </a:r>
            <a:r>
              <a:rPr lang="cs-CZ" sz="1400" dirty="0"/>
              <a:t>. </a:t>
            </a:r>
            <a:r>
              <a:rPr lang="cs-CZ" sz="1400" i="1" dirty="0"/>
              <a:t>Http://www.cosmostv.org/2011/02/solar-flare-jams-radio-satellite.html</a:t>
            </a:r>
            <a:r>
              <a:rPr lang="cs-CZ" sz="1400" dirty="0"/>
              <a:t> [online]. 17.11.2011 [cit. 2012-04-22]. Dostupné z: http://www.cosmostv.org/2011/02/solar-flare-jams-radio-satellite.html</a:t>
            </a:r>
            <a:r>
              <a:rPr lang="cs-CZ" sz="1400" dirty="0" smtClean="0"/>
              <a:t> </a:t>
            </a:r>
          </a:p>
          <a:p>
            <a:r>
              <a:rPr lang="cs-CZ" sz="1400" dirty="0"/>
              <a:t>Http://i.telegraph.co.uk/multimedia/archive/01653/solar_sun_1653022c.jpg.</a:t>
            </a:r>
            <a:r>
              <a:rPr lang="cs-CZ" sz="1400" i="1" dirty="0"/>
              <a:t>Http://i.telegraph.co.uk/multimedia/archive/01653/solar_sun_1653022c.jpg</a:t>
            </a:r>
            <a:r>
              <a:rPr lang="cs-CZ" sz="1400" dirty="0"/>
              <a:t> [online]. 22.04.2012 [cit. 2012-04-22]. Dostupné z: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i.telegraph.co.uk/multimedia/archive/01653/solar_sun_1653022c.jpg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cs.wikipedia.org/wiki/Protuberance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cs.wikipedia.org/wiki/Soubor:Solar_prominence_1.jpg</a:t>
            </a:r>
            <a:endParaRPr lang="cs-CZ" sz="1400" dirty="0" smtClean="0"/>
          </a:p>
          <a:p>
            <a:r>
              <a:rPr lang="cs-CZ" sz="1400" dirty="0"/>
              <a:t>Solar </a:t>
            </a:r>
            <a:r>
              <a:rPr lang="cs-CZ" sz="1400" dirty="0" err="1"/>
              <a:t>prominence.</a:t>
            </a:r>
            <a:r>
              <a:rPr lang="cs-CZ" sz="1400" i="1" dirty="0" err="1"/>
              <a:t>Http</a:t>
            </a:r>
            <a:r>
              <a:rPr lang="cs-CZ" sz="1400" i="1" dirty="0"/>
              <a:t>://cs.wikipedia.org/wiki/Soubor:Solar_prominence_from_STEREO_spacecraft_September_29,_2008.jpg</a:t>
            </a:r>
            <a:r>
              <a:rPr lang="cs-CZ" sz="1400" dirty="0"/>
              <a:t>[online]. 29.09.2008 [cit. 2012-04-22]. Dostupné z: </a:t>
            </a:r>
            <a:r>
              <a:rPr lang="cs-CZ" sz="1400" dirty="0">
                <a:hlinkClick r:id="rId6"/>
              </a:rPr>
              <a:t>http://cs.wikipedia.org/wiki/Soubor:Solar_prominence_from_STEREO_spacecraft_September_29,_</a:t>
            </a:r>
            <a:r>
              <a:rPr lang="cs-CZ" sz="1400" dirty="0" smtClean="0">
                <a:hlinkClick r:id="rId6"/>
              </a:rPr>
              <a:t>2008.jpg</a:t>
            </a:r>
            <a:endParaRPr lang="cs-CZ" sz="1400" dirty="0" smtClean="0"/>
          </a:p>
          <a:p>
            <a:r>
              <a:rPr lang="cs-CZ" sz="1400" dirty="0" err="1"/>
              <a:t>Aten</a:t>
            </a:r>
            <a:r>
              <a:rPr lang="cs-CZ" sz="1400" dirty="0"/>
              <a:t> </a:t>
            </a:r>
            <a:r>
              <a:rPr lang="cs-CZ" sz="1400" dirty="0" err="1"/>
              <a:t>disc</a:t>
            </a:r>
            <a:r>
              <a:rPr lang="cs-CZ" sz="1400" dirty="0"/>
              <a:t>. </a:t>
            </a:r>
            <a:r>
              <a:rPr lang="cs-CZ" sz="1400" i="1" dirty="0"/>
              <a:t>Http://cs.wikipedia.org/wiki/Soubor:Aten_disk.jpg</a:t>
            </a:r>
            <a:r>
              <a:rPr lang="cs-CZ" sz="1400" dirty="0"/>
              <a:t> [online]. 15.02.2004 [cit. 2012-04-22]. Dostupné z: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cs.wikipedia.org/wiki/Soubor:Aten_disk.jpg</a:t>
            </a:r>
            <a:endParaRPr lang="cs-CZ" sz="1400" dirty="0" smtClean="0"/>
          </a:p>
          <a:p>
            <a:r>
              <a:rPr lang="cs-CZ" sz="1400" dirty="0"/>
              <a:t>Zatmění Slunce. </a:t>
            </a:r>
            <a:r>
              <a:rPr lang="cs-CZ" sz="1400" i="1" dirty="0"/>
              <a:t>Zatmění Slunce</a:t>
            </a:r>
            <a:r>
              <a:rPr lang="cs-CZ" sz="1400" dirty="0"/>
              <a:t> [online]. 04.04.2012 [cit. 2012-04-23]. Dostupné z: http://cs.wikipedia.org/wiki/Zatm%C4%9Bn%C3%AD_Slunce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070573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348</Words>
  <Application>Microsoft Office PowerPoint</Application>
  <PresentationFormat>Předvádění na obrazovce (4:3)</PresentationFormat>
  <Paragraphs>95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SLUNCE</vt:lpstr>
      <vt:lpstr>Vznik Slunce</vt:lpstr>
      <vt:lpstr>Prezentace aplikace PowerPoint</vt:lpstr>
      <vt:lpstr>Prezentace aplikace PowerPoint</vt:lpstr>
      <vt:lpstr>Prezentace aplikace PowerPoint</vt:lpstr>
      <vt:lpstr>Sluneční skvrny</vt:lpstr>
      <vt:lpstr>Sluneční erupce</vt:lpstr>
      <vt:lpstr>Sluneční protuberance</vt:lpstr>
      <vt:lpstr>Zatmění Slunce</vt:lpstr>
      <vt:lpstr>Zatmění Slunce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 Simon</dc:creator>
  <cp:lastModifiedBy>Milan Simon</cp:lastModifiedBy>
  <cp:revision>29</cp:revision>
  <dcterms:created xsi:type="dcterms:W3CDTF">2012-04-22T15:17:28Z</dcterms:created>
  <dcterms:modified xsi:type="dcterms:W3CDTF">2012-06-20T15:22:07Z</dcterms:modified>
</cp:coreProperties>
</file>