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70" r:id="rId3"/>
    <p:sldId id="257" r:id="rId4"/>
    <p:sldId id="269" r:id="rId5"/>
    <p:sldId id="258" r:id="rId6"/>
    <p:sldId id="259" r:id="rId7"/>
    <p:sldId id="260" r:id="rId8"/>
    <p:sldId id="265" r:id="rId9"/>
    <p:sldId id="266" r:id="rId10"/>
    <p:sldId id="267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Sopečná činnost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B06EB3-8630-4183-AA7C-FFB2D57620ED}" type="presOf" srcId="{D1B46980-6531-4606-95E6-44980827E919}" destId="{2BE915AB-18AA-4053-B92C-3BFC9ED204BB}" srcOrd="1" destOrd="0" presId="urn:microsoft.com/office/officeart/2005/8/layout/target3"/>
    <dgm:cxn modelId="{9DFFDD7C-9DF4-4B9F-BAE3-45E3E361C157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8CA1F1-B11C-492A-BBF5-1D08B54E9EDD}" type="presOf" srcId="{757F3AB3-0718-4624-B441-E567A8F0AB56}" destId="{333A1088-737F-45CB-B68E-254E46348037}" srcOrd="0" destOrd="0" presId="urn:microsoft.com/office/officeart/2005/8/layout/target3"/>
    <dgm:cxn modelId="{E28CB548-AF07-4993-8DB7-07B19039828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DA2CD29-A81F-43AD-BAA7-290FF0FA0795}" type="presOf" srcId="{4C35D32F-0EAB-4CD7-82EE-45574DC2A586}" destId="{8BEBB6EC-1DAA-4CAC-8A25-BC0FCBD5DBD5}" srcOrd="0" destOrd="0" presId="urn:microsoft.com/office/officeart/2005/8/layout/target3"/>
    <dgm:cxn modelId="{20E92BF5-D835-43C0-A103-947375971BC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27F528-5314-4084-B10C-E927F083A52B}" type="presOf" srcId="{B651F6E3-6281-48DB-9319-2AEAFDAE7572}" destId="{619D679B-A015-4ECF-8348-D1034C574F40}" srcOrd="0" destOrd="0" presId="urn:microsoft.com/office/officeart/2005/8/layout/target3"/>
    <dgm:cxn modelId="{3FEAE73F-E76A-4950-B419-719DE1E4AEEC}" type="presOf" srcId="{D1B46980-6531-4606-95E6-44980827E919}" destId="{6140AFEC-043D-4C43-A2F9-D0F5331DF3A3}" srcOrd="0" destOrd="0" presId="urn:microsoft.com/office/officeart/2005/8/layout/target3"/>
    <dgm:cxn modelId="{FE8377BE-8248-4674-A9EE-B98E69DB2505}" type="presOf" srcId="{4C35D32F-0EAB-4CD7-82EE-45574DC2A586}" destId="{890E4F0B-2866-4A3F-A3C7-2A14B1797930}" srcOrd="1" destOrd="0" presId="urn:microsoft.com/office/officeart/2005/8/layout/target3"/>
    <dgm:cxn modelId="{F792B97C-31C8-47B3-A3C3-39B292D23AEA}" type="presOf" srcId="{B651F6E3-6281-48DB-9319-2AEAFDAE7572}" destId="{6BB5E863-4638-4E1D-BFDE-399D028AC4ED}" srcOrd="1" destOrd="0" presId="urn:microsoft.com/office/officeart/2005/8/layout/target3"/>
    <dgm:cxn modelId="{17A1B720-829C-44F7-B9BB-BF686910798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8351BD-49EA-4BBB-91B1-E2B1292D6773}" type="presParOf" srcId="{333A1088-737F-45CB-B68E-254E46348037}" destId="{F5ABB229-8D3B-4694-996A-96F23CF14429}" srcOrd="0" destOrd="0" presId="urn:microsoft.com/office/officeart/2005/8/layout/target3"/>
    <dgm:cxn modelId="{21F74EF1-01F8-48AE-BBE4-C63AA0BE03C7}" type="presParOf" srcId="{333A1088-737F-45CB-B68E-254E46348037}" destId="{F41139FD-01EE-4571-8B17-4FB00FC51163}" srcOrd="1" destOrd="0" presId="urn:microsoft.com/office/officeart/2005/8/layout/target3"/>
    <dgm:cxn modelId="{5F62A75D-C48B-4002-B5BE-266027DB28F1}" type="presParOf" srcId="{333A1088-737F-45CB-B68E-254E46348037}" destId="{D005CE8C-CC26-4C3E-AC11-E15060ECD759}" srcOrd="2" destOrd="0" presId="urn:microsoft.com/office/officeart/2005/8/layout/target3"/>
    <dgm:cxn modelId="{71904ABE-29AE-4250-A433-EC9460AE3A46}" type="presParOf" srcId="{333A1088-737F-45CB-B68E-254E46348037}" destId="{2C702D82-9B77-49B7-9568-BB8EB47C3372}" srcOrd="3" destOrd="0" presId="urn:microsoft.com/office/officeart/2005/8/layout/target3"/>
    <dgm:cxn modelId="{7C1E46D3-E060-4593-AF12-C85DDA155A3B}" type="presParOf" srcId="{333A1088-737F-45CB-B68E-254E46348037}" destId="{A52A0455-90FF-4808-ABD0-F02540D31D5A}" srcOrd="4" destOrd="0" presId="urn:microsoft.com/office/officeart/2005/8/layout/target3"/>
    <dgm:cxn modelId="{746651D6-0545-4C93-82D3-A1FC72629F2A}" type="presParOf" srcId="{333A1088-737F-45CB-B68E-254E46348037}" destId="{6140AFEC-043D-4C43-A2F9-D0F5331DF3A3}" srcOrd="5" destOrd="0" presId="urn:microsoft.com/office/officeart/2005/8/layout/target3"/>
    <dgm:cxn modelId="{85BF1CC3-3351-4F41-8827-3B7D6043B5A1}" type="presParOf" srcId="{333A1088-737F-45CB-B68E-254E46348037}" destId="{9358AC05-5D7D-4327-9F80-1AD486AEA664}" srcOrd="6" destOrd="0" presId="urn:microsoft.com/office/officeart/2005/8/layout/target3"/>
    <dgm:cxn modelId="{F8AD59AE-F6A7-45D5-BA74-879E1E6BEFAE}" type="presParOf" srcId="{333A1088-737F-45CB-B68E-254E46348037}" destId="{313FC574-E1CD-4FB4-B054-0B805CE0447D}" srcOrd="7" destOrd="0" presId="urn:microsoft.com/office/officeart/2005/8/layout/target3"/>
    <dgm:cxn modelId="{E6BE5D4C-1B28-4863-BEAB-47F876FE7AC4}" type="presParOf" srcId="{333A1088-737F-45CB-B68E-254E46348037}" destId="{619D679B-A015-4ECF-8348-D1034C574F40}" srcOrd="8" destOrd="0" presId="urn:microsoft.com/office/officeart/2005/8/layout/target3"/>
    <dgm:cxn modelId="{904C14A1-9194-4B86-A032-490ECEB8C257}" type="presParOf" srcId="{333A1088-737F-45CB-B68E-254E46348037}" destId="{322283A8-4A27-4CDA-BAE3-F381106A9174}" srcOrd="9" destOrd="0" presId="urn:microsoft.com/office/officeart/2005/8/layout/target3"/>
    <dgm:cxn modelId="{FCAB074F-6CC4-46C6-97C2-4E30B2311639}" type="presParOf" srcId="{333A1088-737F-45CB-B68E-254E46348037}" destId="{FFC9F71D-1B4F-4AD9-A4A6-86ADEFC8AF5C}" srcOrd="10" destOrd="0" presId="urn:microsoft.com/office/officeart/2005/8/layout/target3"/>
    <dgm:cxn modelId="{48079429-BC46-420F-93B7-8F41D943E019}" type="presParOf" srcId="{333A1088-737F-45CB-B68E-254E46348037}" destId="{25B08C86-7E15-44DC-BE7F-FFB55DD49D12}" srcOrd="11" destOrd="0" presId="urn:microsoft.com/office/officeart/2005/8/layout/target3"/>
    <dgm:cxn modelId="{C5F9BF39-CB82-4E2A-B5EF-A5F8AD630307}" type="presParOf" srcId="{333A1088-737F-45CB-B68E-254E46348037}" destId="{76644BE8-9D7C-4C09-B250-3D10AF48CBB7}" srcOrd="12" destOrd="0" presId="urn:microsoft.com/office/officeart/2005/8/layout/target3"/>
    <dgm:cxn modelId="{21999DAC-927D-49BC-800E-9EE01A9D344A}" type="presParOf" srcId="{333A1088-737F-45CB-B68E-254E46348037}" destId="{EE85B701-7295-41C0-BA7A-34D3756A2AE6}" srcOrd="13" destOrd="0" presId="urn:microsoft.com/office/officeart/2005/8/layout/target3"/>
    <dgm:cxn modelId="{8630F64D-023C-4D31-9AB9-1BB4059572B0}" type="presParOf" srcId="{333A1088-737F-45CB-B68E-254E46348037}" destId="{8BEBB6EC-1DAA-4CAC-8A25-BC0FCBD5DBD5}" srcOrd="14" destOrd="0" presId="urn:microsoft.com/office/officeart/2005/8/layout/target3"/>
    <dgm:cxn modelId="{BB816EE4-3662-457F-8057-F740775FD3E7}" type="presParOf" srcId="{333A1088-737F-45CB-B68E-254E46348037}" destId="{AED2198E-93D5-4001-81B4-73124B309672}" srcOrd="15" destOrd="0" presId="urn:microsoft.com/office/officeart/2005/8/layout/target3"/>
    <dgm:cxn modelId="{ED94E33D-B0DB-41FA-8765-85058B9D2F15}" type="presParOf" srcId="{333A1088-737F-45CB-B68E-254E46348037}" destId="{2BE915AB-18AA-4053-B92C-3BFC9ED204BB}" srcOrd="16" destOrd="0" presId="urn:microsoft.com/office/officeart/2005/8/layout/target3"/>
    <dgm:cxn modelId="{A973CB38-EEF3-4CDD-8ED7-3FE147F0C773}" type="presParOf" srcId="{333A1088-737F-45CB-B68E-254E46348037}" destId="{6BB5E863-4638-4E1D-BFDE-399D028AC4ED}" srcOrd="17" destOrd="0" presId="urn:microsoft.com/office/officeart/2005/8/layout/target3"/>
    <dgm:cxn modelId="{E73D0481-AD8A-40C8-A8A0-DBF7CD2F9798}" type="presParOf" srcId="{333A1088-737F-45CB-B68E-254E46348037}" destId="{5A5FFA88-C948-4069-8E93-59FA12366E83}" srcOrd="18" destOrd="0" presId="urn:microsoft.com/office/officeart/2005/8/layout/target3"/>
    <dgm:cxn modelId="{6874AB7F-E981-4ED6-B533-4A80D9CBD2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08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Sopečná činnost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5D5ED-CC85-4CF6-8527-689046B3E8D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34D613-8EF8-4D7F-A69B-60EF0A5071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013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34D613-8EF8-4D7F-A69B-60EF0A50711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967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347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996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015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731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362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844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465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436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017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668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351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82725-BBAA-42F7-8912-56873526532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AEE9B-252D-43E2-8014-77B87CCAA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613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cs.wikipedia.org/wiki/Planeta" TargetMode="External"/><Relationship Id="rId7" Type="http://schemas.openxmlformats.org/officeDocument/2006/relationships/hyperlink" Target="http://cs.wikipedia.org/wiki/Mo%C5%99e" TargetMode="External"/><Relationship Id="rId2" Type="http://schemas.openxmlformats.org/officeDocument/2006/relationships/hyperlink" Target="http://cs.wikipedia.org/wiki/Energ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etamorf%C3%B3za" TargetMode="External"/><Relationship Id="rId5" Type="http://schemas.openxmlformats.org/officeDocument/2006/relationships/hyperlink" Target="http://cs.wikipedia.org/wiki/Zem%C4%9Bt%C5%99esen%C3%AD" TargetMode="External"/><Relationship Id="rId4" Type="http://schemas.openxmlformats.org/officeDocument/2006/relationships/hyperlink" Target="http://cs.wikipedia.org/wiki/Sopk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lfatara" TargetMode="External"/><Relationship Id="rId3" Type="http://schemas.openxmlformats.org/officeDocument/2006/relationships/hyperlink" Target="http://cs.wikipedia.org/wiki/%C5%A0t%C3%ADtov%C3%A1_sopka" TargetMode="External"/><Relationship Id="rId7" Type="http://schemas.openxmlformats.org/officeDocument/2006/relationships/hyperlink" Target="http://cs.wikipedia.org/wiki/Fumarola" TargetMode="External"/><Relationship Id="rId2" Type="http://schemas.openxmlformats.org/officeDocument/2006/relationships/hyperlink" Target="http://cs.wikipedia.org/wiki/Magm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%C3%A1vov%C3%A9_jezero" TargetMode="External"/><Relationship Id="rId11" Type="http://schemas.openxmlformats.org/officeDocument/2006/relationships/image" Target="../media/image5.jpg"/><Relationship Id="rId5" Type="http://schemas.openxmlformats.org/officeDocument/2006/relationships/hyperlink" Target="http://cs.wikipedia.org/wiki/L%C3%A1vov%C3%BD_proud" TargetMode="External"/><Relationship Id="rId10" Type="http://schemas.openxmlformats.org/officeDocument/2006/relationships/hyperlink" Target="http://cs.wikipedia.org/wiki/Magmatick%C3%A1_hornina" TargetMode="External"/><Relationship Id="rId4" Type="http://schemas.openxmlformats.org/officeDocument/2006/relationships/hyperlink" Target="http://cs.wikipedia.org/wiki/Stratovulk%C3%A1n" TargetMode="External"/><Relationship Id="rId9" Type="http://schemas.openxmlformats.org/officeDocument/2006/relationships/hyperlink" Target="http://cs.wikipedia.org/wiki/Geoterm%C3%A1ln%C3%AD_energie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://cs.wikipedia.org/wiki/Vulkanologie" TargetMode="External"/><Relationship Id="rId7" Type="http://schemas.openxmlformats.org/officeDocument/2006/relationships/hyperlink" Target="http://cs.wikipedia.org/wiki/Vrstva_(geologie)" TargetMode="External"/><Relationship Id="rId2" Type="http://schemas.openxmlformats.org/officeDocument/2006/relationships/hyperlink" Target="http://cs.wikipedia.org/wiki/Geolog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lak" TargetMode="External"/><Relationship Id="rId5" Type="http://schemas.openxmlformats.org/officeDocument/2006/relationships/hyperlink" Target="http://cs.wikipedia.org/wiki/Sope%C4%8Dn%C3%A9_plyny" TargetMode="External"/><Relationship Id="rId4" Type="http://schemas.openxmlformats.org/officeDocument/2006/relationships/hyperlink" Target="http://cs.wikipedia.org/wiki/Magma" TargetMode="External"/><Relationship Id="rId9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://www.sci.muni.cz/~herber/volcanodisasters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.muni.cz/~herber/volcano.htm" TargetMode="External"/><Relationship Id="rId2" Type="http://schemas.openxmlformats.org/officeDocument/2006/relationships/hyperlink" Target="http://cs.wikipedia.org/wiki/Sope%C4%8Dn%C3%A1_erup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4829963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820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280831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seznámí s principem vulkanismu, vznikem a činností sopek a s jejich typy. Seznámí se s následky erupcí konkrétních sopek a s technikami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sledování sopečné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činnosti. Prezentace je doplněna o další audiovizuální programy.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708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74638"/>
            <a:ext cx="2520280" cy="490066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Sopečná činnost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Sopečná činnost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nebo také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vulkanismus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popř. </a:t>
            </a:r>
            <a:r>
              <a:rPr lang="cs-CZ" sz="20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magmatismus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souhrn projevů vnitřní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Energie"/>
              </a:rPr>
              <a:t>energie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Planeta"/>
              </a:rPr>
              <a:t>planety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který se projevuje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Sopka"/>
              </a:rPr>
              <a:t>sopečnou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činností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Zemětřesení"/>
              </a:rPr>
              <a:t>zemětřesením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tepelnou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Metamorfóza"/>
              </a:rPr>
              <a:t>metamorfózou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či případně dalšími projevy, a to jak na povrchu tak i na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Moře"/>
              </a:rPr>
              <a:t>mořském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dně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2348880"/>
            <a:ext cx="5334000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27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836712"/>
            <a:ext cx="468052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Části sopky a řez sopkou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556792"/>
            <a:ext cx="3960440" cy="41044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2"/>
            <a:ext cx="4032448" cy="41044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6386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88640"/>
            <a:ext cx="4104456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Sopečná činnost - vulkanismus</a:t>
            </a:r>
            <a:endParaRPr lang="cs-CZ" sz="24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1662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Vulkanimus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projevuje stoupáním teplejšího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Magma"/>
              </a:rPr>
              <a:t>magmatu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od spodních do svrchních částí planetárních obalů až dojde občas k jejich průniku na povrch, kde se magma vyvalí a začne ve formě </a:t>
            </a:r>
            <a:r>
              <a:rPr lang="cs-CZ" sz="20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lávy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vytvářet nová tělesa jako například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Štítová sopka"/>
              </a:rPr>
              <a:t>štítové sopky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Stratovulkán"/>
              </a:rPr>
              <a:t>stratovulkány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Lávový proud"/>
              </a:rPr>
              <a:t>lávové proudy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Lávové jezero"/>
              </a:rPr>
              <a:t>lávová jezera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či výrony plynů ve formě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Fumarola"/>
              </a:rPr>
              <a:t>fumarol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či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8" tooltip="Solfatara"/>
              </a:rPr>
              <a:t>solfatar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nebo projevy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Geotermální energie"/>
              </a:rPr>
              <a:t>geotermální energie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Vulkanismus je vždy spojen se vznikem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Magmatická hornina"/>
              </a:rPr>
              <a:t>magmatických hornin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    Sopečná erupce během formování ostrova u Islandu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501008"/>
            <a:ext cx="4032448" cy="25922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599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188640"/>
            <a:ext cx="324036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Sopečná erupce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2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Sopečná erupce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Geologie"/>
              </a:rPr>
              <a:t>geologická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Vulkanologie"/>
              </a:rPr>
              <a:t>vulkanická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událost, během které dochází k výronu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Magma"/>
              </a:rPr>
              <a:t>magmatu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na povrch tělesa. Je vyvolávána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tlakem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Sopečné plyny"/>
              </a:rPr>
              <a:t>sopečných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Sopečné plyny"/>
              </a:rPr>
              <a:t>plynů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uvolňujících se z magmatu během výstupu. Erupce nastane, pokud celkový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Tlak"/>
              </a:rPr>
              <a:t>tlak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uvolněných sopečných plynů dosáhne meze, kdy je jimi generované tlakové napětí schopné prorazit překážku (nadložní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Vrstva (geologie)"/>
              </a:rPr>
              <a:t>vrstvy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 bránící výlevu. Během erupce je pak magma vyvrhováno pod tlakem na povrch vzápětí potom, co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uvolní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sopečné plyny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 marL="0" indent="0">
              <a:buNone/>
            </a:pPr>
            <a:endParaRPr lang="cs-CZ" sz="2000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 marL="0" indent="0">
              <a:buNone/>
            </a:pP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      Erupce Mount St. Helen 18.5.1980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6608" y="2780928"/>
            <a:ext cx="3312368" cy="33581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068960"/>
            <a:ext cx="3476104" cy="27363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780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88640"/>
            <a:ext cx="1296144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Kaldera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640960" cy="583264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 případě velké exploze může být vytvořen destruktivní tvar sopečného kužele označovaný termínem </a:t>
            </a:r>
            <a:r>
              <a:rPr lang="cs-CZ" sz="20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kaldera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Dochází ke zničení horní kráterové části vulkánu a rozšíření jícnu sopky a snížení celkové nadmořské výšky hory. Kaldera vznikla například při erupci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Vesuvu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roku 79, nebo při výbuchu indonéské sopky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Krakatau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roku 1883. I při katastrofě na ostrově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Théra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 roce 1470 př. Kr. došlo k vzniku kaldery, při kterém byla pohřbena převážná část ostrova, jenž tak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dostal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dnešní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podobu.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9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900" b="1" i="1" dirty="0" smtClean="0">
                <a:latin typeface="Times New Roman" pitchFamily="18" charset="0"/>
                <a:cs typeface="Times New Roman" pitchFamily="18" charset="0"/>
              </a:rPr>
              <a:t>Ostrov </a:t>
            </a:r>
            <a:r>
              <a:rPr lang="cs-CZ" sz="1900" b="1" i="1" dirty="0" err="1" smtClean="0">
                <a:latin typeface="Times New Roman" pitchFamily="18" charset="0"/>
                <a:cs typeface="Times New Roman" pitchFamily="18" charset="0"/>
              </a:rPr>
              <a:t>Santorini</a:t>
            </a:r>
            <a:r>
              <a:rPr lang="cs-CZ" sz="1900" b="1" i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1900" b="1" i="1" dirty="0" err="1" smtClean="0">
                <a:latin typeface="Times New Roman" pitchFamily="18" charset="0"/>
                <a:cs typeface="Times New Roman" pitchFamily="18" charset="0"/>
              </a:rPr>
              <a:t>Théra</a:t>
            </a:r>
            <a:r>
              <a:rPr lang="cs-CZ" sz="1900" b="1" i="1" dirty="0" smtClean="0">
                <a:latin typeface="Times New Roman" pitchFamily="18" charset="0"/>
                <a:cs typeface="Times New Roman" pitchFamily="18" charset="0"/>
              </a:rPr>
              <a:t>) – současná podoba                                                  </a:t>
            </a:r>
            <a:endParaRPr lang="cs-CZ" sz="19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852936"/>
            <a:ext cx="3672408" cy="33123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710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74638"/>
            <a:ext cx="2592288" cy="34605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Schéma vzniku kaldery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764705"/>
            <a:ext cx="3312368" cy="5472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0292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836712"/>
            <a:ext cx="4176464" cy="50405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Techniky sledování sopečné činnosti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556792"/>
            <a:ext cx="5688632" cy="38884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3713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552728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Geografické rozložení činných sopek v rámci celé planety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052736"/>
            <a:ext cx="7272808" cy="46805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4209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274638"/>
            <a:ext cx="1440160" cy="346050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392488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 které části sopky stoupá magma sopouchem na povrch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Pojmenuj jeden z dějů, který vyvolává sopečnou erupci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vznikne kaldera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Znáš konkrétní příklad vzniku kaldery při erupci sopky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které části Země je nejvíce činných sopek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08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374441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Použité materiály:</a:t>
            </a:r>
          </a:p>
          <a:p>
            <a:endParaRPr lang="cs-CZ" sz="1400" dirty="0" smtClean="0">
              <a:effectLst/>
            </a:endParaRPr>
          </a:p>
          <a:p>
            <a:r>
              <a:rPr lang="cs-CZ" sz="1400" dirty="0" smtClean="0">
                <a:effectLst/>
              </a:rPr>
              <a:t>Vulkanismus. </a:t>
            </a:r>
            <a:r>
              <a:rPr lang="cs-CZ" sz="1400" i="1" dirty="0" smtClean="0">
                <a:effectLst/>
              </a:rPr>
              <a:t>Http://cs.wikipedia.org/wiki/Vulkanismus</a:t>
            </a:r>
            <a:r>
              <a:rPr lang="cs-CZ" sz="1400" dirty="0" smtClean="0">
                <a:effectLst/>
              </a:rPr>
              <a:t> [online]. 2012, 22.03.2012 [cit. 2012-05-07]. Dostupné z: http://cs.wikipedia.org/wiki/Vulkanismus </a:t>
            </a:r>
          </a:p>
          <a:p>
            <a:r>
              <a:rPr lang="cs-CZ" sz="1400" dirty="0" smtClean="0">
                <a:effectLst/>
              </a:rPr>
              <a:t>Sopečná erupce. </a:t>
            </a:r>
            <a:r>
              <a:rPr lang="cs-CZ" sz="1400" i="1" dirty="0" smtClean="0">
                <a:effectLst/>
              </a:rPr>
              <a:t>Http://cs.wikipedia.org/wiki/Sope%C4%8Dn%C3%A1_erupce</a:t>
            </a:r>
            <a:r>
              <a:rPr lang="cs-CZ" sz="1400" dirty="0" smtClean="0">
                <a:effectLst/>
              </a:rPr>
              <a:t> [online]. 2011, 02.12.2011 [cit. 2012-05-07]. Dostupné z: </a:t>
            </a:r>
            <a:r>
              <a:rPr lang="cs-CZ" sz="1400" dirty="0" smtClean="0">
                <a:effectLst/>
                <a:hlinkClick r:id="rId2"/>
              </a:rPr>
              <a:t>http://cs.wikipedia.org/wiki/Sope%C4%8Dn%C3%A1_erupce</a:t>
            </a:r>
            <a:endParaRPr lang="cs-CZ" sz="1400" dirty="0" smtClean="0">
              <a:effectLst/>
            </a:endParaRPr>
          </a:p>
          <a:p>
            <a:r>
              <a:rPr lang="cs-CZ" sz="1400" dirty="0"/>
              <a:t>Sopečná činnost. </a:t>
            </a:r>
            <a:r>
              <a:rPr lang="cs-CZ" sz="1400" i="1" dirty="0"/>
              <a:t>Http://www.sci.muni.cz/~herber/volcano.htm#1</a:t>
            </a:r>
            <a:r>
              <a:rPr lang="cs-CZ" sz="1400" dirty="0"/>
              <a:t> [online]. 2003 [cit. 2012-05-08]. Dostupné z: </a:t>
            </a:r>
            <a:r>
              <a:rPr lang="cs-CZ" sz="1400" dirty="0">
                <a:hlinkClick r:id="rId3"/>
              </a:rPr>
              <a:t>http://www.sci.muni.cz/~</a:t>
            </a:r>
            <a:r>
              <a:rPr lang="cs-CZ" sz="1400" dirty="0" smtClean="0">
                <a:hlinkClick r:id="rId3"/>
              </a:rPr>
              <a:t>herber/volcano.htm#1</a:t>
            </a:r>
            <a:endParaRPr lang="cs-CZ" sz="1400" dirty="0" smtClean="0"/>
          </a:p>
          <a:p>
            <a:r>
              <a:rPr lang="cs-CZ" sz="1400" dirty="0"/>
              <a:t>Sopečná činnost a sopky. </a:t>
            </a:r>
            <a:r>
              <a:rPr lang="cs-CZ" sz="1400" i="1" dirty="0"/>
              <a:t>Http://www.gweb.cz/clanky/clanek-60/</a:t>
            </a:r>
            <a:r>
              <a:rPr lang="cs-CZ" sz="1400" dirty="0"/>
              <a:t> [online]. 2004, .2012 [cit. 2012-05-08]. Dostupné z: http://www.gweb.cz/clanky/clanek-60/ </a:t>
            </a:r>
          </a:p>
          <a:p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effectLst/>
              </a:rPr>
              <a:t>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321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348</Words>
  <Application>Microsoft Office PowerPoint</Application>
  <PresentationFormat>Předvádění na obrazovce (4:3)</PresentationFormat>
  <Paragraphs>64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Sopečná činnost</vt:lpstr>
      <vt:lpstr>Části sopky a řez sopkou</vt:lpstr>
      <vt:lpstr>Sopečná činnost - vulkanismus</vt:lpstr>
      <vt:lpstr>Sopečná erupce</vt:lpstr>
      <vt:lpstr>Kaldera</vt:lpstr>
      <vt:lpstr>Schéma vzniku kaldery</vt:lpstr>
      <vt:lpstr>Techniky sledování sopečné činnosti</vt:lpstr>
      <vt:lpstr>Geografické rozložení činných sopek v rámci celé planety</vt:lpstr>
      <vt:lpstr>Test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34</cp:revision>
  <dcterms:created xsi:type="dcterms:W3CDTF">2012-05-07T17:01:06Z</dcterms:created>
  <dcterms:modified xsi:type="dcterms:W3CDTF">2012-06-20T15:29:05Z</dcterms:modified>
</cp:coreProperties>
</file>