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75" r:id="rId3"/>
    <p:sldId id="257" r:id="rId4"/>
    <p:sldId id="267" r:id="rId5"/>
    <p:sldId id="271" r:id="rId6"/>
    <p:sldId id="270" r:id="rId7"/>
    <p:sldId id="272" r:id="rId8"/>
    <p:sldId id="269" r:id="rId9"/>
    <p:sldId id="273" r:id="rId10"/>
    <p:sldId id="258" r:id="rId11"/>
    <p:sldId id="259" r:id="rId12"/>
    <p:sldId id="274" r:id="rId13"/>
    <p:sldId id="260" r:id="rId14"/>
    <p:sldId id="276" r:id="rId15"/>
    <p:sldId id="266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Vesmír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39BD82-5CE2-4C08-A04B-4A3ADB3CD68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948E143-9471-4DB6-8101-89A0622AF6B5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09F9E2D-D8F6-453F-835B-EDB889F460CA}" type="presOf" srcId="{757F3AB3-0718-4624-B441-E567A8F0AB56}" destId="{333A1088-737F-45CB-B68E-254E46348037}" srcOrd="0" destOrd="0" presId="urn:microsoft.com/office/officeart/2005/8/layout/target3"/>
    <dgm:cxn modelId="{AD53C779-F9D3-4CB0-B687-C2FDF4868FE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6F66F1-6F1E-4487-835F-44331E9A48E7}" type="presOf" srcId="{D8197B8C-B260-4A16-BDF4-0947B075E274}" destId="{25B08C86-7E15-44DC-BE7F-FFB55DD49D12}" srcOrd="0" destOrd="0" presId="urn:microsoft.com/office/officeart/2005/8/layout/target3"/>
    <dgm:cxn modelId="{EEE7EF7B-2984-40A0-8F99-7E1B79701BD0}" type="presOf" srcId="{B651F6E3-6281-48DB-9319-2AEAFDAE7572}" destId="{6BB5E863-4638-4E1D-BFDE-399D028AC4ED}" srcOrd="1" destOrd="0" presId="urn:microsoft.com/office/officeart/2005/8/layout/target3"/>
    <dgm:cxn modelId="{894F8BBA-4052-47BC-BA77-3FDE23BAB106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0ABFD4-E9FE-4E4E-A5F6-A980EC6D3EE7}" type="presOf" srcId="{D1B46980-6531-4606-95E6-44980827E919}" destId="{6140AFEC-043D-4C43-A2F9-D0F5331DF3A3}" srcOrd="0" destOrd="0" presId="urn:microsoft.com/office/officeart/2005/8/layout/target3"/>
    <dgm:cxn modelId="{A296CBB3-8394-419E-B8F4-CD38E04EF71A}" type="presOf" srcId="{D1B46980-6531-4606-95E6-44980827E919}" destId="{2BE915AB-18AA-4053-B92C-3BFC9ED204BB}" srcOrd="1" destOrd="0" presId="urn:microsoft.com/office/officeart/2005/8/layout/target3"/>
    <dgm:cxn modelId="{0227E3EA-627A-43CF-9B07-6DE81A3BCC28}" type="presOf" srcId="{4C35D32F-0EAB-4CD7-82EE-45574DC2A586}" destId="{890E4F0B-2866-4A3F-A3C7-2A14B1797930}" srcOrd="1" destOrd="0" presId="urn:microsoft.com/office/officeart/2005/8/layout/target3"/>
    <dgm:cxn modelId="{9887E0EC-5CB4-4E3C-A582-AEB2ACE71D09}" type="presOf" srcId="{D1D4F407-5343-4D3F-B5B9-D407B03CAEB4}" destId="{AED2198E-93D5-4001-81B4-73124B309672}" srcOrd="1" destOrd="0" presId="urn:microsoft.com/office/officeart/2005/8/layout/target3"/>
    <dgm:cxn modelId="{3B58DCD7-53C1-4326-A90C-9B444E33613D}" type="presParOf" srcId="{333A1088-737F-45CB-B68E-254E46348037}" destId="{F5ABB229-8D3B-4694-996A-96F23CF14429}" srcOrd="0" destOrd="0" presId="urn:microsoft.com/office/officeart/2005/8/layout/target3"/>
    <dgm:cxn modelId="{015576FD-E20D-454B-90A8-1DD2C4DCFDC6}" type="presParOf" srcId="{333A1088-737F-45CB-B68E-254E46348037}" destId="{F41139FD-01EE-4571-8B17-4FB00FC51163}" srcOrd="1" destOrd="0" presId="urn:microsoft.com/office/officeart/2005/8/layout/target3"/>
    <dgm:cxn modelId="{6340B42C-81BB-4783-B1F3-3AE3919A9A88}" type="presParOf" srcId="{333A1088-737F-45CB-B68E-254E46348037}" destId="{D005CE8C-CC26-4C3E-AC11-E15060ECD759}" srcOrd="2" destOrd="0" presId="urn:microsoft.com/office/officeart/2005/8/layout/target3"/>
    <dgm:cxn modelId="{24F085EC-BF0B-4EA3-AE53-CBFC0560E213}" type="presParOf" srcId="{333A1088-737F-45CB-B68E-254E46348037}" destId="{2C702D82-9B77-49B7-9568-BB8EB47C3372}" srcOrd="3" destOrd="0" presId="urn:microsoft.com/office/officeart/2005/8/layout/target3"/>
    <dgm:cxn modelId="{CFD3DA51-2F12-4F3E-A81E-145FEEAAEEB7}" type="presParOf" srcId="{333A1088-737F-45CB-B68E-254E46348037}" destId="{A52A0455-90FF-4808-ABD0-F02540D31D5A}" srcOrd="4" destOrd="0" presId="urn:microsoft.com/office/officeart/2005/8/layout/target3"/>
    <dgm:cxn modelId="{B81537A8-FEE3-4FE1-8068-33B41FCC5974}" type="presParOf" srcId="{333A1088-737F-45CB-B68E-254E46348037}" destId="{6140AFEC-043D-4C43-A2F9-D0F5331DF3A3}" srcOrd="5" destOrd="0" presId="urn:microsoft.com/office/officeart/2005/8/layout/target3"/>
    <dgm:cxn modelId="{DA40DD80-D2E4-437A-A270-7BCAB275C902}" type="presParOf" srcId="{333A1088-737F-45CB-B68E-254E46348037}" destId="{9358AC05-5D7D-4327-9F80-1AD486AEA664}" srcOrd="6" destOrd="0" presId="urn:microsoft.com/office/officeart/2005/8/layout/target3"/>
    <dgm:cxn modelId="{A3E54CFA-FD11-45F0-9F0C-C4FA36F3D726}" type="presParOf" srcId="{333A1088-737F-45CB-B68E-254E46348037}" destId="{313FC574-E1CD-4FB4-B054-0B805CE0447D}" srcOrd="7" destOrd="0" presId="urn:microsoft.com/office/officeart/2005/8/layout/target3"/>
    <dgm:cxn modelId="{59BFD89B-9022-4C72-B54B-8E7B87AD5A03}" type="presParOf" srcId="{333A1088-737F-45CB-B68E-254E46348037}" destId="{619D679B-A015-4ECF-8348-D1034C574F40}" srcOrd="8" destOrd="0" presId="urn:microsoft.com/office/officeart/2005/8/layout/target3"/>
    <dgm:cxn modelId="{AC0B6724-747E-4901-A965-5A0584F86C4B}" type="presParOf" srcId="{333A1088-737F-45CB-B68E-254E46348037}" destId="{322283A8-4A27-4CDA-BAE3-F381106A9174}" srcOrd="9" destOrd="0" presId="urn:microsoft.com/office/officeart/2005/8/layout/target3"/>
    <dgm:cxn modelId="{5A86D1F3-B055-4D25-8ADD-FFA712360C56}" type="presParOf" srcId="{333A1088-737F-45CB-B68E-254E46348037}" destId="{FFC9F71D-1B4F-4AD9-A4A6-86ADEFC8AF5C}" srcOrd="10" destOrd="0" presId="urn:microsoft.com/office/officeart/2005/8/layout/target3"/>
    <dgm:cxn modelId="{641ED50B-5720-48B5-89B3-DD072D799B6E}" type="presParOf" srcId="{333A1088-737F-45CB-B68E-254E46348037}" destId="{25B08C86-7E15-44DC-BE7F-FFB55DD49D12}" srcOrd="11" destOrd="0" presId="urn:microsoft.com/office/officeart/2005/8/layout/target3"/>
    <dgm:cxn modelId="{B1C801A9-9F66-4079-B982-A0AB4BE87B70}" type="presParOf" srcId="{333A1088-737F-45CB-B68E-254E46348037}" destId="{76644BE8-9D7C-4C09-B250-3D10AF48CBB7}" srcOrd="12" destOrd="0" presId="urn:microsoft.com/office/officeart/2005/8/layout/target3"/>
    <dgm:cxn modelId="{2D8EDB25-11DA-44FA-A244-69A8FFD2435C}" type="presParOf" srcId="{333A1088-737F-45CB-B68E-254E46348037}" destId="{EE85B701-7295-41C0-BA7A-34D3756A2AE6}" srcOrd="13" destOrd="0" presId="urn:microsoft.com/office/officeart/2005/8/layout/target3"/>
    <dgm:cxn modelId="{E81FB893-1887-4854-9756-41F5A4CFA936}" type="presParOf" srcId="{333A1088-737F-45CB-B68E-254E46348037}" destId="{8BEBB6EC-1DAA-4CAC-8A25-BC0FCBD5DBD5}" srcOrd="14" destOrd="0" presId="urn:microsoft.com/office/officeart/2005/8/layout/target3"/>
    <dgm:cxn modelId="{0BA50DD2-30AC-4824-A027-FDC2A8F93E31}" type="presParOf" srcId="{333A1088-737F-45CB-B68E-254E46348037}" destId="{AED2198E-93D5-4001-81B4-73124B309672}" srcOrd="15" destOrd="0" presId="urn:microsoft.com/office/officeart/2005/8/layout/target3"/>
    <dgm:cxn modelId="{EF9A1AB6-553C-4E04-939F-0018893C1FA2}" type="presParOf" srcId="{333A1088-737F-45CB-B68E-254E46348037}" destId="{2BE915AB-18AA-4053-B92C-3BFC9ED204BB}" srcOrd="16" destOrd="0" presId="urn:microsoft.com/office/officeart/2005/8/layout/target3"/>
    <dgm:cxn modelId="{59484FD2-AF4F-4CCA-A372-717BE5C52479}" type="presParOf" srcId="{333A1088-737F-45CB-B68E-254E46348037}" destId="{6BB5E863-4638-4E1D-BFDE-399D028AC4ED}" srcOrd="17" destOrd="0" presId="urn:microsoft.com/office/officeart/2005/8/layout/target3"/>
    <dgm:cxn modelId="{011EDBFE-1CAB-4F44-AB0A-401BB5A0A6FB}" type="presParOf" srcId="{333A1088-737F-45CB-B68E-254E46348037}" destId="{5A5FFA88-C948-4069-8E93-59FA12366E83}" srcOrd="18" destOrd="0" presId="urn:microsoft.com/office/officeart/2005/8/layout/target3"/>
    <dgm:cxn modelId="{A73D56CB-EDD0-4414-ABA6-DD8FABEB13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2946488-EBB8-4DC6-8230-35E1500BE411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18BA440-8899-4360-A415-4CBFFEEEB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FDA0ED4-B479-4020-8CDE-734527B13CC9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92B40-75BE-4B1F-9254-31E4995E786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AC168-AF96-4AFE-80D3-469A66A7B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48FF9-F638-409A-9BCC-40484D609C8E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E0E2D-3DB6-4951-8EF8-6846AD113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F9455-B728-43BD-AAAD-04AB244079D6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8C1B3-671E-40F9-8B9D-0195591A51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4259F-77E5-4EE5-81F7-B703563D5B14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83E4A2-5634-4179-B893-C52B379704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9A7C6-88A5-40C3-9B93-A633D8983A18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E5FA5-27DA-4E2E-941C-CBDFB6A557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40B83-EDAF-45FE-A9A3-0D7057094FA5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47812-FA65-47A1-BBC6-6D70D0BDCB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C132F-4B8C-4BAF-95B3-8D60D10D4E12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09B3F-69FF-4D4B-A9E9-4531A53995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FA170-4E4A-4C63-BB90-37F41D7C4713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C768A-2B94-4DD3-A3B5-14B0549B6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D5DEBD-94A9-4AC2-8D27-EC31356EB65D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92DA9-D657-455F-AF28-655175260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7B28A1-DAF0-4349-B08C-2F597D5578A9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A1ADF7-E110-4E97-BD74-1918B66EAF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A3CD2-A97E-4022-9DC8-9BEAA55836BA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6D136-068C-4C60-9443-F5BA14912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7049BBB-4364-4C42-8975-8DF8291416D5}" type="datetimeFigureOut">
              <a:rPr lang="cs-CZ"/>
              <a:pPr>
                <a:defRPr/>
              </a:pPr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F008D51-84DB-4681-B897-89097DEE9E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osmick%C3%BD_prostor" TargetMode="External"/><Relationship Id="rId13" Type="http://schemas.openxmlformats.org/officeDocument/2006/relationships/hyperlink" Target="http://cs.wikipedia.org/wiki/Starov%C4%9Bk%C3%A9_%C5%98ecko" TargetMode="External"/><Relationship Id="rId18" Type="http://schemas.openxmlformats.org/officeDocument/2006/relationships/hyperlink" Target="http://cs.wikipedia.org/wiki/Galaxie_Ml%C3%A9%C4%8Dn%C3%A1_dr%C3%A1ha" TargetMode="External"/><Relationship Id="rId3" Type="http://schemas.openxmlformats.org/officeDocument/2006/relationships/hyperlink" Target="http://cs.wikipedia.org/wiki/%C5%98e%C4%8Dtina" TargetMode="External"/><Relationship Id="rId7" Type="http://schemas.openxmlformats.org/officeDocument/2006/relationships/hyperlink" Target="http://cs.wikipedia.org/wiki/Energie" TargetMode="External"/><Relationship Id="rId12" Type="http://schemas.openxmlformats.org/officeDocument/2006/relationships/hyperlink" Target="http://cs.wikipedia.org/wiki/Geocentrismus" TargetMode="External"/><Relationship Id="rId17" Type="http://schemas.openxmlformats.org/officeDocument/2006/relationships/hyperlink" Target="http://cs.wikipedia.org/wiki/Slune%C4%8Dn%C3%AD_soustava" TargetMode="External"/><Relationship Id="rId2" Type="http://schemas.openxmlformats.org/officeDocument/2006/relationships/hyperlink" Target="http://cs.wikipedia.org/wiki/Kosmos" TargetMode="External"/><Relationship Id="rId16" Type="http://schemas.openxmlformats.org/officeDocument/2006/relationships/hyperlink" Target="http://cs.wikipedia.org/wiki/Isaac_Newt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Hmota" TargetMode="External"/><Relationship Id="rId11" Type="http://schemas.openxmlformats.org/officeDocument/2006/relationships/hyperlink" Target="http://cs.wikipedia.org/wiki/Kosmogonie" TargetMode="External"/><Relationship Id="rId5" Type="http://schemas.openxmlformats.org/officeDocument/2006/relationships/hyperlink" Target="http://cs.wikipedia.org/wiki/Prostor" TargetMode="External"/><Relationship Id="rId15" Type="http://schemas.openxmlformats.org/officeDocument/2006/relationships/hyperlink" Target="http://cs.wikipedia.org/wiki/Mikul%C3%A1%C5%A1_Kopern%C3%ADk" TargetMode="External"/><Relationship Id="rId10" Type="http://schemas.openxmlformats.org/officeDocument/2006/relationships/hyperlink" Target="http://cs.wikipedia.org/wiki/Kosmologie" TargetMode="External"/><Relationship Id="rId19" Type="http://schemas.openxmlformats.org/officeDocument/2006/relationships/hyperlink" Target="http://cs.wikipedia.org/wiki/Galaxie" TargetMode="External"/><Relationship Id="rId4" Type="http://schemas.openxmlformats.org/officeDocument/2006/relationships/hyperlink" Target="http://cs.wikipedia.org/wiki/%C4%8Casoprostor" TargetMode="External"/><Relationship Id="rId9" Type="http://schemas.openxmlformats.org/officeDocument/2006/relationships/hyperlink" Target="http://cs.wikipedia.org/wiki/Zem%C4%9B" TargetMode="External"/><Relationship Id="rId14" Type="http://schemas.openxmlformats.org/officeDocument/2006/relationships/hyperlink" Target="http://cs.wikipedia.org/wiki/Koul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Fritz_Zwicky" TargetMode="External"/><Relationship Id="rId3" Type="http://schemas.openxmlformats.org/officeDocument/2006/relationships/hyperlink" Target="http://cs.wikipedia.org/wiki/Rychlost_sv%C4%9Btla" TargetMode="External"/><Relationship Id="rId7" Type="http://schemas.openxmlformats.org/officeDocument/2006/relationships/hyperlink" Target="http://cs.wikipedia.org/wiki/Temn%C3%A1_energie" TargetMode="External"/><Relationship Id="rId2" Type="http://schemas.openxmlformats.org/officeDocument/2006/relationships/hyperlink" Target="http://cs.wikipedia.org/wiki/Teorie_relativ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%C4%9Bdeck%C3%BD_z%C3%A1pis_%C4%8D%C3%ADsel" TargetMode="External"/><Relationship Id="rId5" Type="http://schemas.openxmlformats.org/officeDocument/2006/relationships/hyperlink" Target="http://cs.wikipedia.org/wiki/Pozorovateln%C3%BD_vesm%C3%ADr" TargetMode="External"/><Relationship Id="rId4" Type="http://schemas.openxmlformats.org/officeDocument/2006/relationships/hyperlink" Target="http://cs.wikipedia.org/wiki/Velk%C3%BD_t%C5%99esk" TargetMode="External"/><Relationship Id="rId9" Type="http://schemas.openxmlformats.org/officeDocument/2006/relationships/hyperlink" Target="http://cs.wikipedia.org/wiki/Temn%C3%A1_hmota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alaxie" TargetMode="External"/><Relationship Id="rId2" Type="http://schemas.openxmlformats.org/officeDocument/2006/relationships/hyperlink" Target="http://cs.wikipedia.org/wiki/Hubbleovo_ultra_hlubok%C3%A9_p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hyperlink" Target="http://cs.wikipedia.org/wiki/Hv%C4%9Bzda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hv%C4%9Bzd%C3%AD_Orionu" TargetMode="External"/><Relationship Id="rId3" Type="http://schemas.openxmlformats.org/officeDocument/2006/relationships/hyperlink" Target="http://cs.wikipedia.org/wiki/Sv%C4%9Bteln%C3%BD_rok" TargetMode="External"/><Relationship Id="rId7" Type="http://schemas.openxmlformats.org/officeDocument/2006/relationships/hyperlink" Target="http://cs.wikipedia.org/wiki/Souhv%C4%9Bzd%C3%AD_St%C5%99elce" TargetMode="External"/><Relationship Id="rId2" Type="http://schemas.openxmlformats.org/officeDocument/2006/relationships/hyperlink" Target="http://cs.wikipedia.org/wiki/Pozorovateln%C3%BD_vesm%C3%AD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em%C4%9B" TargetMode="External"/><Relationship Id="rId5" Type="http://schemas.openxmlformats.org/officeDocument/2006/relationships/hyperlink" Target="http://cs.wikipedia.org/wiki/Hv%C4%9Bzda" TargetMode="External"/><Relationship Id="rId4" Type="http://schemas.openxmlformats.org/officeDocument/2006/relationships/hyperlink" Target="http://cs.wikipedia.org/wiki/Galaxie_v_Andromed%C4%9B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6/UniverseEvolution_WMAP_czech.jpg/600px-UniverseEvolution_WMAP_czech.jpg" TargetMode="External"/><Relationship Id="rId2" Type="http://schemas.openxmlformats.org/officeDocument/2006/relationships/hyperlink" Target="http://upload.wikimedia.org/wikipedia/commons/thumb/3/3e/ThomasDiggesmap.JPG/220px-ThomasDiggesma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rtalymest.cz/obrazky/vesmir13.jpg" TargetMode="External"/><Relationship Id="rId5" Type="http://schemas.openxmlformats.org/officeDocument/2006/relationships/hyperlink" Target="http://www.portalprerov.cz/hvezdarna-prerov/" TargetMode="External"/><Relationship Id="rId4" Type="http://schemas.openxmlformats.org/officeDocument/2006/relationships/hyperlink" Target="http://www.portalprerov.cz/hvezdarna-prer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5780"/>
          <a:ext cx="7772400" cy="2595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6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3168650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z="2400" b="1" i="1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charset="0"/>
              <a:buNone/>
            </a:pPr>
            <a:r>
              <a:rPr lang="cs-CZ" sz="2400" b="1" i="1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Žáci se seznámí se vznikem a rozlehlostí vesmíru, jeho objevováním a zkoumáním v průběhu historie, s existencí Země ve vesmírném prostoru a významem dalšího výzkumu vesmíru. Prezentace je doplněna komentářem a dalšími audiovizuálními programy.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3779838" y="692150"/>
            <a:ext cx="1439862" cy="504825"/>
          </a:xfrm>
        </p:spPr>
        <p:txBody>
          <a:bodyPr/>
          <a:lstStyle/>
          <a:p>
            <a:r>
              <a:rPr lang="cs-CZ" sz="2800" smtClean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Vesmír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251520" y="1577360"/>
            <a:ext cx="4248472" cy="4227904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788024" y="1556792"/>
            <a:ext cx="4111104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563938" y="333375"/>
            <a:ext cx="1871662" cy="35877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Vesmír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  <a:ln>
            <a:solidFill>
              <a:srgbClr val="FF0000"/>
            </a:solidFill>
          </a:ln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Vesmír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či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2" tooltip="Kosmos"/>
              </a:rPr>
              <a:t>kosmos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(z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tooltip="Řečtina"/>
              </a:rPr>
              <a:t>řeckého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κόσμος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ozdoba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šperk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ale později také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vše uspořádané, řádné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vesmír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je označení pro celek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 tooltip="Časoprostor"/>
              </a:rPr>
              <a:t>časo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-)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Prostor"/>
              </a:rPr>
              <a:t>prostoru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 tooltip="Hmota"/>
              </a:rPr>
              <a:t>hmotu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 tooltip="Energie"/>
              </a:rPr>
              <a:t>energii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něm. Obsahuje veškerou fyzickou hmotu a energii, planety, hvězdy, galaxie, mezigalaktický prostor a další. V užším smyslu se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vesmír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také někdy užívá jako označení pro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 tooltip="Kosmický prostor"/>
              </a:rPr>
              <a:t>kosmický prostor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tedy část vesmíru mimo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tooltip="Země"/>
              </a:rPr>
              <a:t>Zemi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Během historie lidstva vzniklo několik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Kosmologie"/>
              </a:rPr>
              <a:t>kosmologií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action="ppaction://hlinkfile" tooltip="Kosmogonie"/>
              </a:rPr>
              <a:t>kosmogonií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pro pozorovatelný vesmír. Nejstarší kvantitativní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action="ppaction://hlinkfile" tooltip="Geocentrismus"/>
              </a:rPr>
              <a:t>geocentrické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modely vznikly ve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3" action="ppaction://hlinkfile" tooltip="Starověké Řecko"/>
              </a:rPr>
              <a:t>starověkém Řecku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Předpokládaly, že vesmír je v prostoru konečný a existuje věčně, a obsahuje soubor soustředných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4" action="ppaction://hlinkfile" tooltip="Koule"/>
              </a:rPr>
              <a:t>sfér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konečných velikostí - které odpovídají stálicím, Slunci a různým planetám - rotujících kolem kulaté, ale nehybné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 action="ppaction://hlinkfile" tooltip="Země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 průběhu staletí, díky přesnějším měřením a lepším teoriím gravitace vedl vývoj k heliocentrickému modelu Sluneční soustavy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5" action="ppaction://hlinkfile" tooltip="Mikuláš Koperník"/>
              </a:rPr>
              <a:t>Mikuláše Koperníka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 modelu vesmíru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6" action="ppaction://hlinkfile" tooltip="Isaac Newton"/>
              </a:rPr>
              <a:t>Isaaca Newtona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Další vývoj astronomie přinesl poznání, že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7" action="ppaction://hlinkfile" tooltip="Sluneční soustava"/>
              </a:rPr>
              <a:t>Sluneční soustava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součástí galaxie složené z miliard hvězd,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8" action="ppaction://hlinkfile" tooltip="Galaxie Mléčná dráha"/>
              </a:rPr>
              <a:t>Mléčné dráhy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 že mimo Mléčnou dráhu existují v dosahu astronomických přístrojů jiné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9" action="ppaction://hlinkfile" tooltip="Galaxie"/>
              </a:rPr>
              <a:t>galaxie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935038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Johannes Kepler publikoval v roce 1627 Rudolfínské tabulky, které obsahují katalog hvězd a planet dle měření dánského astronoma Tychona Brahe.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188" y="1847850"/>
            <a:ext cx="4752975" cy="4465638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1500" y="1844675"/>
            <a:ext cx="2886075" cy="4464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395536" y="404664"/>
            <a:ext cx="8352928" cy="5976664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5252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Koperníkův model vesmíru z knihy Thomase Diggese z roku 1576, kde hvězdy už nejsou na sféře okolo Slunce, ale jsou rozloženy rovnoměrně v prostoru kolem</a:t>
            </a:r>
            <a:br>
              <a:rPr lang="cs-CZ" sz="2000" smtClean="0">
                <a:latin typeface="Times New Roman" pitchFamily="18" charset="0"/>
                <a:cs typeface="Times New Roman" pitchFamily="18" charset="0"/>
              </a:rPr>
            </a:br>
            <a:endParaRPr lang="cs-CZ" sz="20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68538" y="1557338"/>
            <a:ext cx="4500562" cy="4713287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203575" y="274638"/>
            <a:ext cx="2808288" cy="34607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Vznik a stáří vesmíru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  <a:ln>
            <a:solidFill>
              <a:srgbClr val="FF0000"/>
            </a:solidFill>
          </a:ln>
        </p:spPr>
        <p:txBody>
          <a:bodyPr rtlCol="0">
            <a:normAutofit fontScale="925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Současný výklad astronomických pozorování ukazuje, že stáří vesmíru je </a:t>
            </a:r>
            <a:r>
              <a:rPr lang="cs-CZ" sz="26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13,75</a:t>
            </a:r>
            <a:r>
              <a:rPr lang="cs-CZ" sz="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±0,17 miliardy let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že průměr pozorovatelného vesmíru je minimálně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93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miliard světelných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let čili 8,80×10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26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metrů. Podle obecné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Teorie relativity"/>
              </a:rPr>
              <a:t>teorie relativity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se prostor může rozšiřovat rychlostí větší než je rychlost světla, a proto můžeme pozorovat jen malou část vesmíru v důsledku omezené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Rychlost světla"/>
              </a:rPr>
              <a:t>rychlosti světla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Protože nemůžeme pozorovat prostor ve vzdálenosti větší než dokázalo uletět světlo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Podle dnes převládajícího vědeckého modelu vesmíru, známého jako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4" action="ppaction://hlinkfile" tooltip="Velký třesk"/>
              </a:rPr>
              <a:t>Velký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4" action="ppaction://hlinkfile" tooltip="Velký třesk"/>
              </a:rPr>
              <a:t>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4" action="ppaction://hlinkfile" tooltip="Velký třesk"/>
              </a:rPr>
              <a:t>třesk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se vesmír začal rozpínat v tzv. Planckově čase z extrémně horkého a hustého bodu, v němž byla soustředěna veškerá hmota a energie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5" action="ppaction://hlinkfile" tooltip="Pozorovatelný vesmír"/>
              </a:rPr>
              <a:t>pozorovatelného vesmíru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Od Planckova času se vesmír rozšířil do dnešní podoby po velice krátkou dobu (méně než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6" action="ppaction://hlinkfile" tooltip="Vědecký zápis čísel"/>
              </a:rPr>
              <a:t>10</a:t>
            </a:r>
            <a:r>
              <a:rPr lang="cs-CZ" sz="2200" baseline="30000" dirty="0" smtClean="0">
                <a:latin typeface="Times New Roman" pitchFamily="18" charset="0"/>
                <a:cs typeface="Times New Roman" pitchFamily="18" charset="0"/>
                <a:hlinkClick r:id="rId6" action="ppaction://hlinkfile" tooltip="Vědecký zápis čísel"/>
              </a:rPr>
              <a:t>-32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sekundy). Několik nezávislých experimentálních měření tuto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teorii velkého třesku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podpořilo. Nedávná pozorování ukazují, že rychlost rozpínání vesmíru se zvětšuje, a to díky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7" action="ppaction://hlinkfile" tooltip="Temná energie"/>
              </a:rPr>
              <a:t>temné energii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(energii vakua), o níž první data získal v 1933 švýcarsko-americký astronom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8" action="ppaction://hlinkfile" tooltip="Fritz Zwicky"/>
              </a:rPr>
              <a:t>Fritz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hlinkClick r:id="rId8" action="ppaction://hlinkfile" tooltip="Fritz Zwicky"/>
              </a:rPr>
              <a:t>Zwicky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: většina hmoty ve vesmíru se vyskytuje ve formě, kterou nelze zjistit současnými přístroji, a proto není zahrnuta v současných modelech vesmíru, což je případ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hlinkClick r:id="rId9" action="ppaction://hlinkfile" tooltip="Temná hmota"/>
              </a:rPr>
              <a:t>temné hmoty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2124075" y="333375"/>
            <a:ext cx="5040313" cy="57467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Model vzniku a expanze časoprostoru</a:t>
            </a:r>
            <a:br>
              <a:rPr lang="cs-CZ" sz="2400" smtClean="0">
                <a:latin typeface="Times New Roman" pitchFamily="18" charset="0"/>
                <a:cs typeface="Times New Roman" pitchFamily="18" charset="0"/>
              </a:rPr>
            </a:b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1259633" y="1124744"/>
            <a:ext cx="6624736" cy="5145088"/>
          </a:xfr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2089150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Obrázek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2" action="ppaction://hlinkfile" tooltip="Hubbleovo ultra hluboké pole"/>
              </a:rPr>
              <a:t>Hubbleova ultra hlubokého pole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s vysokým rozlišením zobrazuje pestrý rozsah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3" action="ppaction://hlinkfile" tooltip="Galaxie"/>
              </a:rPr>
              <a:t>galaxií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, z nichž každá se skládá z miliard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4" action="ppaction://hlinkfile" tooltip="Hvězda"/>
              </a:rPr>
              <a:t>hvězd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Ekvivalentní oblast oblohy, jakou zabírá obrázek, je zobrazena v levém dolním rohu. Nejmenší, nejčervenější galaxie, kterých je přibližně 100, jsou ty nejvzdálenější, jaké optický dalekohled kdy zachytil a které existovaly již krátce po velkém třesku.</a:t>
            </a:r>
            <a:br>
              <a:rPr lang="cs-CZ" sz="2000" smtClean="0">
                <a:latin typeface="Times New Roman" pitchFamily="18" charset="0"/>
                <a:cs typeface="Times New Roman" pitchFamily="18" charset="0"/>
              </a:rPr>
            </a:br>
            <a:endParaRPr lang="cs-CZ" sz="20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23850" y="2492375"/>
            <a:ext cx="4319588" cy="4032250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4100" y="2492375"/>
            <a:ext cx="3959225" cy="40322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1547813" y="274638"/>
            <a:ext cx="6119812" cy="34607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Rozlehlost vesmíru a vzdálenost mezi galaxiemi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543550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Vesmír je nesmírně velký a možná má i nekonečný objem. Region viditelný ze Země (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2" action="ppaction://hlinkfile" tooltip="Pozorovatelný vesmír"/>
              </a:rPr>
              <a:t>pozorovatelný vesmír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) je koule o poloměru přibližně 46 miliard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3" action="ppaction://hlinkfile" tooltip="Světelný rok"/>
              </a:rPr>
              <a:t>světelných let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Poloměr byl určen z toho, kde jsou díky rozpínání vesmíru viditelné nejvzdálenější objekty. Pro srovnání: </a:t>
            </a:r>
            <a:r>
              <a:rPr lang="cs-CZ" sz="2000" b="1" i="1" smtClean="0">
                <a:latin typeface="Times New Roman" pitchFamily="18" charset="0"/>
                <a:cs typeface="Times New Roman" pitchFamily="18" charset="0"/>
              </a:rPr>
              <a:t>průměr typické galaxie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přibližně jen </a:t>
            </a:r>
            <a:r>
              <a:rPr lang="cs-CZ" sz="2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30 000 světelných let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a typická vzdálenost mezi dvěma sousedními galaxiemi je pouze 3 milióny světelných let. Například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naše Galaxie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má zhruba průměr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100 000 světelných let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4" action="ppaction://hlinkfile" tooltip="Galaxie v Andromedě"/>
              </a:rPr>
              <a:t>galaxie v Andromedě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se nachází zhruba ve vzdálenosti </a:t>
            </a:r>
            <a:r>
              <a:rPr lang="cs-CZ" sz="20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2,5 milionů světelných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let od </a:t>
            </a:r>
            <a:r>
              <a:rPr lang="cs-CZ" sz="2000" b="1" i="1" smtClean="0">
                <a:latin typeface="Times New Roman" pitchFamily="18" charset="0"/>
                <a:cs typeface="Times New Roman" pitchFamily="18" charset="0"/>
              </a:rPr>
              <a:t>Mléčné dráhy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2000" b="1" i="1" smtClean="0">
                <a:latin typeface="Times New Roman" pitchFamily="18" charset="0"/>
                <a:cs typeface="Times New Roman" pitchFamily="18" charset="0"/>
              </a:rPr>
              <a:t>Mléčná dráha</a:t>
            </a:r>
            <a:r>
              <a:rPr lang="cs-CZ" sz="2000" i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stříbrný pás táhnoucí se celou oblohou, jehož svit způsobuje množství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5" action="ppaction://hlinkfile" tooltip="Hvězda"/>
              </a:rPr>
              <a:t>hvězd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Lidově se tak označuje také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naše Galaxie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Korektnější by však bylo říci, že Mléčná dráha je jen malá část Galaxie pozorovatelná ze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6" action="ppaction://hlinkfile" tooltip="Země"/>
              </a:rPr>
              <a:t>Země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Konkrétně jsou to dvě ramena: rameno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7" action="ppaction://hlinkfile" tooltip="Souhvězdí Střelce"/>
              </a:rPr>
              <a:t>Střelce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a rameno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8" action="ppaction://hlinkfile" tooltip="Souhvězdí Orionu"/>
              </a:rPr>
              <a:t>Orionu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 Jako pás se jeví proto, že naše Galaxie má tvar disku a my se na něj díváme zevnitř, z místa, které je blíže k okraji než ke středu.</a:t>
            </a:r>
          </a:p>
          <a:p>
            <a:endParaRPr lang="cs-CZ" sz="20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1763713" y="333375"/>
            <a:ext cx="5616575" cy="358775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Mléčná dráha – boční pohled na naší galaxii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088" y="908050"/>
            <a:ext cx="7416800" cy="5545138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3132138" y="188913"/>
            <a:ext cx="2879725" cy="431800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Spirálová galaxie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8313" y="765175"/>
            <a:ext cx="8207375" cy="5759450"/>
          </a:xfrm>
          <a:ln w="38100" cap="sq">
            <a:solidFill>
              <a:srgbClr val="000000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3563938" y="333375"/>
            <a:ext cx="1871662" cy="503238"/>
          </a:xfrm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sz="28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040313"/>
          </a:xfrm>
          <a:ln>
            <a:solidFill>
              <a:srgbClr val="FF0000"/>
            </a:solidFill>
          </a:ln>
        </p:spPr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Vyjmenujte některé vědce, kteří označili naši sluneční soustavu jako heliocentrickou ( slunce je jejím středem) ?  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Naše sluneční soustava je součástí galaxie kterou nazýváme …... ?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Jak nazýváme okamžik vzniku vesmíru ?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alibri" pitchFamily="34" charset="0"/>
              <a:buAutoNum type="arabicPeriod"/>
            </a:pP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Jaký má odhadovaný průměr naše Galaxie (světelných let) ?</a:t>
            </a: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Calibri" pitchFamily="34" charset="0"/>
              <a:buAutoNum type="arabicPeriod"/>
            </a:pPr>
            <a:endParaRPr lang="cs-CZ" sz="240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434013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    Použité materiály:</a:t>
            </a:r>
          </a:p>
          <a:p>
            <a:pPr marL="0" indent="0"/>
            <a:endParaRPr lang="cs-CZ" sz="1400" smtClean="0">
              <a:latin typeface="Times New Roman" pitchFamily="18" charset="0"/>
              <a:cs typeface="Times New Roman" pitchFamily="18" charset="0"/>
            </a:endParaRPr>
          </a:p>
          <a:p>
            <a:pPr marL="0" indent="0"/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Vesmír. </a:t>
            </a:r>
            <a:r>
              <a:rPr lang="cs-CZ" sz="1400" i="1" smtClean="0">
                <a:latin typeface="Times New Roman" pitchFamily="18" charset="0"/>
                <a:cs typeface="Times New Roman" pitchFamily="18" charset="0"/>
              </a:rPr>
              <a:t>Http://cs.wikipedia.org/wiki/Vesm%C3%ADr</a:t>
            </a:r>
            <a:r>
              <a:rPr lang="cs-CZ" sz="1400" smtClean="0">
                <a:latin typeface="Times New Roman" pitchFamily="18" charset="0"/>
                <a:cs typeface="Times New Roman" pitchFamily="18" charset="0"/>
              </a:rPr>
              <a:t> [online]. 2008, 24.4.2012 [cit. 2012-04-24]. Dostupné z:</a:t>
            </a:r>
          </a:p>
          <a:p>
            <a:pPr marL="0" indent="0"/>
            <a:r>
              <a:rPr lang="cs-CZ" sz="1400" smtClean="0">
                <a:latin typeface="Times New Roman" pitchFamily="18" charset="0"/>
                <a:hlinkClick r:id="rId2"/>
              </a:rPr>
              <a:t>http://upload.wikimedia.org/wikipedia/commons/thumb/3/3e/ThomasDiggesmap.JPG/220px-ThomasDiggesmap.JPG</a:t>
            </a:r>
            <a:endParaRPr lang="cs-CZ" sz="1400" smtClean="0">
              <a:latin typeface="Times New Roman" pitchFamily="18" charset="0"/>
            </a:endParaRPr>
          </a:p>
          <a:p>
            <a:pPr marL="0" indent="0"/>
            <a:r>
              <a:rPr lang="cs-CZ" sz="1400" smtClean="0">
                <a:latin typeface="Times New Roman" pitchFamily="18" charset="0"/>
                <a:hlinkClick r:id="rId3"/>
              </a:rPr>
              <a:t>http://upload.wikimedia.org/wikipedia/commons/thumb/1/16/UniverseEvolution_WMAP_czech.jpg/600px-UniverseEvolution_WMAP_czech.jpg</a:t>
            </a:r>
            <a:endParaRPr lang="cs-CZ" sz="1400" smtClean="0">
              <a:latin typeface="Times New Roman" pitchFamily="18" charset="0"/>
            </a:endParaRPr>
          </a:p>
          <a:p>
            <a:pPr marL="0" indent="0"/>
            <a:r>
              <a:rPr lang="cs-CZ" sz="1400" smtClean="0">
                <a:solidFill>
                  <a:schemeClr val="hlink"/>
                </a:solidFill>
                <a:latin typeface="Times New Roman" pitchFamily="18" charset="0"/>
              </a:rPr>
              <a:t>http://upload.wikimedia.org/wikipedia/commons/thumb/0/01/Libr0309.jpg/220px-Libr0309.jpg</a:t>
            </a:r>
            <a:endParaRPr lang="cs-CZ" sz="1400" smtClean="0">
              <a:solidFill>
                <a:schemeClr val="hlink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/>
            <a:r>
              <a:rPr lang="cs-CZ" sz="1400" smtClean="0"/>
              <a:t>Vesmír. </a:t>
            </a:r>
            <a:r>
              <a:rPr lang="cs-CZ" sz="1400" i="1" smtClean="0"/>
              <a:t>Http://patkinworld.blog.cz/1106/vesmir</a:t>
            </a:r>
            <a:r>
              <a:rPr lang="cs-CZ" sz="1400" smtClean="0"/>
              <a:t> [online]. 18.06.2011 [cit. 2012-04-24]. Dostupné z:</a:t>
            </a:r>
          </a:p>
          <a:p>
            <a:pPr marL="0" indent="0"/>
            <a:r>
              <a:rPr lang="cs-CZ" sz="1400" smtClean="0">
                <a:solidFill>
                  <a:schemeClr val="hlink"/>
                </a:solidFill>
                <a:latin typeface="Times New Roman" pitchFamily="18" charset="0"/>
              </a:rPr>
              <a:t>http://nd04.jxs.cz/870/376/17157a82e8_77029115_o2.jpg</a:t>
            </a:r>
          </a:p>
          <a:p>
            <a:pPr marL="0" indent="0"/>
            <a:r>
              <a:rPr lang="pl-PL" sz="1400" smtClean="0"/>
              <a:t>Vesmír. </a:t>
            </a:r>
            <a:r>
              <a:rPr lang="pl-PL" sz="1400" i="1" smtClean="0"/>
              <a:t>Http://www.pc-guru.cz/vesmir</a:t>
            </a:r>
            <a:r>
              <a:rPr lang="pl-PL" sz="1400" smtClean="0"/>
              <a:t> [online]. 2008 [cit. 2012-04-24]. Dostupné z:</a:t>
            </a:r>
          </a:p>
          <a:p>
            <a:pPr marL="0" indent="0"/>
            <a:r>
              <a:rPr lang="pl-PL" sz="1400" smtClean="0">
                <a:solidFill>
                  <a:schemeClr val="hlink"/>
                </a:solidFill>
                <a:latin typeface="Times New Roman" pitchFamily="18" charset="0"/>
              </a:rPr>
              <a:t>http://www.pc-guru.cz/blog/vesmir/vesmir-4.jpg</a:t>
            </a:r>
          </a:p>
          <a:p>
            <a:pPr marL="0" indent="0"/>
            <a:r>
              <a:rPr lang="pl-PL" sz="1400" smtClean="0"/>
              <a:t>Vesmír. </a:t>
            </a:r>
            <a:r>
              <a:rPr lang="pl-PL" sz="1400" i="1" smtClean="0"/>
              <a:t>Http://www.astro.cz/clanek/3816</a:t>
            </a:r>
            <a:r>
              <a:rPr lang="pl-PL" sz="1400" smtClean="0"/>
              <a:t> [online]. 16.06.2009 [cit. 2012-04-24]. Dostupné z:</a:t>
            </a:r>
          </a:p>
          <a:p>
            <a:pPr marL="0" indent="0"/>
            <a:r>
              <a:rPr lang="pl-PL" sz="1400" smtClean="0">
                <a:solidFill>
                  <a:schemeClr val="hlink"/>
                </a:solidFill>
                <a:latin typeface="Times New Roman" pitchFamily="18" charset="0"/>
              </a:rPr>
              <a:t>http://www.astro.cz/_data/images/news/2009/06/16/2-06casiopeaa_s.jpg</a:t>
            </a:r>
          </a:p>
          <a:p>
            <a:pPr marL="0" indent="0"/>
            <a:r>
              <a:rPr lang="pl-PL" sz="1400" smtClean="0"/>
              <a:t>Vesmír. </a:t>
            </a:r>
            <a:r>
              <a:rPr lang="pl-PL" sz="1400" i="1" smtClean="0"/>
              <a:t>Http://www.portalprerov.cz/hvezdarna-prerov/</a:t>
            </a:r>
            <a:r>
              <a:rPr lang="pl-PL" sz="1400" smtClean="0"/>
              <a:t> [online]. 2008 [cit. 2012-04-24]. Dostupné z: </a:t>
            </a:r>
            <a:r>
              <a:rPr lang="pl-PL" sz="1400" smtClean="0">
                <a:hlinkClick r:id="rId4"/>
              </a:rPr>
              <a:t>http://www.portalprerov.cz/hvezdarna-prerov</a:t>
            </a:r>
            <a:r>
              <a:rPr lang="pl-PL" sz="1400" smtClean="0">
                <a:hlinkClick r:id="rId5"/>
              </a:rPr>
              <a:t>/</a:t>
            </a:r>
            <a:endParaRPr lang="pl-PL" sz="1400" smtClean="0"/>
          </a:p>
          <a:p>
            <a:pPr marL="0" indent="0"/>
            <a:r>
              <a:rPr lang="cs-CZ" sz="1400" smtClean="0"/>
              <a:t>Galaxie. </a:t>
            </a:r>
            <a:r>
              <a:rPr lang="cs-CZ" sz="1400" i="1" smtClean="0"/>
              <a:t>Http://galacticfool.com/</a:t>
            </a:r>
            <a:r>
              <a:rPr lang="cs-CZ" sz="1400" smtClean="0"/>
              <a:t> [online]. 2005 [cit. 2012-04-24]. Dostupné z: Mléčná dráha </a:t>
            </a:r>
            <a:r>
              <a:rPr lang="cs-CZ" sz="1400" smtClean="0">
                <a:latin typeface="Times New Roman" pitchFamily="18" charset="0"/>
                <a:hlinkClick r:id="rId6"/>
              </a:rPr>
              <a:t>http://www.portalymest.cz/obrazky/vesmir13.jpg</a:t>
            </a:r>
            <a:r>
              <a:rPr lang="cs-CZ" sz="1400" smtClean="0">
                <a:latin typeface="Times New Roman" pitchFamily="18" charset="0"/>
              </a:rPr>
              <a:t>  </a:t>
            </a:r>
            <a:r>
              <a:rPr lang="cs-CZ" sz="1400" smtClean="0"/>
              <a:t> </a:t>
            </a:r>
          </a:p>
          <a:p>
            <a:pPr marL="0" indent="0"/>
            <a:r>
              <a:rPr lang="cs-CZ" sz="1400" smtClean="0"/>
              <a:t> </a:t>
            </a:r>
            <a:r>
              <a:rPr lang="cs-CZ" sz="1400" smtClean="0">
                <a:solidFill>
                  <a:schemeClr val="hlink"/>
                </a:solidFill>
                <a:latin typeface="Times New Roman" pitchFamily="18" charset="0"/>
              </a:rPr>
              <a:t>http://upload.wikimedia.org/wikipedia/commons/thumb/2/2f/Perseid_and_Milky_Way.jpg/731px-Perseid_and_Milky_Way.jpg</a:t>
            </a:r>
            <a:r>
              <a:rPr lang="cs-CZ" smtClean="0"/>
              <a:t> </a:t>
            </a:r>
            <a:r>
              <a:rPr lang="cs-CZ" sz="1400" smtClean="0"/>
              <a:t>[online]. 15.08.2007 [cit. 2012-04-24]. Dostupné z: </a:t>
            </a:r>
            <a:r>
              <a:rPr lang="cs-CZ" sz="1400" smtClean="0">
                <a:solidFill>
                  <a:schemeClr val="hlink"/>
                </a:solidFill>
              </a:rPr>
              <a:t>http://cs.wikipedia.org/wiki/Soubor:Perseid_and_Milky_Way.jpg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788</Words>
  <Application>Microsoft Office PowerPoint</Application>
  <PresentationFormat>Předvádění na obrazovce (4:3)</PresentationFormat>
  <Paragraphs>47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Times New Roman</vt:lpstr>
      <vt:lpstr>Motiv systému Office</vt:lpstr>
      <vt:lpstr>Snímek 1</vt:lpstr>
      <vt:lpstr>Snímek 2</vt:lpstr>
      <vt:lpstr>Vesmír</vt:lpstr>
      <vt:lpstr>Vesmír</vt:lpstr>
      <vt:lpstr>Johannes Kepler publikoval v roce 1627 Rudolfínské tabulky, které obsahují katalog hvězd a planet dle měření dánského astronoma Tychona Brahe.</vt:lpstr>
      <vt:lpstr>Snímek 6</vt:lpstr>
      <vt:lpstr> Koperníkův model vesmíru z knihy Thomase Diggese z roku 1576, kde hvězdy už nejsou na sféře okolo Slunce, ale jsou rozloženy rovnoměrně v prostoru kolem </vt:lpstr>
      <vt:lpstr>Vznik a stáří vesmíru</vt:lpstr>
      <vt:lpstr> Model vzniku a expanze časoprostoru </vt:lpstr>
      <vt:lpstr> Obrázek Hubbleova ultra hlubokého pole s vysokým rozlišením zobrazuje pestrý rozsah galaxií, z nichž každá se skládá z miliard hvězd. Ekvivalentní oblast oblohy, jakou zabírá obrázek, je zobrazena v levém dolním rohu. Nejmenší, nejčervenější galaxie, kterých je přibližně 100, jsou ty nejvzdálenější, jaké optický dalekohled kdy zachytil a které existovaly již krátce po velkém třesku. </vt:lpstr>
      <vt:lpstr>Rozlehlost vesmíru a vzdálenost mezi galaxiemi</vt:lpstr>
      <vt:lpstr>Mléčná dráha – boční pohled na naší galaxii</vt:lpstr>
      <vt:lpstr>Spirálová galaxie</vt:lpstr>
      <vt:lpstr>Test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SykorovaPa</cp:lastModifiedBy>
  <cp:revision>34</cp:revision>
  <dcterms:created xsi:type="dcterms:W3CDTF">2012-04-24T15:27:08Z</dcterms:created>
  <dcterms:modified xsi:type="dcterms:W3CDTF">2012-06-25T10:32:20Z</dcterms:modified>
</cp:coreProperties>
</file>