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71" r:id="rId3"/>
    <p:sldId id="257" r:id="rId4"/>
    <p:sldId id="258" r:id="rId5"/>
    <p:sldId id="259" r:id="rId6"/>
    <p:sldId id="260" r:id="rId7"/>
    <p:sldId id="261" r:id="rId8"/>
    <p:sldId id="267" r:id="rId9"/>
    <p:sldId id="263" r:id="rId10"/>
    <p:sldId id="268" r:id="rId11"/>
    <p:sldId id="269" r:id="rId12"/>
    <p:sldId id="270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Zemětřesení – 1. 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A4E8AC-AB1A-4FAA-8846-06F234F09A1A}" type="presOf" srcId="{D1B46980-6531-4606-95E6-44980827E919}" destId="{6140AFEC-043D-4C43-A2F9-D0F5331DF3A3}" srcOrd="0" destOrd="0" presId="urn:microsoft.com/office/officeart/2005/8/layout/target3"/>
    <dgm:cxn modelId="{2CA2C962-D367-442D-9014-BA6340A8EEB2}" type="presOf" srcId="{D1B46980-6531-4606-95E6-44980827E919}" destId="{2BE915AB-18AA-4053-B92C-3BFC9ED204BB}" srcOrd="1" destOrd="0" presId="urn:microsoft.com/office/officeart/2005/8/layout/target3"/>
    <dgm:cxn modelId="{785177D9-A305-4031-B66A-0E7C553F018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FB016A-1745-47CC-87BB-B8BD318CE25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AA0406-EA23-4230-9805-5A07F10A7ECD}" type="presOf" srcId="{B651F6E3-6281-48DB-9319-2AEAFDAE7572}" destId="{6BB5E863-4638-4E1D-BFDE-399D028AC4ED}" srcOrd="1" destOrd="0" presId="urn:microsoft.com/office/officeart/2005/8/layout/target3"/>
    <dgm:cxn modelId="{38546302-332D-4A83-9AC4-AF8F0B715E08}" type="presOf" srcId="{757F3AB3-0718-4624-B441-E567A8F0AB56}" destId="{333A1088-737F-45CB-B68E-254E46348037}" srcOrd="0" destOrd="0" presId="urn:microsoft.com/office/officeart/2005/8/layout/target3"/>
    <dgm:cxn modelId="{68ACAFF8-3352-4CD8-98F5-86A08774715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4FFE0DA-36C3-4244-9CA0-B8094416A459}" type="presOf" srcId="{B651F6E3-6281-48DB-9319-2AEAFDAE7572}" destId="{619D679B-A015-4ECF-8348-D1034C574F40}" srcOrd="0" destOrd="0" presId="urn:microsoft.com/office/officeart/2005/8/layout/target3"/>
    <dgm:cxn modelId="{854DCA33-B644-40DA-8FD3-AEB45B3E31B1}" type="presOf" srcId="{D1D4F407-5343-4D3F-B5B9-D407B03CAEB4}" destId="{AED2198E-93D5-4001-81B4-73124B309672}" srcOrd="1" destOrd="0" presId="urn:microsoft.com/office/officeart/2005/8/layout/target3"/>
    <dgm:cxn modelId="{66B13B4D-B387-402A-9495-8E5A38A6754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B65C35-B18D-41E8-BA63-953255FB5FDC}" type="presOf" srcId="{4C35D32F-0EAB-4CD7-82EE-45574DC2A586}" destId="{890E4F0B-2866-4A3F-A3C7-2A14B1797930}" srcOrd="1" destOrd="0" presId="urn:microsoft.com/office/officeart/2005/8/layout/target3"/>
    <dgm:cxn modelId="{817AA6F4-B64D-4D2C-906E-71FDDFE4774D}" type="presParOf" srcId="{333A1088-737F-45CB-B68E-254E46348037}" destId="{F5ABB229-8D3B-4694-996A-96F23CF14429}" srcOrd="0" destOrd="0" presId="urn:microsoft.com/office/officeart/2005/8/layout/target3"/>
    <dgm:cxn modelId="{42D53002-55BD-439B-96A1-B0FC35F3F140}" type="presParOf" srcId="{333A1088-737F-45CB-B68E-254E46348037}" destId="{F41139FD-01EE-4571-8B17-4FB00FC51163}" srcOrd="1" destOrd="0" presId="urn:microsoft.com/office/officeart/2005/8/layout/target3"/>
    <dgm:cxn modelId="{C508A9AA-3BA3-4096-985C-BA0AC9373D69}" type="presParOf" srcId="{333A1088-737F-45CB-B68E-254E46348037}" destId="{D005CE8C-CC26-4C3E-AC11-E15060ECD759}" srcOrd="2" destOrd="0" presId="urn:microsoft.com/office/officeart/2005/8/layout/target3"/>
    <dgm:cxn modelId="{F87E74AA-51A3-4ABB-8340-899BDF311B09}" type="presParOf" srcId="{333A1088-737F-45CB-B68E-254E46348037}" destId="{2C702D82-9B77-49B7-9568-BB8EB47C3372}" srcOrd="3" destOrd="0" presId="urn:microsoft.com/office/officeart/2005/8/layout/target3"/>
    <dgm:cxn modelId="{AD71C770-D716-406A-85F3-B0FC6B6DB22E}" type="presParOf" srcId="{333A1088-737F-45CB-B68E-254E46348037}" destId="{A52A0455-90FF-4808-ABD0-F02540D31D5A}" srcOrd="4" destOrd="0" presId="urn:microsoft.com/office/officeart/2005/8/layout/target3"/>
    <dgm:cxn modelId="{07576CBF-0206-4C0F-8D70-910995103760}" type="presParOf" srcId="{333A1088-737F-45CB-B68E-254E46348037}" destId="{6140AFEC-043D-4C43-A2F9-D0F5331DF3A3}" srcOrd="5" destOrd="0" presId="urn:microsoft.com/office/officeart/2005/8/layout/target3"/>
    <dgm:cxn modelId="{9A06F13C-9FD8-40B8-BE30-A0888BB562AA}" type="presParOf" srcId="{333A1088-737F-45CB-B68E-254E46348037}" destId="{9358AC05-5D7D-4327-9F80-1AD486AEA664}" srcOrd="6" destOrd="0" presId="urn:microsoft.com/office/officeart/2005/8/layout/target3"/>
    <dgm:cxn modelId="{FD8E5DCE-5360-4355-BA92-7A862D9D4962}" type="presParOf" srcId="{333A1088-737F-45CB-B68E-254E46348037}" destId="{313FC574-E1CD-4FB4-B054-0B805CE0447D}" srcOrd="7" destOrd="0" presId="urn:microsoft.com/office/officeart/2005/8/layout/target3"/>
    <dgm:cxn modelId="{60E2120C-4C0B-477F-9CDB-295178286069}" type="presParOf" srcId="{333A1088-737F-45CB-B68E-254E46348037}" destId="{619D679B-A015-4ECF-8348-D1034C574F40}" srcOrd="8" destOrd="0" presId="urn:microsoft.com/office/officeart/2005/8/layout/target3"/>
    <dgm:cxn modelId="{F2840B2C-4466-4781-8E83-B23A57738AA6}" type="presParOf" srcId="{333A1088-737F-45CB-B68E-254E46348037}" destId="{322283A8-4A27-4CDA-BAE3-F381106A9174}" srcOrd="9" destOrd="0" presId="urn:microsoft.com/office/officeart/2005/8/layout/target3"/>
    <dgm:cxn modelId="{25A61D4F-AF8C-462E-87DD-CB2E7E611604}" type="presParOf" srcId="{333A1088-737F-45CB-B68E-254E46348037}" destId="{FFC9F71D-1B4F-4AD9-A4A6-86ADEFC8AF5C}" srcOrd="10" destOrd="0" presId="urn:microsoft.com/office/officeart/2005/8/layout/target3"/>
    <dgm:cxn modelId="{D1DFB871-BF61-4BFB-B7A3-C939ED90257F}" type="presParOf" srcId="{333A1088-737F-45CB-B68E-254E46348037}" destId="{25B08C86-7E15-44DC-BE7F-FFB55DD49D12}" srcOrd="11" destOrd="0" presId="urn:microsoft.com/office/officeart/2005/8/layout/target3"/>
    <dgm:cxn modelId="{783F4873-F594-459A-8A3D-DE4323190569}" type="presParOf" srcId="{333A1088-737F-45CB-B68E-254E46348037}" destId="{76644BE8-9D7C-4C09-B250-3D10AF48CBB7}" srcOrd="12" destOrd="0" presId="urn:microsoft.com/office/officeart/2005/8/layout/target3"/>
    <dgm:cxn modelId="{F0E2D2F3-D686-4500-B1AF-33354681805B}" type="presParOf" srcId="{333A1088-737F-45CB-B68E-254E46348037}" destId="{EE85B701-7295-41C0-BA7A-34D3756A2AE6}" srcOrd="13" destOrd="0" presId="urn:microsoft.com/office/officeart/2005/8/layout/target3"/>
    <dgm:cxn modelId="{34DDD6ED-9A6E-400B-B305-754FB60F3022}" type="presParOf" srcId="{333A1088-737F-45CB-B68E-254E46348037}" destId="{8BEBB6EC-1DAA-4CAC-8A25-BC0FCBD5DBD5}" srcOrd="14" destOrd="0" presId="urn:microsoft.com/office/officeart/2005/8/layout/target3"/>
    <dgm:cxn modelId="{E6E99A5B-4838-4EDB-945D-53CB8042C842}" type="presParOf" srcId="{333A1088-737F-45CB-B68E-254E46348037}" destId="{AED2198E-93D5-4001-81B4-73124B309672}" srcOrd="15" destOrd="0" presId="urn:microsoft.com/office/officeart/2005/8/layout/target3"/>
    <dgm:cxn modelId="{0381F8C2-1B23-464A-AF68-F18DF0D2AB6E}" type="presParOf" srcId="{333A1088-737F-45CB-B68E-254E46348037}" destId="{2BE915AB-18AA-4053-B92C-3BFC9ED204BB}" srcOrd="16" destOrd="0" presId="urn:microsoft.com/office/officeart/2005/8/layout/target3"/>
    <dgm:cxn modelId="{8A22CE5A-C474-4C94-9300-C90BA4921777}" type="presParOf" srcId="{333A1088-737F-45CB-B68E-254E46348037}" destId="{6BB5E863-4638-4E1D-BFDE-399D028AC4ED}" srcOrd="17" destOrd="0" presId="urn:microsoft.com/office/officeart/2005/8/layout/target3"/>
    <dgm:cxn modelId="{F349E801-F1F2-4654-BF3A-404A29D8B51A}" type="presParOf" srcId="{333A1088-737F-45CB-B68E-254E46348037}" destId="{5A5FFA88-C948-4069-8E93-59FA12366E83}" srcOrd="18" destOrd="0" presId="urn:microsoft.com/office/officeart/2005/8/layout/target3"/>
    <dgm:cxn modelId="{F700E250-4167-4978-9D2B-6ABBF36A5CC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12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Zemětřesení – 1. část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6D106-0ABC-4785-8F6F-B06A120119B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1F1875-7228-4860-B2DF-9969814440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032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095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405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42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628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834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525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759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596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863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731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396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B4BF1-C76B-469F-9A01-1C4BE935408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30C91-DCB4-48B1-B582-C94EE9CAF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96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urecko" TargetMode="External"/><Relationship Id="rId13" Type="http://schemas.openxmlformats.org/officeDocument/2006/relationships/hyperlink" Target="http://cs.wikipedia.org/wiki/Hypocentrum" TargetMode="External"/><Relationship Id="rId3" Type="http://schemas.openxmlformats.org/officeDocument/2006/relationships/hyperlink" Target="http://cs.wikipedia.org/wiki/Tektonick%C3%A1_deska" TargetMode="External"/><Relationship Id="rId7" Type="http://schemas.openxmlformats.org/officeDocument/2006/relationships/hyperlink" Target="http://cs.wikipedia.org/wiki/Kavkaz" TargetMode="External"/><Relationship Id="rId12" Type="http://schemas.openxmlformats.org/officeDocument/2006/relationships/hyperlink" Target="http://cs.wikipedia.org/wiki/Seismologie" TargetMode="External"/><Relationship Id="rId2" Type="http://schemas.openxmlformats.org/officeDocument/2006/relationships/hyperlink" Target="http://cs.wikipedia.org/wiki/Zemsk%C3%A1_k%C5%AF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sie" TargetMode="External"/><Relationship Id="rId11" Type="http://schemas.openxmlformats.org/officeDocument/2006/relationships/hyperlink" Target="http://cs.wikipedia.org/wiki/Geofyzika" TargetMode="External"/><Relationship Id="rId5" Type="http://schemas.openxmlformats.org/officeDocument/2006/relationships/hyperlink" Target="http://cs.wikipedia.org/wiki/Amerika" TargetMode="External"/><Relationship Id="rId15" Type="http://schemas.openxmlformats.org/officeDocument/2006/relationships/hyperlink" Target="http://cs.wikipedia.org/wiki/Epicentrum" TargetMode="External"/><Relationship Id="rId10" Type="http://schemas.openxmlformats.org/officeDocument/2006/relationships/hyperlink" Target="http://cs.wikipedia.org/wiki/St%C5%99edomo%C5%99%C3%AD" TargetMode="External"/><Relationship Id="rId4" Type="http://schemas.openxmlformats.org/officeDocument/2006/relationships/hyperlink" Target="http://cs.wikipedia.org/wiki/Zlom" TargetMode="External"/><Relationship Id="rId9" Type="http://schemas.openxmlformats.org/officeDocument/2006/relationships/hyperlink" Target="http://cs.wikipedia.org/wiki/%C3%8Dr%C3%A1n" TargetMode="External"/><Relationship Id="rId14" Type="http://schemas.openxmlformats.org/officeDocument/2006/relationships/hyperlink" Target="http://cs.wikipedia.org/wiki/Pr%C5%AFm%C4%9B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chy" TargetMode="External"/><Relationship Id="rId2" Type="http://schemas.openxmlformats.org/officeDocument/2006/relationships/hyperlink" Target="http://cs.wikipedia.org/wiki/Tektonick%C3%A1_des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Tsunami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iti" TargetMode="External"/><Relationship Id="rId2" Type="http://schemas.openxmlformats.org/officeDocument/2006/relationships/hyperlink" Target="http://cs.wikipedia.org/wiki/Port-au-Prin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ulkanismus" TargetMode="External"/><Relationship Id="rId2" Type="http://schemas.openxmlformats.org/officeDocument/2006/relationships/hyperlink" Target="http://cs.wikipedia.org/wiki/Kra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/index.php?title=Zlomov%C3%A1_sp%C3%A1ra&amp;action=edit&amp;redlink=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ktonick%C3%A1_deska" TargetMode="External"/><Relationship Id="rId2" Type="http://schemas.openxmlformats.org/officeDocument/2006/relationships/hyperlink" Target="http://cs.wikipedia.org/wiki/Zemsk%C3%A1_k%C5%AFr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gif"/><Relationship Id="rId4" Type="http://schemas.openxmlformats.org/officeDocument/2006/relationships/hyperlink" Target="http://cs.wikipedia.org/wiki/Ohniv%C3%BD_kruh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976" TargetMode="External"/><Relationship Id="rId13" Type="http://schemas.openxmlformats.org/officeDocument/2006/relationships/hyperlink" Target="http://cs.wikipedia.org/wiki/Kant%C3%B3" TargetMode="External"/><Relationship Id="rId18" Type="http://schemas.openxmlformats.org/officeDocument/2006/relationships/hyperlink" Target="http://cs.wikipedia.org/wiki/Zem%C4%9Bt%C5%99esen%C3%AD_na_Haiti_2010" TargetMode="External"/><Relationship Id="rId26" Type="http://schemas.openxmlformats.org/officeDocument/2006/relationships/hyperlink" Target="http://cs.wikipedia.org/wiki/Peru" TargetMode="External"/><Relationship Id="rId3" Type="http://schemas.openxmlformats.org/officeDocument/2006/relationships/hyperlink" Target="http://cs.wikipedia.org/wiki/Indon%C3%A9sie" TargetMode="External"/><Relationship Id="rId21" Type="http://schemas.openxmlformats.org/officeDocument/2006/relationships/hyperlink" Target="http://cs.wikipedia.org/wiki/Turkmenist%C3%A1n" TargetMode="External"/><Relationship Id="rId7" Type="http://schemas.openxmlformats.org/officeDocument/2006/relationships/hyperlink" Target="http://cs.wikipedia.org/wiki/%C4%8C%C3%ADna" TargetMode="External"/><Relationship Id="rId12" Type="http://schemas.openxmlformats.org/officeDocument/2006/relationships/hyperlink" Target="http://cs.wikipedia.org/wiki/1920" TargetMode="External"/><Relationship Id="rId17" Type="http://schemas.openxmlformats.org/officeDocument/2006/relationships/hyperlink" Target="http://cs.wikipedia.org/wiki/Haiti" TargetMode="External"/><Relationship Id="rId25" Type="http://schemas.openxmlformats.org/officeDocument/2006/relationships/hyperlink" Target="http://cs.wikipedia.org/wiki/1908" TargetMode="External"/><Relationship Id="rId2" Type="http://schemas.openxmlformats.org/officeDocument/2006/relationships/hyperlink" Target="http://cs.wikipedia.org/wiki/Sumatra" TargetMode="External"/><Relationship Id="rId16" Type="http://schemas.openxmlformats.org/officeDocument/2006/relationships/hyperlink" Target="http://cs.wikipedia.org/wiki/1923" TargetMode="External"/><Relationship Id="rId20" Type="http://schemas.openxmlformats.org/officeDocument/2006/relationships/hyperlink" Target="http://cs.wikipedia.org/wiki/A%C5%A1chabad" TargetMode="External"/><Relationship Id="rId29" Type="http://schemas.openxmlformats.org/officeDocument/2006/relationships/hyperlink" Target="http://cs.wikipedia.org/wiki/P%C3%A1kist%C3%A1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A4an-%C5%A1an" TargetMode="External"/><Relationship Id="rId11" Type="http://schemas.openxmlformats.org/officeDocument/2006/relationships/hyperlink" Target="http://cs.wikipedia.org/wiki/Kan-su" TargetMode="External"/><Relationship Id="rId24" Type="http://schemas.openxmlformats.org/officeDocument/2006/relationships/hyperlink" Target="http://cs.wikipedia.org/wiki/It%C3%A1lie" TargetMode="External"/><Relationship Id="rId5" Type="http://schemas.openxmlformats.org/officeDocument/2006/relationships/hyperlink" Target="http://cs.wikipedia.org/wiki/2004" TargetMode="External"/><Relationship Id="rId15" Type="http://schemas.openxmlformats.org/officeDocument/2006/relationships/hyperlink" Target="http://cs.wikipedia.org/wiki/Velk%C3%A9_zem%C4%9Bt%C5%99esen%C3%AD_v_Kant%C3%B3" TargetMode="External"/><Relationship Id="rId23" Type="http://schemas.openxmlformats.org/officeDocument/2006/relationships/hyperlink" Target="http://cs.wikipedia.org/wiki/Messina" TargetMode="External"/><Relationship Id="rId28" Type="http://schemas.openxmlformats.org/officeDocument/2006/relationships/hyperlink" Target="http://cs.wikipedia.org/wiki/Ka%C5%A1m%C3%ADr" TargetMode="External"/><Relationship Id="rId10" Type="http://schemas.openxmlformats.org/officeDocument/2006/relationships/hyperlink" Target="http://cs.wikipedia.org/wiki/1927" TargetMode="External"/><Relationship Id="rId19" Type="http://schemas.openxmlformats.org/officeDocument/2006/relationships/hyperlink" Target="http://cs.wikipedia.org/wiki/2010" TargetMode="External"/><Relationship Id="rId31" Type="http://schemas.openxmlformats.org/officeDocument/2006/relationships/hyperlink" Target="http://cs.wikipedia.org/wiki/2011" TargetMode="External"/><Relationship Id="rId4" Type="http://schemas.openxmlformats.org/officeDocument/2006/relationships/hyperlink" Target="http://cs.wikipedia.org/wiki/Zem%C4%9Bt%C5%99esen%C3%AD_v_Indick%C3%A9m_oce%C3%A1nu_2004" TargetMode="External"/><Relationship Id="rId9" Type="http://schemas.openxmlformats.org/officeDocument/2006/relationships/hyperlink" Target="http://cs.wikipedia.org/wiki/%C4%8Cching-chaj" TargetMode="External"/><Relationship Id="rId14" Type="http://schemas.openxmlformats.org/officeDocument/2006/relationships/hyperlink" Target="http://cs.wikipedia.org/wiki/Japonsko" TargetMode="External"/><Relationship Id="rId22" Type="http://schemas.openxmlformats.org/officeDocument/2006/relationships/hyperlink" Target="http://cs.wikipedia.org/wiki/1948" TargetMode="External"/><Relationship Id="rId27" Type="http://schemas.openxmlformats.org/officeDocument/2006/relationships/hyperlink" Target="http://cs.wikipedia.org/wiki/1970" TargetMode="External"/><Relationship Id="rId30" Type="http://schemas.openxmlformats.org/officeDocument/2006/relationships/hyperlink" Target="http://cs.wikipedia.org/wiki/2005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em%C4%9Bt%C5%99esen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1193768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24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288031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 principem vzniku zemětřesení, s oblastmi častého zemětřesení a jeho typy. Seznámí se s doprovodnými jevy zemětřesení (tsunami) a jejich důsledky.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707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332656"/>
            <a:ext cx="4248472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Zemětřesení – vznik a příčiny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32048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400" b="1" i="1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Zemětřesení</a:t>
            </a:r>
            <a:r>
              <a:rPr lang="cs-CZ" sz="2400" b="1" i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náhlý pohyb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Zemská kůra"/>
              </a:rPr>
              <a:t>zemské kůry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vyvolaný uvolněním napětí – např. z neustálých pohybů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Tektonická deska"/>
              </a:rPr>
              <a:t>zemských desek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– podél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Zlom"/>
              </a:rPr>
              <a:t>zlomů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Větší zemětřesení se proto obvykle vyskytují v těch oblastech světa, kterými významné zlomy procházejí (západní pobřeží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Amerika"/>
              </a:rPr>
              <a:t>Ameriky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východní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Asie"/>
              </a:rPr>
              <a:t>Asie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ostrovy mezi ní a Austrálií,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Kavkaz"/>
              </a:rPr>
              <a:t>Kavkaz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Turecko"/>
              </a:rPr>
              <a:t>Turecko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Írán"/>
              </a:rPr>
              <a:t>Írán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Středomoří"/>
              </a:rPr>
              <a:t>Středomoří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atd.) Studiu zemětřesení se věnuje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 tooltip="Geofyzika"/>
              </a:rPr>
              <a:t>geofyzika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konkrétně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její součást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tooltip="Seismologie"/>
              </a:rPr>
              <a:t>seismologie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Místo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vzniku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zemětřesení se nazývá 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ohnisko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neboli 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13" tooltip="Hypocentrum"/>
              </a:rPr>
              <a:t>hypocentrum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jeho kolmý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4" tooltip="Průmět"/>
              </a:rPr>
              <a:t>průmět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na zemském povrchu se nazývá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5" tooltip="Epicentrum"/>
              </a:rPr>
              <a:t>epicentrum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2744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332656"/>
            <a:ext cx="3024336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Příčiny zemětřesení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32859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Zemětřesení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způsobuje pohyb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2" tooltip="Tektonická deska"/>
              </a:rPr>
              <a:t>litosférických desek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Slabá zemětřesení, která člověk buď vůbec nepocítí, nebo která se projeví na nestabilních předmětech v domácnosti (skleničky na policích, lustr, hodiny na stole), jsou velmi častá i v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seismicky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klidnějších oblastech – např. seismické roje v západních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  <a:hlinkClick r:id="rId3" tooltip="Čechy"/>
              </a:rPr>
              <a:t>Čechách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mohou vést až k lehkému popraskání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zdí.</a:t>
            </a:r>
          </a:p>
          <a:p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Silnější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zemětřesení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pak vázána většinou na aktivní tektonické oblasti a jejich výskyt je méně častý, avšak celosvětově nejde o výjimečný úkaz. Jednou za několik let však dojde k silnému zemětřesení v nejchudších státech světa, které může připravit o život stovky či tisíce lidí a způsobí mnohamiliardové škody na majetku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Podmořská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zemětřesení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pak mohou vyvolat také velmi ničivé vlny 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  <a:hlinkClick r:id="rId4" tooltip="Tsunami"/>
              </a:rPr>
              <a:t>tsunami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40420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332656"/>
            <a:ext cx="5256584" cy="43204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fr-FR" sz="2000" b="1" dirty="0">
                <a:latin typeface="Times New Roman" pitchFamily="18" charset="0"/>
                <a:cs typeface="Times New Roman" pitchFamily="18" charset="0"/>
              </a:rPr>
              <a:t>Zničené stavby v </a:t>
            </a:r>
            <a:r>
              <a:rPr lang="fr-FR" sz="2000" b="1" dirty="0">
                <a:latin typeface="Times New Roman" pitchFamily="18" charset="0"/>
                <a:cs typeface="Times New Roman" pitchFamily="18" charset="0"/>
                <a:hlinkClick r:id="rId2" tooltip="Port-au-Prince"/>
              </a:rPr>
              <a:t>Port-au-Prince</a:t>
            </a:r>
            <a:r>
              <a:rPr lang="fr-FR" sz="2000" b="1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fr-FR" sz="2000" b="1" dirty="0">
                <a:latin typeface="Times New Roman" pitchFamily="18" charset="0"/>
                <a:cs typeface="Times New Roman" pitchFamily="18" charset="0"/>
                <a:hlinkClick r:id="rId3" tooltip="Haiti"/>
              </a:rPr>
              <a:t>Haiti</a:t>
            </a:r>
            <a:r>
              <a:rPr lang="fr-FR" sz="2000" b="1" dirty="0">
                <a:latin typeface="Times New Roman" pitchFamily="18" charset="0"/>
                <a:cs typeface="Times New Roman" pitchFamily="18" charset="0"/>
              </a:rPr>
              <a:t> 2010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80728"/>
            <a:ext cx="7560840" cy="47525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79623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332656"/>
            <a:ext cx="4824536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Druhy zemětřesení podle původu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/>
          </a:p>
          <a:p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řítivá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– přibližně 3 % všech zemětřesení - vznikají např. zřícením stropů podzemních dutin 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Kras"/>
              </a:rPr>
              <a:t>krasových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nebo poddolovaných oblastech. Mají mělké hypocentrum a bývají lokálního charakteru. Mohou však způsobit značné škody.</a:t>
            </a:r>
          </a:p>
          <a:p>
            <a:r>
              <a:rPr lang="cs-CZ" sz="24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sopečná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(vulkanická) – 7 %. Bývají průvodním jevem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Vulkanismus"/>
              </a:rPr>
              <a:t>sopečné činnosti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Hypocentra mají vázaná na přívodní dráhy vulkanického materiálu a nacházejí se v hloubkách do 10 km. Tato zemětřesení mívají lokální význam a malou intenzitu. Často se vyskytují v rojích.</a:t>
            </a:r>
          </a:p>
          <a:p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tektonická 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(dislokační) – nejčastější a nejzhoubnější. Vznikají náhlým uvolněním nahromaděné elastické energie v tektonicky aktivních oblastech, přičemž dochází ke smykovému pohybu ker podél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Zlomová spára (stránka neexistuje)"/>
              </a:rPr>
              <a:t>zlomových spár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Maximální pohyby v horizontálním i vertikálním směru mohou dosáhnout i mnohametrových hodnot. Horizontální rozměr ohniska může dosahovat i stovek kilometrů.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31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4464496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Mapa globálního seismického ohrožení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046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Zemětřesení tektonického původu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vyskytují v místech s poruchami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tooltip="Zemská kůra"/>
              </a:rPr>
              <a:t>zemské kůry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 (nazývané také jako zlomy anebo dislokace), kde dochází k pohybu jednotlivých horninových bloků. Velká většina takovýchto zlomů je umístěna při okrajích 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3" tooltip="Tektonická deska"/>
              </a:rPr>
              <a:t>tektonických desek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kde dochází k jejich vzájemné interakci. Více jak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75 %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tektonických zemětřesení se odehrává v pásmu ohraničující Pacifik v oblasti nazývané 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4" tooltip="Ohnivý kruh"/>
              </a:rPr>
              <a:t>Ohnivý kruh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250" y="2708920"/>
            <a:ext cx="6667500" cy="37444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7414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692696"/>
            <a:ext cx="4176464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Zemětřesení podle hloubky vzniku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67240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mělká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vyskytují se </a:t>
            </a:r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 70 km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jedná se o 85 % všech zemětřesení</a:t>
            </a:r>
          </a:p>
          <a:p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středně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hluboká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vyskytují se </a:t>
            </a:r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mezi 70 až 300 km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12 % všech zemětřesení</a:t>
            </a:r>
          </a:p>
          <a:p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hluboká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hlouběji než 300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(nejčastěji do 700 km), 3 % všech zemětřesení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348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6480720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Nejničivější zemětřesení od roku 1900 podle počtu obětí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4316237"/>
              </p:ext>
            </p:extLst>
          </p:nvPr>
        </p:nvGraphicFramePr>
        <p:xfrm>
          <a:off x="827584" y="836712"/>
          <a:ext cx="7488832" cy="5434015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872208"/>
                <a:gridCol w="1872208"/>
                <a:gridCol w="1872208"/>
                <a:gridCol w="1872208"/>
              </a:tblGrid>
              <a:tr h="50717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effectLst/>
                        </a:rPr>
                        <a:t>Postižená oblast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</a:rPr>
                        <a:t>Počet obětí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</a:rPr>
                        <a:t>Rok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</a:rPr>
                        <a:t>Stupeň Richterovy škály</a:t>
                      </a:r>
                    </a:p>
                  </a:txBody>
                  <a:tcPr marL="72454" marR="72454" marT="36227" marB="36227" anchor="ctr"/>
                </a:tc>
              </a:tr>
              <a:tr h="941896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>
                          <a:effectLst/>
                          <a:hlinkClick r:id="rId2" tooltip="Sumatra"/>
                        </a:rPr>
                        <a:t>Sumatra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3" tooltip="Indonésie"/>
                        </a:rPr>
                        <a:t>Indonésie</a:t>
                      </a:r>
                      <a:r>
                        <a:rPr lang="cs-CZ" sz="1400" dirty="0">
                          <a:effectLst/>
                        </a:rPr>
                        <a:t> (viz </a:t>
                      </a:r>
                      <a:r>
                        <a:rPr lang="cs-CZ" sz="1400" u="none" strike="noStrike" dirty="0">
                          <a:effectLst/>
                          <a:hlinkClick r:id="rId4" tooltip="Zemětřesení v Indickém oceánu 2004"/>
                        </a:rPr>
                        <a:t>Zemětřesení v Indickém oceánu 2004</a:t>
                      </a:r>
                      <a:r>
                        <a:rPr lang="cs-CZ" sz="1400" dirty="0">
                          <a:effectLst/>
                        </a:rPr>
                        <a:t>)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283 106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5" tooltip="2004"/>
                        </a:rPr>
                        <a:t>2004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9,1</a:t>
                      </a:r>
                    </a:p>
                  </a:txBody>
                  <a:tcPr marL="72454" marR="72454" marT="36227" marB="36227" anchor="ctr"/>
                </a:tc>
              </a:tr>
              <a:tr h="289814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 err="1">
                          <a:effectLst/>
                          <a:hlinkClick r:id="rId6" tooltip="Ťan-šan"/>
                        </a:rPr>
                        <a:t>Ťan-šan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7" tooltip="Čína"/>
                        </a:rPr>
                        <a:t>Čína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240 000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8" tooltip="1976"/>
                        </a:rPr>
                        <a:t>1976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8,2</a:t>
                      </a:r>
                    </a:p>
                  </a:txBody>
                  <a:tcPr marL="72454" marR="72454" marT="36227" marB="36227" anchor="ctr"/>
                </a:tc>
              </a:tr>
              <a:tr h="289814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 err="1">
                          <a:effectLst/>
                          <a:hlinkClick r:id="rId9" tooltip="Čching-chaj"/>
                        </a:rPr>
                        <a:t>Čching-chaj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7" tooltip="Čína"/>
                        </a:rPr>
                        <a:t>Čína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200 000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10" tooltip="1927"/>
                        </a:rPr>
                        <a:t>1927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7,9</a:t>
                      </a:r>
                    </a:p>
                  </a:txBody>
                  <a:tcPr marL="72454" marR="72454" marT="36227" marB="36227" anchor="ctr"/>
                </a:tc>
              </a:tr>
              <a:tr h="289814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>
                          <a:effectLst/>
                          <a:hlinkClick r:id="rId11" tooltip="Kan-su"/>
                        </a:rPr>
                        <a:t>Kan-</a:t>
                      </a:r>
                      <a:r>
                        <a:rPr lang="cs-CZ" sz="1400" u="none" strike="noStrike" dirty="0" err="1">
                          <a:effectLst/>
                          <a:hlinkClick r:id="rId11" tooltip="Kan-su"/>
                        </a:rPr>
                        <a:t>su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7" tooltip="Čína"/>
                        </a:rPr>
                        <a:t>Čína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180 000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12" tooltip="1920"/>
                        </a:rPr>
                        <a:t>1920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8,6</a:t>
                      </a:r>
                    </a:p>
                  </a:txBody>
                  <a:tcPr marL="72454" marR="72454" marT="36227" marB="36227" anchor="ctr"/>
                </a:tc>
              </a:tr>
              <a:tr h="724535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 err="1">
                          <a:effectLst/>
                          <a:hlinkClick r:id="rId13" tooltip="Kantó"/>
                        </a:rPr>
                        <a:t>Kantó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14" tooltip="Japonsko"/>
                        </a:rPr>
                        <a:t>Japonsko</a:t>
                      </a:r>
                      <a:r>
                        <a:rPr lang="cs-CZ" sz="1400" dirty="0">
                          <a:effectLst/>
                        </a:rPr>
                        <a:t> (viz </a:t>
                      </a:r>
                      <a:r>
                        <a:rPr lang="cs-CZ" sz="1400" u="none" strike="noStrike" dirty="0">
                          <a:effectLst/>
                          <a:hlinkClick r:id="rId15" tooltip="Velké zemětřesení v Kantó"/>
                        </a:rPr>
                        <a:t>Velké zemětřesení v </a:t>
                      </a:r>
                      <a:r>
                        <a:rPr lang="cs-CZ" sz="1400" u="none" strike="noStrike" dirty="0" err="1">
                          <a:effectLst/>
                          <a:hlinkClick r:id="rId15" tooltip="Velké zemětřesení v Kantó"/>
                        </a:rPr>
                        <a:t>Kantó</a:t>
                      </a:r>
                      <a:r>
                        <a:rPr lang="cs-CZ" sz="1400" dirty="0">
                          <a:effectLst/>
                        </a:rPr>
                        <a:t>)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143 000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16" tooltip="1923"/>
                        </a:rPr>
                        <a:t>1923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8,3</a:t>
                      </a:r>
                    </a:p>
                  </a:txBody>
                  <a:tcPr marL="72454" marR="72454" marT="36227" marB="36227" anchor="ctr"/>
                </a:tc>
              </a:tr>
              <a:tr h="507175">
                <a:tc>
                  <a:txBody>
                    <a:bodyPr/>
                    <a:lstStyle/>
                    <a:p>
                      <a:pPr algn="l"/>
                      <a:r>
                        <a:rPr lang="it-IT" sz="1400" u="none" strike="noStrike" dirty="0">
                          <a:effectLst/>
                          <a:hlinkClick r:id="rId17" tooltip="Haiti"/>
                        </a:rPr>
                        <a:t>Haiti</a:t>
                      </a:r>
                      <a:r>
                        <a:rPr lang="it-IT" sz="1400" dirty="0">
                          <a:effectLst/>
                        </a:rPr>
                        <a:t> (viz </a:t>
                      </a:r>
                      <a:r>
                        <a:rPr lang="it-IT" sz="1400" u="none" strike="noStrike" dirty="0">
                          <a:effectLst/>
                          <a:hlinkClick r:id="rId18" tooltip="Zemětřesení na Haiti 2010"/>
                        </a:rPr>
                        <a:t>Zemětřesení na Haiti 2010</a:t>
                      </a:r>
                      <a:r>
                        <a:rPr lang="it-IT" sz="1400" dirty="0">
                          <a:effectLst/>
                        </a:rPr>
                        <a:t>)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200 000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19" tooltip="2010"/>
                        </a:rPr>
                        <a:t>2010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7,1</a:t>
                      </a:r>
                    </a:p>
                  </a:txBody>
                  <a:tcPr marL="72454" marR="72454" marT="36227" marB="36227" anchor="ctr"/>
                </a:tc>
              </a:tr>
              <a:tr h="507175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>
                          <a:effectLst/>
                          <a:hlinkClick r:id="rId20" tooltip="Ašchabad"/>
                        </a:rPr>
                        <a:t>Ašchabad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21" tooltip="Turkmenistán"/>
                        </a:rPr>
                        <a:t>Turkmenistán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110 000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22" tooltip="1948"/>
                        </a:rPr>
                        <a:t>1948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7,3</a:t>
                      </a:r>
                    </a:p>
                  </a:txBody>
                  <a:tcPr marL="72454" marR="72454" marT="36227" marB="36227" anchor="ctr"/>
                </a:tc>
              </a:tr>
              <a:tr h="289814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 err="1">
                          <a:effectLst/>
                          <a:hlinkClick r:id="rId23" tooltip="Messina"/>
                        </a:rPr>
                        <a:t>Messina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24" tooltip="Itálie"/>
                        </a:rPr>
                        <a:t>Itálie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83 000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25" tooltip="1908"/>
                        </a:rPr>
                        <a:t>1908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7,5</a:t>
                      </a:r>
                    </a:p>
                  </a:txBody>
                  <a:tcPr marL="72454" marR="72454" marT="36227" marB="36227" anchor="ctr"/>
                </a:tc>
              </a:tr>
              <a:tr h="289814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>
                          <a:effectLst/>
                          <a:hlinkClick r:id="rId26" tooltip="Peru"/>
                        </a:rPr>
                        <a:t>Peru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50 000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>
                          <a:effectLst/>
                          <a:hlinkClick r:id="rId27" tooltip="1970"/>
                        </a:rPr>
                        <a:t>1970</a:t>
                      </a:r>
                      <a:endParaRPr lang="cs-CZ" sz="140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7,7</a:t>
                      </a:r>
                    </a:p>
                  </a:txBody>
                  <a:tcPr marL="72454" marR="72454" marT="36227" marB="36227" anchor="ctr"/>
                </a:tc>
              </a:tr>
              <a:tr h="289814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>
                          <a:effectLst/>
                          <a:hlinkClick r:id="rId28" tooltip="Kašmír"/>
                        </a:rPr>
                        <a:t>Kašmír</a:t>
                      </a:r>
                      <a:r>
                        <a:rPr lang="cs-CZ" sz="1400" dirty="0">
                          <a:effectLst/>
                        </a:rPr>
                        <a:t>, </a:t>
                      </a:r>
                      <a:r>
                        <a:rPr lang="cs-CZ" sz="1400" u="none" strike="noStrike" dirty="0">
                          <a:effectLst/>
                          <a:hlinkClick r:id="rId29" tooltip="Pákistán"/>
                        </a:rPr>
                        <a:t>Pákistán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effectLst/>
                        </a:rPr>
                        <a:t>86 000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 dirty="0">
                          <a:effectLst/>
                          <a:hlinkClick r:id="rId30" tooltip="2005"/>
                        </a:rPr>
                        <a:t>2005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effectLst/>
                        </a:rPr>
                        <a:t>7,6</a:t>
                      </a:r>
                    </a:p>
                  </a:txBody>
                  <a:tcPr marL="72454" marR="72454" marT="36227" marB="36227" anchor="ctr"/>
                </a:tc>
              </a:tr>
              <a:tr h="507175">
                <a:tc>
                  <a:txBody>
                    <a:bodyPr/>
                    <a:lstStyle/>
                    <a:p>
                      <a:pPr algn="l"/>
                      <a:r>
                        <a:rPr lang="cs-CZ" sz="1400" u="none" strike="noStrike" dirty="0">
                          <a:effectLst/>
                          <a:hlinkClick r:id="rId14" tooltip="Japonsko"/>
                        </a:rPr>
                        <a:t>Japonsko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pt-BR" sz="1400" dirty="0">
                          <a:effectLst/>
                        </a:rPr>
                        <a:t>Zatím není známo. Asi 28 000</a:t>
                      </a: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u="none" strike="noStrike" dirty="0">
                          <a:effectLst/>
                          <a:hlinkClick r:id="rId31" tooltip="2011"/>
                        </a:rPr>
                        <a:t>2011</a:t>
                      </a:r>
                      <a:endParaRPr lang="cs-CZ" sz="1400" dirty="0">
                        <a:effectLst/>
                      </a:endParaRPr>
                    </a:p>
                  </a:txBody>
                  <a:tcPr marL="72454" marR="72454" marT="36227" marB="36227" anchor="ctr"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effectLst/>
                        </a:rPr>
                        <a:t>8,9</a:t>
                      </a:r>
                    </a:p>
                  </a:txBody>
                  <a:tcPr marL="72454" marR="72454" marT="36227" marB="36227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5556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74638"/>
            <a:ext cx="4248472" cy="41805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Zealand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000" b="1" dirty="0"/>
              <a:t> 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Christchurch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2011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33954"/>
            <a:ext cx="8229600" cy="52234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10580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60648"/>
            <a:ext cx="4032448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Zealand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000" b="1" dirty="0" smtClean="0"/>
              <a:t> 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Christchurch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2011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853065"/>
            <a:ext cx="8229600" cy="52566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9222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476672"/>
            <a:ext cx="2160240" cy="360040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36504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vzniká zemětřesení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kterých oblastech Země se zemětřesení vyskytuje nejčastěji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bývají důsledky podmořského zemětřesení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Vyjmenujte druhy zemětřesení podle původu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149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effectLst/>
              </a:rPr>
              <a:t>Zemětřesení. </a:t>
            </a:r>
            <a:r>
              <a:rPr lang="cs-CZ" sz="1400" i="1" dirty="0" smtClean="0">
                <a:effectLst/>
              </a:rPr>
              <a:t>Http://cs.wikipedia.org/wiki/Zem%C4%9Bt%C5%99esen%C3%AD</a:t>
            </a:r>
            <a:r>
              <a:rPr lang="cs-CZ" sz="1400" dirty="0" smtClean="0">
                <a:effectLst/>
              </a:rPr>
              <a:t> [online]. 2008, 02.05.2012 [cit. 2012-05-12]. Dostupné z: </a:t>
            </a:r>
            <a:r>
              <a:rPr lang="cs-CZ" sz="1400" dirty="0" smtClean="0">
                <a:effectLst/>
                <a:hlinkClick r:id="rId2"/>
              </a:rPr>
              <a:t>http://cs.wikipedia.org/wiki/Zem%C4%9Bt%C5%99esen%C3%AD</a:t>
            </a:r>
            <a:endParaRPr lang="cs-CZ" sz="1400" dirty="0" smtClean="0">
              <a:effectLst/>
            </a:endParaRPr>
          </a:p>
          <a:p>
            <a:r>
              <a:rPr lang="cs-CZ" sz="1400" dirty="0" smtClean="0">
                <a:effectLst/>
              </a:rPr>
              <a:t>Tektonická zemětřesení. </a:t>
            </a:r>
            <a:r>
              <a:rPr lang="cs-CZ" sz="1400" i="1" dirty="0" smtClean="0">
                <a:effectLst/>
              </a:rPr>
              <a:t>Http://www.sci.muni.cz/~herber/quake.htm</a:t>
            </a:r>
            <a:r>
              <a:rPr lang="cs-CZ" sz="1400" dirty="0" smtClean="0">
                <a:effectLst/>
              </a:rPr>
              <a:t> [online]. 2007, 15.10.2011 [cit. 2012-05-12]. Dostupné z: http://www.sci.muni.cz/~herber/quake.htm </a:t>
            </a:r>
          </a:p>
          <a:p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Fijiana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Times</a:t>
            </a:r>
            <a:r>
              <a:rPr lang="cs-CZ" sz="1400" dirty="0" smtClean="0">
                <a:effectLst/>
              </a:rPr>
              <a:t>. </a:t>
            </a:r>
            <a:r>
              <a:rPr lang="cs-CZ" sz="1400" i="1" dirty="0" smtClean="0">
                <a:effectLst/>
              </a:rPr>
              <a:t>Http://www.fijianatimes.com/archives/1007</a:t>
            </a:r>
            <a:r>
              <a:rPr lang="cs-CZ" sz="1400" dirty="0" smtClean="0">
                <a:effectLst/>
              </a:rPr>
              <a:t> [online]. 2010 [cit. 2012-05-12]. Dostupné z: http://www.fijianatimes.com/archives/1007 </a:t>
            </a:r>
          </a:p>
          <a:p>
            <a:r>
              <a:rPr lang="en-US" sz="1400" dirty="0" smtClean="0">
                <a:effectLst/>
              </a:rPr>
              <a:t>The Atlantic. </a:t>
            </a:r>
            <a:r>
              <a:rPr lang="en-US" sz="1400" i="1" dirty="0" smtClean="0">
                <a:effectLst/>
              </a:rPr>
              <a:t>Http://www.theatlantic.com/infocus/2011/02/earthquake-in-new-zealand/100013/</a:t>
            </a:r>
            <a:r>
              <a:rPr lang="en-US" sz="1400" dirty="0" smtClean="0">
                <a:effectLst/>
              </a:rPr>
              <a:t> [online]. 2011 [cit. 2012-05-12]. </a:t>
            </a:r>
            <a:r>
              <a:rPr lang="en-US" sz="1400" dirty="0" err="1" smtClean="0">
                <a:effectLst/>
              </a:rPr>
              <a:t>Dostupné</a:t>
            </a:r>
            <a:r>
              <a:rPr lang="en-US" sz="1400" dirty="0" smtClean="0">
                <a:effectLst/>
              </a:rPr>
              <a:t> z: http://www.theatlantic.com/infocus/2011/02/earthquake-in-new-zealand/100013/ </a:t>
            </a:r>
          </a:p>
          <a:p>
            <a:endParaRPr lang="cs-CZ" sz="1400" dirty="0" smtClean="0">
              <a:effectLst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1563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320</Words>
  <Application>Microsoft Office PowerPoint</Application>
  <PresentationFormat>Předvádění na obrazovce (4:3)</PresentationFormat>
  <Paragraphs>106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Zemětřesení – vznik a příčiny</vt:lpstr>
      <vt:lpstr>Příčiny zemětřesení</vt:lpstr>
      <vt:lpstr>Zničené stavby v Port-au-Prince, Haiti 2010</vt:lpstr>
      <vt:lpstr>Druhy zemětřesení podle původu</vt:lpstr>
      <vt:lpstr>Mapa globálního seismického ohrožení</vt:lpstr>
      <vt:lpstr>Zemětřesení podle hloubky vzniku</vt:lpstr>
      <vt:lpstr>Nejničivější zemětřesení od roku 1900 podle počtu obětí</vt:lpstr>
      <vt:lpstr>New Zealand -  Christchurch, 2011</vt:lpstr>
      <vt:lpstr>New Zealand -  Christchurch, 2011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32</cp:revision>
  <dcterms:created xsi:type="dcterms:W3CDTF">2012-05-12T11:34:54Z</dcterms:created>
  <dcterms:modified xsi:type="dcterms:W3CDTF">2012-06-20T15:33:56Z</dcterms:modified>
</cp:coreProperties>
</file>