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6" r:id="rId2"/>
    <p:sldId id="268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7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42" autoAdjust="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NÁZEV:VY_32_INOVACE_3.2.7.3. S 13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PhDr. Milan Simon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Zemětřesení – 2. část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3983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323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B5953-CF50-4F4E-91E8-11BCABA47929}" type="presOf" srcId="{D8197B8C-B260-4A16-BDF4-0947B075E274}" destId="{5A5FFA88-C948-4069-8E93-59FA12366E83}" srcOrd="1" destOrd="0" presId="urn:microsoft.com/office/officeart/2005/8/layout/target3"/>
    <dgm:cxn modelId="{53BD7C76-48DC-437F-85E1-135C3132F8D0}" type="presOf" srcId="{D1B46980-6531-4606-95E6-44980827E919}" destId="{2BE915AB-18AA-4053-B92C-3BFC9ED204BB}" srcOrd="1" destOrd="0" presId="urn:microsoft.com/office/officeart/2005/8/layout/target3"/>
    <dgm:cxn modelId="{D9A26404-99A4-4B75-8215-ECAC50D23690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797B753-0569-459B-B520-4A9A68A4ECC9}" type="presOf" srcId="{D1D4F407-5343-4D3F-B5B9-D407B03CAEB4}" destId="{D005CE8C-CC26-4C3E-AC11-E15060ECD759}" srcOrd="0" destOrd="0" presId="urn:microsoft.com/office/officeart/2005/8/layout/target3"/>
    <dgm:cxn modelId="{54A62486-8ABA-43DD-85D3-A5D4FCC55D9A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73DE3E3-807C-4E1A-9086-419EA5FDEA66}" type="presOf" srcId="{D1D4F407-5343-4D3F-B5B9-D407B03CAEB4}" destId="{AED2198E-93D5-4001-81B4-73124B309672}" srcOrd="1" destOrd="0" presId="urn:microsoft.com/office/officeart/2005/8/layout/target3"/>
    <dgm:cxn modelId="{5442CA5F-05DF-48DA-94D3-710C5F8FBDB1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1B5A848-51B5-4292-97AC-CA2A0BB31241}" type="presOf" srcId="{B651F6E3-6281-48DB-9319-2AEAFDAE7572}" destId="{6BB5E863-4638-4E1D-BFDE-399D028AC4ED}" srcOrd="1" destOrd="0" presId="urn:microsoft.com/office/officeart/2005/8/layout/target3"/>
    <dgm:cxn modelId="{E90E8174-1C73-456E-9C12-9A050F10F697}" type="presOf" srcId="{757F3AB3-0718-4624-B441-E567A8F0AB56}" destId="{333A1088-737F-45CB-B68E-254E46348037}" srcOrd="0" destOrd="0" presId="urn:microsoft.com/office/officeart/2005/8/layout/target3"/>
    <dgm:cxn modelId="{8A2FC8BD-9629-46C6-B8E6-A9385CF9EE08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5F27CD2-540F-477F-A83F-006B0F28B648}" type="presOf" srcId="{D8197B8C-B260-4A16-BDF4-0947B075E274}" destId="{25B08C86-7E15-44DC-BE7F-FFB55DD49D12}" srcOrd="0" destOrd="0" presId="urn:microsoft.com/office/officeart/2005/8/layout/target3"/>
    <dgm:cxn modelId="{C947A860-BC79-4EC4-9628-0BC5FBF39744}" type="presParOf" srcId="{333A1088-737F-45CB-B68E-254E46348037}" destId="{F5ABB229-8D3B-4694-996A-96F23CF14429}" srcOrd="0" destOrd="0" presId="urn:microsoft.com/office/officeart/2005/8/layout/target3"/>
    <dgm:cxn modelId="{92168C5D-265C-4116-9F18-7D3D18B107F4}" type="presParOf" srcId="{333A1088-737F-45CB-B68E-254E46348037}" destId="{F41139FD-01EE-4571-8B17-4FB00FC51163}" srcOrd="1" destOrd="0" presId="urn:microsoft.com/office/officeart/2005/8/layout/target3"/>
    <dgm:cxn modelId="{F062BE87-AC7C-4251-BAE2-E8723007E304}" type="presParOf" srcId="{333A1088-737F-45CB-B68E-254E46348037}" destId="{D005CE8C-CC26-4C3E-AC11-E15060ECD759}" srcOrd="2" destOrd="0" presId="urn:microsoft.com/office/officeart/2005/8/layout/target3"/>
    <dgm:cxn modelId="{D5309EFF-ACB8-4C5C-8BBF-8144D16825DA}" type="presParOf" srcId="{333A1088-737F-45CB-B68E-254E46348037}" destId="{2C702D82-9B77-49B7-9568-BB8EB47C3372}" srcOrd="3" destOrd="0" presId="urn:microsoft.com/office/officeart/2005/8/layout/target3"/>
    <dgm:cxn modelId="{A28F505B-52DD-4EF6-AF7F-E74424CED2B4}" type="presParOf" srcId="{333A1088-737F-45CB-B68E-254E46348037}" destId="{A52A0455-90FF-4808-ABD0-F02540D31D5A}" srcOrd="4" destOrd="0" presId="urn:microsoft.com/office/officeart/2005/8/layout/target3"/>
    <dgm:cxn modelId="{3880B662-1797-4249-90AA-040320CF6B89}" type="presParOf" srcId="{333A1088-737F-45CB-B68E-254E46348037}" destId="{6140AFEC-043D-4C43-A2F9-D0F5331DF3A3}" srcOrd="5" destOrd="0" presId="urn:microsoft.com/office/officeart/2005/8/layout/target3"/>
    <dgm:cxn modelId="{817F25CA-40B0-4E8E-B8DD-D3C0A32744FA}" type="presParOf" srcId="{333A1088-737F-45CB-B68E-254E46348037}" destId="{9358AC05-5D7D-4327-9F80-1AD486AEA664}" srcOrd="6" destOrd="0" presId="urn:microsoft.com/office/officeart/2005/8/layout/target3"/>
    <dgm:cxn modelId="{EF97DA0E-B1B8-4028-9C10-9C4CDBB7310B}" type="presParOf" srcId="{333A1088-737F-45CB-B68E-254E46348037}" destId="{313FC574-E1CD-4FB4-B054-0B805CE0447D}" srcOrd="7" destOrd="0" presId="urn:microsoft.com/office/officeart/2005/8/layout/target3"/>
    <dgm:cxn modelId="{F9D36AC9-A73B-475E-A1DF-566A7BBBE798}" type="presParOf" srcId="{333A1088-737F-45CB-B68E-254E46348037}" destId="{619D679B-A015-4ECF-8348-D1034C574F40}" srcOrd="8" destOrd="0" presId="urn:microsoft.com/office/officeart/2005/8/layout/target3"/>
    <dgm:cxn modelId="{7192EE3D-63AA-423E-874B-CA88C780488C}" type="presParOf" srcId="{333A1088-737F-45CB-B68E-254E46348037}" destId="{322283A8-4A27-4CDA-BAE3-F381106A9174}" srcOrd="9" destOrd="0" presId="urn:microsoft.com/office/officeart/2005/8/layout/target3"/>
    <dgm:cxn modelId="{9366CFEF-338A-4402-816D-AC6EC8FE685E}" type="presParOf" srcId="{333A1088-737F-45CB-B68E-254E46348037}" destId="{FFC9F71D-1B4F-4AD9-A4A6-86ADEFC8AF5C}" srcOrd="10" destOrd="0" presId="urn:microsoft.com/office/officeart/2005/8/layout/target3"/>
    <dgm:cxn modelId="{040758F8-A92D-425B-86E4-5DE4465096AA}" type="presParOf" srcId="{333A1088-737F-45CB-B68E-254E46348037}" destId="{25B08C86-7E15-44DC-BE7F-FFB55DD49D12}" srcOrd="11" destOrd="0" presId="urn:microsoft.com/office/officeart/2005/8/layout/target3"/>
    <dgm:cxn modelId="{548F62FA-A99A-4676-BF3F-47C02BF38CA0}" type="presParOf" srcId="{333A1088-737F-45CB-B68E-254E46348037}" destId="{76644BE8-9D7C-4C09-B250-3D10AF48CBB7}" srcOrd="12" destOrd="0" presId="urn:microsoft.com/office/officeart/2005/8/layout/target3"/>
    <dgm:cxn modelId="{A76C3643-64FD-4DCC-BF91-FD446057D493}" type="presParOf" srcId="{333A1088-737F-45CB-B68E-254E46348037}" destId="{EE85B701-7295-41C0-BA7A-34D3756A2AE6}" srcOrd="13" destOrd="0" presId="urn:microsoft.com/office/officeart/2005/8/layout/target3"/>
    <dgm:cxn modelId="{DE4F9131-39DD-4233-9FCC-CADBAAD76AC2}" type="presParOf" srcId="{333A1088-737F-45CB-B68E-254E46348037}" destId="{8BEBB6EC-1DAA-4CAC-8A25-BC0FCBD5DBD5}" srcOrd="14" destOrd="0" presId="urn:microsoft.com/office/officeart/2005/8/layout/target3"/>
    <dgm:cxn modelId="{AC4C3C99-A582-4BB6-B655-F06D782812DA}" type="presParOf" srcId="{333A1088-737F-45CB-B68E-254E46348037}" destId="{AED2198E-93D5-4001-81B4-73124B309672}" srcOrd="15" destOrd="0" presId="urn:microsoft.com/office/officeart/2005/8/layout/target3"/>
    <dgm:cxn modelId="{3BA17B98-C187-4E91-B579-A0062DC196C4}" type="presParOf" srcId="{333A1088-737F-45CB-B68E-254E46348037}" destId="{2BE915AB-18AA-4053-B92C-3BFC9ED204BB}" srcOrd="16" destOrd="0" presId="urn:microsoft.com/office/officeart/2005/8/layout/target3"/>
    <dgm:cxn modelId="{FA31F876-C79C-4D3A-8063-AB155E052793}" type="presParOf" srcId="{333A1088-737F-45CB-B68E-254E46348037}" destId="{6BB5E863-4638-4E1D-BFDE-399D028AC4ED}" srcOrd="17" destOrd="0" presId="urn:microsoft.com/office/officeart/2005/8/layout/target3"/>
    <dgm:cxn modelId="{D8B0CD60-7512-4181-BC78-816F4797B73F}" type="presParOf" srcId="{333A1088-737F-45CB-B68E-254E46348037}" destId="{5A5FFA88-C948-4069-8E93-59FA12366E83}" srcOrd="18" destOrd="0" presId="urn:microsoft.com/office/officeart/2005/8/layout/target3"/>
    <dgm:cxn modelId="{EA24A62C-B34B-428C-882B-D644B0957A2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92288" cy="259228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80341" y="0"/>
          <a:ext cx="6476256" cy="25922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80341" y="0"/>
        <a:ext cx="6476256" cy="414766"/>
      </dsp:txXfrm>
    </dsp:sp>
    <dsp:sp modelId="{A52A0455-90FF-4808-ABD0-F02540D31D5A}">
      <dsp:nvSpPr>
        <dsp:cNvPr id="0" name=""/>
        <dsp:cNvSpPr/>
      </dsp:nvSpPr>
      <dsp:spPr>
        <a:xfrm>
          <a:off x="272190" y="414766"/>
          <a:ext cx="2047907" cy="204790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96144" y="414766"/>
          <a:ext cx="6476256" cy="20479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PhDr. Milan Simon</a:t>
          </a:r>
          <a:endParaRPr lang="cs-CZ" sz="2000" kern="1200" dirty="0"/>
        </a:p>
      </dsp:txBody>
      <dsp:txXfrm>
        <a:off x="1296144" y="414766"/>
        <a:ext cx="6476256" cy="414766"/>
      </dsp:txXfrm>
    </dsp:sp>
    <dsp:sp modelId="{313FC574-E1CD-4FB4-B054-0B805CE0447D}">
      <dsp:nvSpPr>
        <dsp:cNvPr id="0" name=""/>
        <dsp:cNvSpPr/>
      </dsp:nvSpPr>
      <dsp:spPr>
        <a:xfrm>
          <a:off x="544380" y="829532"/>
          <a:ext cx="1503527" cy="15035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96144" y="805941"/>
          <a:ext cx="6476256" cy="15035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NÁZEV:VY_32_INOVACE_3.2.7.3. S 13</a:t>
          </a:r>
          <a:endParaRPr lang="cs-CZ" sz="2000" kern="1200" dirty="0"/>
        </a:p>
      </dsp:txBody>
      <dsp:txXfrm>
        <a:off x="1296144" y="805941"/>
        <a:ext cx="6476256" cy="414766"/>
      </dsp:txXfrm>
    </dsp:sp>
    <dsp:sp modelId="{FFC9F71D-1B4F-4AD9-A4A6-86ADEFC8AF5C}">
      <dsp:nvSpPr>
        <dsp:cNvPr id="0" name=""/>
        <dsp:cNvSpPr/>
      </dsp:nvSpPr>
      <dsp:spPr>
        <a:xfrm>
          <a:off x="816570" y="1244298"/>
          <a:ext cx="959146" cy="9591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96144" y="1206095"/>
          <a:ext cx="6476256" cy="9591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Zemětřesení – 2. část</a:t>
          </a:r>
          <a:endParaRPr lang="cs-CZ" sz="2000" kern="1200" dirty="0"/>
        </a:p>
      </dsp:txBody>
      <dsp:txXfrm>
        <a:off x="1296144" y="1206095"/>
        <a:ext cx="6476256" cy="414766"/>
      </dsp:txXfrm>
    </dsp:sp>
    <dsp:sp modelId="{EE85B701-7295-41C0-BA7A-34D3756A2AE6}">
      <dsp:nvSpPr>
        <dsp:cNvPr id="0" name=""/>
        <dsp:cNvSpPr/>
      </dsp:nvSpPr>
      <dsp:spPr>
        <a:xfrm>
          <a:off x="1088760" y="1659064"/>
          <a:ext cx="414766" cy="4147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96144" y="1645642"/>
          <a:ext cx="6476256" cy="4147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96144" y="1645642"/>
        <a:ext cx="6476256" cy="4147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05AE18-894E-4CBA-9B3E-D5CB6C05EB6E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6D2F4A-122C-4A02-A61C-5414CCC8E9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55286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4018CF6-271C-4E98-AD99-EA5872BA416E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1562F-4051-4E5B-8A5E-F83D8947BF6D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56147-0B14-42FD-BDE0-FAC92DFBE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6537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1562F-4051-4E5B-8A5E-F83D8947BF6D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56147-0B14-42FD-BDE0-FAC92DFBE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1267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1562F-4051-4E5B-8A5E-F83D8947BF6D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56147-0B14-42FD-BDE0-FAC92DFBE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705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1562F-4051-4E5B-8A5E-F83D8947BF6D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56147-0B14-42FD-BDE0-FAC92DFBE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7118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1562F-4051-4E5B-8A5E-F83D8947BF6D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56147-0B14-42FD-BDE0-FAC92DFBE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08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1562F-4051-4E5B-8A5E-F83D8947BF6D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56147-0B14-42FD-BDE0-FAC92DFBE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78718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1562F-4051-4E5B-8A5E-F83D8947BF6D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56147-0B14-42FD-BDE0-FAC92DFBE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63188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1562F-4051-4E5B-8A5E-F83D8947BF6D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56147-0B14-42FD-BDE0-FAC92DFBE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660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1562F-4051-4E5B-8A5E-F83D8947BF6D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56147-0B14-42FD-BDE0-FAC92DFBE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5734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1562F-4051-4E5B-8A5E-F83D8947BF6D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56147-0B14-42FD-BDE0-FAC92DFBE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99931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1562F-4051-4E5B-8A5E-F83D8947BF6D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56147-0B14-42FD-BDE0-FAC92DFBE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56006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31562F-4051-4E5B-8A5E-F83D8947BF6D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A56147-0B14-42FD-BDE0-FAC92DFBE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0918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ci.muni.cz/~herber/quake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32518378"/>
              </p:ext>
            </p:extLst>
          </p:nvPr>
        </p:nvGraphicFramePr>
        <p:xfrm>
          <a:off x="539552" y="908720"/>
          <a:ext cx="7772400" cy="2592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3738563" y="2565400"/>
            <a:ext cx="2405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14340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4341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92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1"/>
            <a:ext cx="8229600" cy="2880320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Cíl </a:t>
            </a:r>
            <a:r>
              <a:rPr lang="cs-CZ" sz="2400" b="1" i="1" dirty="0">
                <a:latin typeface="Times New Roman" pitchFamily="18" charset="0"/>
                <a:cs typeface="Times New Roman" pitchFamily="18" charset="0"/>
              </a:rPr>
              <a:t>prezentace: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Žáci se seznámí s principem vzniku zemětřesení, s oblastmi častého zemětřesení a jeho typy. Seznámí se s doprovodnými jevy zemětřesení (tsunami) a jejich důsledky. </a:t>
            </a:r>
          </a:p>
          <a:p>
            <a:pPr marL="0" indent="0">
              <a:buNone/>
            </a:pPr>
            <a:endParaRPr lang="cs-CZ" sz="2000" b="1" i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47401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000" b="1" dirty="0" smtClean="0">
                <a:effectLst/>
                <a:latin typeface="Times New Roman" pitchFamily="18" charset="0"/>
                <a:cs typeface="Times New Roman" pitchFamily="18" charset="0"/>
              </a:rPr>
              <a:t>Zlom San Andreas v Kalifornii na západě USA - oblast známá častým ničivým tektonickým zemětřesením 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124744"/>
            <a:ext cx="3600400" cy="532859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28116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332656"/>
            <a:ext cx="6192688" cy="504056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000" b="1" dirty="0" smtClean="0">
                <a:effectLst/>
                <a:latin typeface="Times New Roman" pitchFamily="18" charset="0"/>
                <a:cs typeface="Times New Roman" pitchFamily="18" charset="0"/>
              </a:rPr>
              <a:t>Seismické oblasti světa s uvedenou hloubkou ohniska</a:t>
            </a:r>
            <a:r>
              <a:rPr lang="cs-CZ" sz="2000" dirty="0" smtClean="0">
                <a:effectLst/>
              </a:rPr>
              <a:t>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052736"/>
            <a:ext cx="7488832" cy="504056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56402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000" b="1" dirty="0" smtClean="0">
                <a:effectLst/>
                <a:latin typeface="Times New Roman" pitchFamily="18" charset="0"/>
                <a:cs typeface="Times New Roman" pitchFamily="18" charset="0"/>
              </a:rPr>
              <a:t>Pokud dojde uvnitř zemského tělesa nebo na jeho povrchu k uvolnění nashromážděné elastické energie, vzniká vlnění, které nazýváme </a:t>
            </a:r>
            <a:r>
              <a:rPr lang="cs-CZ" sz="2000" b="1" i="1" dirty="0" smtClean="0">
                <a:solidFill>
                  <a:srgbClr val="FF0000"/>
                </a:solidFill>
                <a:effectLst/>
                <a:latin typeface="Times New Roman" pitchFamily="18" charset="0"/>
                <a:cs typeface="Times New Roman" pitchFamily="18" charset="0"/>
              </a:rPr>
              <a:t>seismickými vlnami</a:t>
            </a:r>
            <a:r>
              <a:rPr lang="cs-CZ" sz="2000" b="1" dirty="0"/>
              <a:t> </a:t>
            </a:r>
            <a:r>
              <a:rPr lang="cs-CZ" sz="2000" b="1" dirty="0" smtClean="0"/>
              <a:t>–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podélné a příčné vlnění</a:t>
            </a:r>
            <a:endParaRPr lang="cs-CZ" sz="2000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2880" y="1340768"/>
            <a:ext cx="4464496" cy="230425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0024" y="3933056"/>
            <a:ext cx="4464496" cy="21602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46938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274638"/>
            <a:ext cx="6336704" cy="562074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Kmitání povrchových vln – horizontální a vertikální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6912" y="1052513"/>
            <a:ext cx="4470176" cy="50736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16716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368152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Velikost zemětřesení </a:t>
            </a:r>
            <a:r>
              <a:rPr lang="cs-CZ" sz="2000" b="1" dirty="0" smtClean="0">
                <a:effectLst/>
                <a:latin typeface="Times New Roman" pitchFamily="18" charset="0"/>
                <a:cs typeface="Times New Roman" pitchFamily="18" charset="0"/>
              </a:rPr>
              <a:t>je, oproti intenzitě, objektivně změřitelnou veličinou. Její hodnota je stanovena na základě pozorovaní </a:t>
            </a:r>
            <a:r>
              <a:rPr lang="cs-CZ" sz="2000" b="1" dirty="0" err="1" smtClean="0">
                <a:effectLst/>
                <a:latin typeface="Times New Roman" pitchFamily="18" charset="0"/>
                <a:cs typeface="Times New Roman" pitchFamily="18" charset="0"/>
              </a:rPr>
              <a:t>mikroseismických</a:t>
            </a:r>
            <a:r>
              <a:rPr lang="cs-CZ" sz="2000" b="1" dirty="0" smtClean="0">
                <a:effectLst/>
                <a:latin typeface="Times New Roman" pitchFamily="18" charset="0"/>
                <a:cs typeface="Times New Roman" pitchFamily="18" charset="0"/>
              </a:rPr>
              <a:t> účinků zemětřesení, tedy těch, které registrují speciální přístroje - </a:t>
            </a:r>
            <a:r>
              <a:rPr lang="cs-CZ" sz="2000" b="1" i="1" dirty="0" smtClean="0">
                <a:solidFill>
                  <a:srgbClr val="FF0000"/>
                </a:solidFill>
                <a:effectLst/>
                <a:latin typeface="Times New Roman" pitchFamily="18" charset="0"/>
                <a:cs typeface="Times New Roman" pitchFamily="18" charset="0"/>
              </a:rPr>
              <a:t>seismografy </a:t>
            </a:r>
            <a:endParaRPr lang="cs-CZ" sz="2000" b="1" i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772816"/>
            <a:ext cx="4536504" cy="43924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94049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51216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000" b="1" dirty="0" smtClean="0">
                <a:effectLst/>
                <a:latin typeface="Times New Roman" pitchFamily="18" charset="0"/>
                <a:cs typeface="Times New Roman" pitchFamily="18" charset="0"/>
              </a:rPr>
              <a:t>Příklad </a:t>
            </a:r>
            <a:r>
              <a:rPr lang="cs-CZ" sz="2000" b="1" i="1" dirty="0" smtClean="0">
                <a:solidFill>
                  <a:srgbClr val="C00000"/>
                </a:solidFill>
                <a:effectLst/>
                <a:latin typeface="Times New Roman" pitchFamily="18" charset="0"/>
                <a:cs typeface="Times New Roman" pitchFamily="18" charset="0"/>
              </a:rPr>
              <a:t>seismogramu</a:t>
            </a:r>
            <a:r>
              <a:rPr lang="cs-CZ" sz="2000" b="1" dirty="0" smtClean="0">
                <a:effectLst/>
                <a:latin typeface="Times New Roman" pitchFamily="18" charset="0"/>
                <a:cs typeface="Times New Roman" pitchFamily="18" charset="0"/>
              </a:rPr>
              <a:t>. Jako první jsou registrovány přímé, odražené a přeměněné </a:t>
            </a:r>
            <a:r>
              <a:rPr lang="cs-CZ" sz="2000" b="1" i="1" dirty="0" smtClean="0">
                <a:solidFill>
                  <a:schemeClr val="accent6">
                    <a:lumMod val="7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vlny podélné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(P), </a:t>
            </a:r>
            <a:r>
              <a:rPr lang="cs-CZ" sz="2000" b="1" dirty="0" smtClean="0">
                <a:effectLst/>
                <a:latin typeface="Times New Roman" pitchFamily="18" charset="0"/>
                <a:cs typeface="Times New Roman" pitchFamily="18" charset="0"/>
              </a:rPr>
              <a:t>po nich přicházejí přímé, odražené nebo přeměněné </a:t>
            </a:r>
            <a:r>
              <a:rPr lang="cs-CZ" sz="2000" b="1" i="1" dirty="0" smtClean="0">
                <a:solidFill>
                  <a:schemeClr val="accent5">
                    <a:lumMod val="7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vlny sekundární </a:t>
            </a: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(S). </a:t>
            </a:r>
            <a:r>
              <a:rPr lang="cs-CZ" sz="2000" b="1" dirty="0" smtClean="0">
                <a:effectLst/>
                <a:latin typeface="Times New Roman" pitchFamily="18" charset="0"/>
                <a:cs typeface="Times New Roman" pitchFamily="18" charset="0"/>
              </a:rPr>
              <a:t>Jako poslední dorazí </a:t>
            </a:r>
            <a:r>
              <a:rPr lang="cs-CZ" sz="2000" b="1" dirty="0" smtClean="0">
                <a:solidFill>
                  <a:srgbClr val="FF0000"/>
                </a:solidFill>
                <a:effectLst/>
                <a:latin typeface="Times New Roman" pitchFamily="18" charset="0"/>
                <a:cs typeface="Times New Roman" pitchFamily="18" charset="0"/>
              </a:rPr>
              <a:t>vlny povrchové (LR), </a:t>
            </a:r>
            <a:r>
              <a:rPr lang="cs-CZ" sz="2000" b="1" dirty="0" smtClean="0">
                <a:effectLst/>
                <a:latin typeface="Times New Roman" pitchFamily="18" charset="0"/>
                <a:cs typeface="Times New Roman" pitchFamily="18" charset="0"/>
              </a:rPr>
              <a:t>které způsobují maximální rozkmit seismografu.</a:t>
            </a:r>
            <a:br>
              <a:rPr lang="cs-CZ" sz="2000" b="1" dirty="0" smtClean="0"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844824"/>
            <a:ext cx="6946900" cy="446449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38703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476672"/>
            <a:ext cx="6624736" cy="576064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000" b="1" dirty="0" smtClean="0">
                <a:effectLst/>
                <a:latin typeface="Times New Roman" pitchFamily="18" charset="0"/>
                <a:cs typeface="Times New Roman" pitchFamily="18" charset="0"/>
              </a:rPr>
              <a:t>Mapa očekávané intenzity zemětřesení na území ČR a SR.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196752"/>
            <a:ext cx="6984776" cy="4464496"/>
          </a:xfrm>
        </p:spPr>
      </p:pic>
    </p:spTree>
    <p:extLst>
      <p:ext uri="{BB962C8B-B14F-4D97-AF65-F5344CB8AC3E}">
        <p14:creationId xmlns:p14="http://schemas.microsoft.com/office/powerpoint/2010/main" val="2664448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896" y="404664"/>
            <a:ext cx="1728192" cy="576064"/>
          </a:xfrm>
          <a:ln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Test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5"/>
            <a:ext cx="8229600" cy="4104456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Jakými druhy vlnění mohou postupovat seismické vlny ?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Jaké přístroje měří velikost zemětřesení ?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Jak nazýváme záznam těchto přístrojů ?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Ve kterých oblastech ČR bývá zemětřesení vyšší intenzity ?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9296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Autofit/>
          </a:bodyPr>
          <a:lstStyle/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Použité materiály: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effectLst/>
              </a:rPr>
              <a:t>Zemětřesení. </a:t>
            </a:r>
            <a:r>
              <a:rPr lang="cs-CZ" sz="1400" i="1" dirty="0" smtClean="0">
                <a:effectLst/>
              </a:rPr>
              <a:t>Http://www.sci.muni.cz/~herber/quake.htm</a:t>
            </a:r>
            <a:r>
              <a:rPr lang="cs-CZ" sz="1400" dirty="0" smtClean="0">
                <a:effectLst/>
              </a:rPr>
              <a:t> [online]. 2008 [cit. 2012-05-12]. Dostupné z: </a:t>
            </a:r>
            <a:r>
              <a:rPr lang="cs-CZ" sz="1400" dirty="0" smtClean="0">
                <a:effectLst/>
                <a:hlinkClick r:id="rId2"/>
              </a:rPr>
              <a:t>http://www.sci.muni.cz/~herber/quake.htm</a:t>
            </a:r>
            <a:endParaRPr lang="cs-CZ" sz="1400" dirty="0" smtClean="0">
              <a:effectLst/>
            </a:endParaRPr>
          </a:p>
          <a:p>
            <a:r>
              <a:rPr lang="it-IT" sz="1400" dirty="0" smtClean="0">
                <a:effectLst/>
              </a:rPr>
              <a:t>Seimograf. </a:t>
            </a:r>
            <a:r>
              <a:rPr lang="it-IT" sz="1400" i="1" dirty="0" smtClean="0">
                <a:effectLst/>
              </a:rPr>
              <a:t>Http://www.okgeosurvey1.gov/).</a:t>
            </a:r>
            <a:r>
              <a:rPr lang="it-IT" sz="1400" dirty="0" smtClean="0">
                <a:effectLst/>
              </a:rPr>
              <a:t> [online]. 2007 [cit. 2012-05-12]. Dostupné z: http://www.okgeosurvey1.gov/). </a:t>
            </a:r>
          </a:p>
          <a:p>
            <a:r>
              <a:rPr lang="cs-CZ" sz="1400" dirty="0" smtClean="0">
                <a:effectLst/>
              </a:rPr>
              <a:t>Zemětřesení. </a:t>
            </a:r>
            <a:r>
              <a:rPr lang="cs-CZ" sz="1400" i="1" dirty="0" smtClean="0">
                <a:effectLst/>
              </a:rPr>
              <a:t>Http://www.ig.cas.cz/</a:t>
            </a:r>
            <a:r>
              <a:rPr lang="cs-CZ" sz="1400" dirty="0" smtClean="0">
                <a:effectLst/>
              </a:rPr>
              <a:t> [online]. 2007 [cit. 2012-05-12]. Dostupné z: http://www.ig.cas.cz/ </a:t>
            </a:r>
          </a:p>
          <a:p>
            <a:pPr marL="0" indent="0">
              <a:buNone/>
            </a:pPr>
            <a:r>
              <a:rPr lang="cs-CZ" sz="1400" dirty="0" smtClean="0">
                <a:effectLst/>
              </a:rPr>
              <a:t> 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60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266</Words>
  <Application>Microsoft Office PowerPoint</Application>
  <PresentationFormat>Předvádění na obrazovce (4:3)</PresentationFormat>
  <Paragraphs>32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Zlom San Andreas v Kalifornii na západě USA - oblast známá častým ničivým tektonickým zemětřesením </vt:lpstr>
      <vt:lpstr>Seismické oblasti světa s uvedenou hloubkou ohniska.</vt:lpstr>
      <vt:lpstr>Pokud dojde uvnitř zemského tělesa nebo na jeho povrchu k uvolnění nashromážděné elastické energie, vzniká vlnění, které nazýváme seismickými vlnami – podélné a příčné vlnění</vt:lpstr>
      <vt:lpstr>Kmitání povrchových vln – horizontální a vertikální</vt:lpstr>
      <vt:lpstr>Velikost zemětřesení je, oproti intenzitě, objektivně změřitelnou veličinou. Její hodnota je stanovena na základě pozorovaní mikroseismických účinků zemětřesení, tedy těch, které registrují speciální přístroje - seismografy </vt:lpstr>
      <vt:lpstr>  Příklad seismogramu. Jako první jsou registrovány přímé, odražené a přeměněné vlny podélné (P), po nich přicházejí přímé, odražené nebo přeměněné vlny sekundární (S). Jako poslední dorazí vlny povrchové (LR), které způsobují maximální rozkmit seismografu.  </vt:lpstr>
      <vt:lpstr>Mapa očekávané intenzity zemětřesení na území ČR a SR.</vt:lpstr>
      <vt:lpstr>Test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 Simon</dc:creator>
  <cp:lastModifiedBy>Milan Simon</cp:lastModifiedBy>
  <cp:revision>18</cp:revision>
  <dcterms:created xsi:type="dcterms:W3CDTF">2012-05-12T20:58:28Z</dcterms:created>
  <dcterms:modified xsi:type="dcterms:W3CDTF">2012-06-20T15:34:32Z</dcterms:modified>
</cp:coreProperties>
</file>