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2" r:id="rId2"/>
    <p:sldId id="270" r:id="rId3"/>
    <p:sldId id="257" r:id="rId4"/>
    <p:sldId id="267" r:id="rId5"/>
    <p:sldId id="264" r:id="rId6"/>
    <p:sldId id="265" r:id="rId7"/>
    <p:sldId id="266" r:id="rId8"/>
    <p:sldId id="268" r:id="rId9"/>
    <p:sldId id="269" r:id="rId10"/>
    <p:sldId id="259" r:id="rId11"/>
    <p:sldId id="263" r:id="rId12"/>
    <p:sldId id="260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4F6C3"/>
    <a:srgbClr val="00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NÁZEV:VY_32_INOVACE_3.2.7.3. S 14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PhDr. Milan Simon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Zemětřesení – Tsunami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-3983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323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0DCEFC7-2BF6-4207-925A-E2752B15E0DB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9C3A643-9D52-43D4-AF3B-3252BD205CF9}" type="presOf" srcId="{B651F6E3-6281-48DB-9319-2AEAFDAE7572}" destId="{619D679B-A015-4ECF-8348-D1034C574F40}" srcOrd="0" destOrd="0" presId="urn:microsoft.com/office/officeart/2005/8/layout/target3"/>
    <dgm:cxn modelId="{1448BCAD-6CBC-43BF-9EC6-04672EA433A4}" type="presOf" srcId="{4C35D32F-0EAB-4CD7-82EE-45574DC2A586}" destId="{8BEBB6EC-1DAA-4CAC-8A25-BC0FCBD5DBD5}" srcOrd="0" destOrd="0" presId="urn:microsoft.com/office/officeart/2005/8/layout/target3"/>
    <dgm:cxn modelId="{F806D978-28C2-4046-A3D9-C26D6B73D3D8}" type="presOf" srcId="{D8197B8C-B260-4A16-BDF4-0947B075E274}" destId="{5A5FFA88-C948-4069-8E93-59FA12366E83}" srcOrd="1" destOrd="0" presId="urn:microsoft.com/office/officeart/2005/8/layout/target3"/>
    <dgm:cxn modelId="{A47BE1B9-7727-4E52-B01D-4D244AABE5EE}" type="presOf" srcId="{B651F6E3-6281-48DB-9319-2AEAFDAE7572}" destId="{6BB5E863-4638-4E1D-BFDE-399D028AC4ED}" srcOrd="1" destOrd="0" presId="urn:microsoft.com/office/officeart/2005/8/layout/target3"/>
    <dgm:cxn modelId="{E8861BBE-1876-4556-A73A-0DF8950AA7DD}" type="presOf" srcId="{D1D4F407-5343-4D3F-B5B9-D407B03CAEB4}" destId="{D005CE8C-CC26-4C3E-AC11-E15060ECD759}" srcOrd="0" destOrd="0" presId="urn:microsoft.com/office/officeart/2005/8/layout/target3"/>
    <dgm:cxn modelId="{970AAB81-9261-4FB3-B680-052E5AFE952B}" type="presOf" srcId="{4C35D32F-0EAB-4CD7-82EE-45574DC2A586}" destId="{890E4F0B-2866-4A3F-A3C7-2A14B1797930}" srcOrd="1" destOrd="0" presId="urn:microsoft.com/office/officeart/2005/8/layout/target3"/>
    <dgm:cxn modelId="{4B3357A8-80BC-44E4-9274-BD4838BECB06}" type="presOf" srcId="{757F3AB3-0718-4624-B441-E567A8F0AB56}" destId="{333A1088-737F-45CB-B68E-254E46348037}" srcOrd="0" destOrd="0" presId="urn:microsoft.com/office/officeart/2005/8/layout/target3"/>
    <dgm:cxn modelId="{17831A11-CA8B-4016-AD11-B651C4E91606}" type="presOf" srcId="{D8197B8C-B260-4A16-BDF4-0947B075E274}" destId="{25B08C86-7E15-44DC-BE7F-FFB55DD49D12}" srcOrd="0" destOrd="0" presId="urn:microsoft.com/office/officeart/2005/8/layout/target3"/>
    <dgm:cxn modelId="{9C8160C1-F13D-40E3-939C-41217822FC16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19849ED-1092-4461-8EFE-A1D7F532494B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AD7AF8F-3133-486A-9568-04ABBDC48EBF}" type="presParOf" srcId="{333A1088-737F-45CB-B68E-254E46348037}" destId="{F5ABB229-8D3B-4694-996A-96F23CF14429}" srcOrd="0" destOrd="0" presId="urn:microsoft.com/office/officeart/2005/8/layout/target3"/>
    <dgm:cxn modelId="{CE61BEC8-CDCB-4112-8A25-9D27A7D67054}" type="presParOf" srcId="{333A1088-737F-45CB-B68E-254E46348037}" destId="{F41139FD-01EE-4571-8B17-4FB00FC51163}" srcOrd="1" destOrd="0" presId="urn:microsoft.com/office/officeart/2005/8/layout/target3"/>
    <dgm:cxn modelId="{7C740900-F457-4C93-BB9D-AA9310EE1C8B}" type="presParOf" srcId="{333A1088-737F-45CB-B68E-254E46348037}" destId="{D005CE8C-CC26-4C3E-AC11-E15060ECD759}" srcOrd="2" destOrd="0" presId="urn:microsoft.com/office/officeart/2005/8/layout/target3"/>
    <dgm:cxn modelId="{B75E8622-E0A2-4569-A298-CD2FDF605F36}" type="presParOf" srcId="{333A1088-737F-45CB-B68E-254E46348037}" destId="{2C702D82-9B77-49B7-9568-BB8EB47C3372}" srcOrd="3" destOrd="0" presId="urn:microsoft.com/office/officeart/2005/8/layout/target3"/>
    <dgm:cxn modelId="{A1C0C36C-B5B4-476F-8EA3-5CA3F89CB84E}" type="presParOf" srcId="{333A1088-737F-45CB-B68E-254E46348037}" destId="{A52A0455-90FF-4808-ABD0-F02540D31D5A}" srcOrd="4" destOrd="0" presId="urn:microsoft.com/office/officeart/2005/8/layout/target3"/>
    <dgm:cxn modelId="{00B33155-094F-41F3-802E-48454FE3D6E3}" type="presParOf" srcId="{333A1088-737F-45CB-B68E-254E46348037}" destId="{6140AFEC-043D-4C43-A2F9-D0F5331DF3A3}" srcOrd="5" destOrd="0" presId="urn:microsoft.com/office/officeart/2005/8/layout/target3"/>
    <dgm:cxn modelId="{DA739332-56A5-4CB3-B3F9-1C4EE6313085}" type="presParOf" srcId="{333A1088-737F-45CB-B68E-254E46348037}" destId="{9358AC05-5D7D-4327-9F80-1AD486AEA664}" srcOrd="6" destOrd="0" presId="urn:microsoft.com/office/officeart/2005/8/layout/target3"/>
    <dgm:cxn modelId="{92B7291D-D7F3-447F-9B70-3E0B6852B18A}" type="presParOf" srcId="{333A1088-737F-45CB-B68E-254E46348037}" destId="{313FC574-E1CD-4FB4-B054-0B805CE0447D}" srcOrd="7" destOrd="0" presId="urn:microsoft.com/office/officeart/2005/8/layout/target3"/>
    <dgm:cxn modelId="{34907BE1-657B-4C4F-8819-1A2E1B215547}" type="presParOf" srcId="{333A1088-737F-45CB-B68E-254E46348037}" destId="{619D679B-A015-4ECF-8348-D1034C574F40}" srcOrd="8" destOrd="0" presId="urn:microsoft.com/office/officeart/2005/8/layout/target3"/>
    <dgm:cxn modelId="{9837EAD8-7165-40C6-839E-5C70E10BE822}" type="presParOf" srcId="{333A1088-737F-45CB-B68E-254E46348037}" destId="{322283A8-4A27-4CDA-BAE3-F381106A9174}" srcOrd="9" destOrd="0" presId="urn:microsoft.com/office/officeart/2005/8/layout/target3"/>
    <dgm:cxn modelId="{F068CC21-448B-4B8C-8117-71788602470C}" type="presParOf" srcId="{333A1088-737F-45CB-B68E-254E46348037}" destId="{FFC9F71D-1B4F-4AD9-A4A6-86ADEFC8AF5C}" srcOrd="10" destOrd="0" presId="urn:microsoft.com/office/officeart/2005/8/layout/target3"/>
    <dgm:cxn modelId="{FB8AF98A-AA38-41DD-9FBB-1ADD30F63940}" type="presParOf" srcId="{333A1088-737F-45CB-B68E-254E46348037}" destId="{25B08C86-7E15-44DC-BE7F-FFB55DD49D12}" srcOrd="11" destOrd="0" presId="urn:microsoft.com/office/officeart/2005/8/layout/target3"/>
    <dgm:cxn modelId="{9E4EDB5C-3E9A-4AAC-BC86-084BACC8C8DC}" type="presParOf" srcId="{333A1088-737F-45CB-B68E-254E46348037}" destId="{76644BE8-9D7C-4C09-B250-3D10AF48CBB7}" srcOrd="12" destOrd="0" presId="urn:microsoft.com/office/officeart/2005/8/layout/target3"/>
    <dgm:cxn modelId="{50BC3BE9-CF28-40AA-ADA9-280CBD8DA705}" type="presParOf" srcId="{333A1088-737F-45CB-B68E-254E46348037}" destId="{EE85B701-7295-41C0-BA7A-34D3756A2AE6}" srcOrd="13" destOrd="0" presId="urn:microsoft.com/office/officeart/2005/8/layout/target3"/>
    <dgm:cxn modelId="{CFD560DE-E142-40D7-885D-50AFC99C4C78}" type="presParOf" srcId="{333A1088-737F-45CB-B68E-254E46348037}" destId="{8BEBB6EC-1DAA-4CAC-8A25-BC0FCBD5DBD5}" srcOrd="14" destOrd="0" presId="urn:microsoft.com/office/officeart/2005/8/layout/target3"/>
    <dgm:cxn modelId="{533B2DDF-8FAA-4A6D-A7D3-F57FE1F86FBA}" type="presParOf" srcId="{333A1088-737F-45CB-B68E-254E46348037}" destId="{AED2198E-93D5-4001-81B4-73124B309672}" srcOrd="15" destOrd="0" presId="urn:microsoft.com/office/officeart/2005/8/layout/target3"/>
    <dgm:cxn modelId="{28540B2E-1255-4D03-92F3-BEDED4E3FC05}" type="presParOf" srcId="{333A1088-737F-45CB-B68E-254E46348037}" destId="{2BE915AB-18AA-4053-B92C-3BFC9ED204BB}" srcOrd="16" destOrd="0" presId="urn:microsoft.com/office/officeart/2005/8/layout/target3"/>
    <dgm:cxn modelId="{517A4B8B-0DD1-4DAC-9C39-17A71FBBB49D}" type="presParOf" srcId="{333A1088-737F-45CB-B68E-254E46348037}" destId="{6BB5E863-4638-4E1D-BFDE-399D028AC4ED}" srcOrd="17" destOrd="0" presId="urn:microsoft.com/office/officeart/2005/8/layout/target3"/>
    <dgm:cxn modelId="{9917AD75-F83C-4AEA-AD8F-E00DCC9B46D7}" type="presParOf" srcId="{333A1088-737F-45CB-B68E-254E46348037}" destId="{5A5FFA88-C948-4069-8E93-59FA12366E83}" srcOrd="18" destOrd="0" presId="urn:microsoft.com/office/officeart/2005/8/layout/target3"/>
    <dgm:cxn modelId="{3A8FC2D6-7951-45BA-B645-11949519A18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92288" cy="259228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80341" y="0"/>
          <a:ext cx="6476256" cy="25922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80341" y="0"/>
        <a:ext cx="6476256" cy="414766"/>
      </dsp:txXfrm>
    </dsp:sp>
    <dsp:sp modelId="{A52A0455-90FF-4808-ABD0-F02540D31D5A}">
      <dsp:nvSpPr>
        <dsp:cNvPr id="0" name=""/>
        <dsp:cNvSpPr/>
      </dsp:nvSpPr>
      <dsp:spPr>
        <a:xfrm>
          <a:off x="272190" y="414766"/>
          <a:ext cx="2047907" cy="204790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96144" y="414766"/>
          <a:ext cx="6476256" cy="204790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PhDr. Milan Simon</a:t>
          </a:r>
          <a:endParaRPr lang="cs-CZ" sz="2000" kern="1200" dirty="0"/>
        </a:p>
      </dsp:txBody>
      <dsp:txXfrm>
        <a:off x="1296144" y="414766"/>
        <a:ext cx="6476256" cy="414766"/>
      </dsp:txXfrm>
    </dsp:sp>
    <dsp:sp modelId="{313FC574-E1CD-4FB4-B054-0B805CE0447D}">
      <dsp:nvSpPr>
        <dsp:cNvPr id="0" name=""/>
        <dsp:cNvSpPr/>
      </dsp:nvSpPr>
      <dsp:spPr>
        <a:xfrm>
          <a:off x="544380" y="829532"/>
          <a:ext cx="1503527" cy="15035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96144" y="805941"/>
          <a:ext cx="6476256" cy="15035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NÁZEV:VY_32_INOVACE_3.2.7.3. S 14</a:t>
          </a:r>
          <a:endParaRPr lang="cs-CZ" sz="2000" kern="1200" dirty="0"/>
        </a:p>
      </dsp:txBody>
      <dsp:txXfrm>
        <a:off x="1296144" y="805941"/>
        <a:ext cx="6476256" cy="414766"/>
      </dsp:txXfrm>
    </dsp:sp>
    <dsp:sp modelId="{FFC9F71D-1B4F-4AD9-A4A6-86ADEFC8AF5C}">
      <dsp:nvSpPr>
        <dsp:cNvPr id="0" name=""/>
        <dsp:cNvSpPr/>
      </dsp:nvSpPr>
      <dsp:spPr>
        <a:xfrm>
          <a:off x="816570" y="1244298"/>
          <a:ext cx="959146" cy="9591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96144" y="1206095"/>
          <a:ext cx="6476256" cy="9591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Zemětřesení – Tsunami</a:t>
          </a:r>
          <a:endParaRPr lang="cs-CZ" sz="2000" kern="1200" dirty="0"/>
        </a:p>
      </dsp:txBody>
      <dsp:txXfrm>
        <a:off x="1296144" y="1206095"/>
        <a:ext cx="6476256" cy="414766"/>
      </dsp:txXfrm>
    </dsp:sp>
    <dsp:sp modelId="{EE85B701-7295-41C0-BA7A-34D3756A2AE6}">
      <dsp:nvSpPr>
        <dsp:cNvPr id="0" name=""/>
        <dsp:cNvSpPr/>
      </dsp:nvSpPr>
      <dsp:spPr>
        <a:xfrm>
          <a:off x="1088760" y="1659064"/>
          <a:ext cx="414766" cy="4147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96144" y="1645642"/>
          <a:ext cx="6476256" cy="4147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96144" y="1645642"/>
        <a:ext cx="6476256" cy="4147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AF5E12-4550-4F62-B5B1-9FAAA4906C51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AD1DDD-24FE-4693-91A5-DA5ABD9C04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49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4018CF6-271C-4E98-AD99-EA5872BA416E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B7894-E03E-4B2C-9F82-241B4AF975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8A933-5DA6-4415-8F29-398B0C067B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16325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B7894-E03E-4B2C-9F82-241B4AF975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8A933-5DA6-4415-8F29-398B0C067B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803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B7894-E03E-4B2C-9F82-241B4AF975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8A933-5DA6-4415-8F29-398B0C067B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7828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B7894-E03E-4B2C-9F82-241B4AF975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8A933-5DA6-4415-8F29-398B0C067B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46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B7894-E03E-4B2C-9F82-241B4AF975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8A933-5DA6-4415-8F29-398B0C067B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87679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B7894-E03E-4B2C-9F82-241B4AF975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8A933-5DA6-4415-8F29-398B0C067B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64048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B7894-E03E-4B2C-9F82-241B4AF975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8A933-5DA6-4415-8F29-398B0C067B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9967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B7894-E03E-4B2C-9F82-241B4AF975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8A933-5DA6-4415-8F29-398B0C067B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18823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B7894-E03E-4B2C-9F82-241B4AF975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8A933-5DA6-4415-8F29-398B0C067B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9105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B7894-E03E-4B2C-9F82-241B4AF975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8A933-5DA6-4415-8F29-398B0C067B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31026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3B7894-E03E-4B2C-9F82-241B4AF975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08A933-5DA6-4415-8F29-398B0C067B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8475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3B7894-E03E-4B2C-9F82-241B4AF97555}" type="datetimeFigureOut">
              <a:rPr lang="cs-CZ" smtClean="0"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08A933-5DA6-4415-8F29-398B0C067B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73614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eismologie" TargetMode="External"/><Relationship Id="rId3" Type="http://schemas.openxmlformats.org/officeDocument/2006/relationships/hyperlink" Target="http://cs.wikipedia.org/wiki/Voda" TargetMode="External"/><Relationship Id="rId7" Type="http://schemas.openxmlformats.org/officeDocument/2006/relationships/hyperlink" Target="http://cs.wikipedia.org/wiki/Tektonick%C3%A1_deska" TargetMode="External"/><Relationship Id="rId12" Type="http://schemas.openxmlformats.org/officeDocument/2006/relationships/hyperlink" Target="http://cs.wikipedia.org/wiki/Slapov%C3%A9_jevy" TargetMode="External"/><Relationship Id="rId2" Type="http://schemas.openxmlformats.org/officeDocument/2006/relationships/hyperlink" Target="http://cs.wikipedia.org/wiki/Japon%C5%A1tin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Tektonika" TargetMode="External"/><Relationship Id="rId11" Type="http://schemas.openxmlformats.org/officeDocument/2006/relationships/hyperlink" Target="http://cs.wikipedia.org/wiki/Zem%C4%9B" TargetMode="External"/><Relationship Id="rId5" Type="http://schemas.openxmlformats.org/officeDocument/2006/relationships/hyperlink" Target="http://cs.wikipedia.org/wiki/Oce%C3%A1n" TargetMode="External"/><Relationship Id="rId10" Type="http://schemas.openxmlformats.org/officeDocument/2006/relationships/hyperlink" Target="http://cs.wikipedia.org/wiki/Katastrofa" TargetMode="External"/><Relationship Id="rId4" Type="http://schemas.openxmlformats.org/officeDocument/2006/relationships/hyperlink" Target="http://cs.wikipedia.org/wiki/Vodn%C3%AD_plocha" TargetMode="External"/><Relationship Id="rId9" Type="http://schemas.openxmlformats.org/officeDocument/2006/relationships/hyperlink" Target="http://cs.wikipedia.org/wiki/Zem%C4%9Bt%C5%99esen%C3%AD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sci.muni.cz/~herber/tsunamidisasters.htm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/index.php?title=Nicobarsk%C3%A9_ostrovy&amp;action=edit&amp;redlink=1" TargetMode="External"/><Relationship Id="rId13" Type="http://schemas.openxmlformats.org/officeDocument/2006/relationships/hyperlink" Target="http://cs.wikipedia.org/wiki/Madagaskar" TargetMode="External"/><Relationship Id="rId3" Type="http://schemas.openxmlformats.org/officeDocument/2006/relationships/hyperlink" Target="http://cs.wikipedia.org/wiki/Indon%C3%A9sie" TargetMode="External"/><Relationship Id="rId7" Type="http://schemas.openxmlformats.org/officeDocument/2006/relationships/hyperlink" Target="http://cs.wikipedia.org/wiki/Thajsko" TargetMode="External"/><Relationship Id="rId12" Type="http://schemas.openxmlformats.org/officeDocument/2006/relationships/hyperlink" Target="http://cs.wikipedia.org/wiki/Maledivy" TargetMode="External"/><Relationship Id="rId2" Type="http://schemas.openxmlformats.org/officeDocument/2006/relationships/hyperlink" Target="http://cs.wikipedia.org/wiki/Zem%C4%9Bt%C5%99esen%C3%A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umatra" TargetMode="External"/><Relationship Id="rId11" Type="http://schemas.openxmlformats.org/officeDocument/2006/relationships/hyperlink" Target="http://cs.wikipedia.org/wiki/%C5%A0r%C3%AD_Lanka" TargetMode="External"/><Relationship Id="rId5" Type="http://schemas.openxmlformats.org/officeDocument/2006/relationships/hyperlink" Target="http://cs.wikipedia.org/wiki/Tsunami" TargetMode="External"/><Relationship Id="rId10" Type="http://schemas.openxmlformats.org/officeDocument/2006/relationships/hyperlink" Target="http://cs.wikipedia.org/wiki/Beng%C3%A1lsk%C3%BD_z%C3%A1liv" TargetMode="External"/><Relationship Id="rId4" Type="http://schemas.openxmlformats.org/officeDocument/2006/relationships/hyperlink" Target="http://cs.wikipedia.org/wiki/Hypocentrum" TargetMode="External"/><Relationship Id="rId9" Type="http://schemas.openxmlformats.org/officeDocument/2006/relationships/hyperlink" Target="http://cs.wikipedia.org/w/index.php?title=Andamansk%C3%A9_ostrovy&amp;action=edit&amp;redlink=1" TargetMode="External"/><Relationship Id="rId1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refektura_Mijagi" TargetMode="External"/><Relationship Id="rId13" Type="http://schemas.openxmlformats.org/officeDocument/2006/relationships/hyperlink" Target="http://cs.wikipedia.org/wiki/Metr" TargetMode="External"/><Relationship Id="rId3" Type="http://schemas.openxmlformats.org/officeDocument/2006/relationships/hyperlink" Target="http://cs.wikipedia.org/wiki/Tsunami" TargetMode="External"/><Relationship Id="rId7" Type="http://schemas.openxmlformats.org/officeDocument/2006/relationships/hyperlink" Target="http://cs.wikipedia.org/wiki/Japonsko" TargetMode="External"/><Relationship Id="rId12" Type="http://schemas.openxmlformats.org/officeDocument/2006/relationships/hyperlink" Target="http://cs.wikipedia.org/wiki/Sendai" TargetMode="External"/><Relationship Id="rId2" Type="http://schemas.openxmlformats.org/officeDocument/2006/relationships/hyperlink" Target="http://cs.wikipedia.org/wiki/Richterova_stupni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t%C5%99edoevropsk%C3%BD_%C4%8Das" TargetMode="External"/><Relationship Id="rId11" Type="http://schemas.openxmlformats.org/officeDocument/2006/relationships/hyperlink" Target="http://cs.wikipedia.org/wiki/Hon%C5%A1%C3%BA" TargetMode="External"/><Relationship Id="rId5" Type="http://schemas.openxmlformats.org/officeDocument/2006/relationships/hyperlink" Target="http://cs.wikipedia.org/wiki/2011" TargetMode="External"/><Relationship Id="rId15" Type="http://schemas.openxmlformats.org/officeDocument/2006/relationships/image" Target="../media/image7.jpeg"/><Relationship Id="rId10" Type="http://schemas.openxmlformats.org/officeDocument/2006/relationships/hyperlink" Target="http://cs.wikipedia.org/wiki/Epicentrum" TargetMode="External"/><Relationship Id="rId4" Type="http://schemas.openxmlformats.org/officeDocument/2006/relationships/hyperlink" Target="http://cs.wikipedia.org/wiki/11._b%C5%99ezen" TargetMode="External"/><Relationship Id="rId9" Type="http://schemas.openxmlformats.org/officeDocument/2006/relationships/hyperlink" Target="http://cs.wikipedia.org/wiki/T%C3%B3hoku" TargetMode="External"/><Relationship Id="rId1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Richterova_stupnice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hyperlink" Target="http://sci.muni.cz/~herber/tsunami/DART.swf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eaktuality.cz/wp-content/uploads/tsunami2004.png" TargetMode="External"/><Relationship Id="rId2" Type="http://schemas.openxmlformats.org/officeDocument/2006/relationships/hyperlink" Target="http://sci.muni.cz/~herber/tsunami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bosbouwbeleggingen.nl/bosbouwbeleggingen.nl/pics/tsunami-japan-1.jpg" TargetMode="External"/><Relationship Id="rId4" Type="http://schemas.openxmlformats.org/officeDocument/2006/relationships/hyperlink" Target="http://upload.wikimedia.org/wikipedia/commons/d/d6/Street_in_downtown_Banda_Aceh_after_2004_tsunami_DD-SD-06-07374.JPE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33350190"/>
              </p:ext>
            </p:extLst>
          </p:nvPr>
        </p:nvGraphicFramePr>
        <p:xfrm>
          <a:off x="539552" y="908720"/>
          <a:ext cx="7772400" cy="2592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3738563" y="2565400"/>
            <a:ext cx="2405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14340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4341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3663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404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3"/>
            <a:ext cx="8229600" cy="3096344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i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Cíl prezentace: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Cílem prezentace je seznámit žáky se stupni zemětřesení a s doprovodným jevem podmořského zemětřesení – vlnou Tsunami, vznikem, šířením a dopady na lidskou populaci. Žáci se seznámí s preventivními opatřeními, signalizujícími vznik a pohyb vlny Tsunami.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1556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7864" y="260648"/>
            <a:ext cx="2232248" cy="346050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Tsunami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56584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endParaRPr lang="cs-CZ" sz="2400" b="1" i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Tsunami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(z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 action="ppaction://hlinkfile" tooltip="Japonština"/>
              </a:rPr>
              <a:t>japonského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ja-JP" sz="2000" dirty="0" smtClean="0">
                <a:latin typeface="Times New Roman" pitchFamily="18" charset="0"/>
                <a:cs typeface="Times New Roman" pitchFamily="18" charset="0"/>
              </a:rPr>
              <a:t>津波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znamenajícího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vlna v přístavu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) je série po sobě jdoucích vln způsobených náhlým přemístěním velkého množství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 action="ppaction://hlinkfile" tooltip="Voda"/>
              </a:rPr>
              <a:t>vody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na velkých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 action="ppaction://hlinkfile" tooltip="Vodní plocha"/>
              </a:rPr>
              <a:t>vodních plochách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hlavně v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 action="ppaction://hlinkfile" tooltip="Oceán"/>
              </a:rPr>
              <a:t>oceánech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Převážnou většinu tsunami vyvolávají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  <a:hlinkClick r:id="rId6" action="ppaction://hlinkfile" tooltip="Tektonika"/>
              </a:rPr>
              <a:t>tektonické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 pohyby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  <a:hlinkClick r:id="rId7" action="ppaction://hlinkfile" tooltip="Tektonická deska"/>
              </a:rPr>
              <a:t>litosférických desek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 dně oceánů, kdy dochází k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  <a:hlinkClick r:id="rId8" action="ppaction://hlinkfile" tooltip="Seismologie"/>
              </a:rPr>
              <a:t>seismické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činnosti, tedy k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  <a:hlinkClick r:id="rId9" action="ppaction://hlinkfile" tooltip="Zemětřesení"/>
              </a:rPr>
              <a:t>zemětřesení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Vlny tsunami představují globální hazard, mající na svědomí mnoho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0" action="ppaction://hlinkfile" tooltip="Katastrofa"/>
              </a:rPr>
              <a:t>katastrof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v dějinách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1" action="ppaction://hlinkfile" tooltip="Země"/>
              </a:rPr>
              <a:t>Země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Místo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 tsunami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je někdy nesprávně používán termín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2" action="ppaction://hlinkfile" tooltip="Slapové jevy"/>
              </a:rPr>
              <a:t>přílivová vlna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ale z vědeckého pohledu se jedná o různé děje.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Richterova škála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(nebo také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místní magnitudo zemětřesení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škála = měřítko,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stupnice od 1 do 10)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představuje jediné číslo, kterým se popisuje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velikost (síla)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  <a:hlinkClick r:id="rId9" action="ppaction://hlinkfile" tooltip="Zemětřesení"/>
              </a:rPr>
              <a:t>zemětřesení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Zemětřesení o velikosti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4,5 a více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jsou dostatečně silná, aby je zaznamenaly </a:t>
            </a:r>
            <a:r>
              <a:rPr lang="cs-CZ" sz="2000" b="1" i="1" dirty="0">
                <a:latin typeface="Times New Roman" pitchFamily="18" charset="0"/>
                <a:cs typeface="Times New Roman" pitchFamily="18" charset="0"/>
              </a:rPr>
              <a:t>seismografy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po celém světě.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27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2008"/>
          </a:xfrm>
        </p:spPr>
        <p:txBody>
          <a:bodyPr>
            <a:noAutofit/>
          </a:bodyPr>
          <a:lstStyle/>
          <a:p>
            <a:endParaRPr lang="cs-CZ" sz="8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4310119"/>
              </p:ext>
            </p:extLst>
          </p:nvPr>
        </p:nvGraphicFramePr>
        <p:xfrm>
          <a:off x="1043608" y="188638"/>
          <a:ext cx="7128792" cy="6465800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1782198"/>
                <a:gridCol w="1782198"/>
                <a:gridCol w="1782198"/>
                <a:gridCol w="1782198"/>
              </a:tblGrid>
              <a:tr h="328559">
                <a:tc>
                  <a:txBody>
                    <a:bodyPr/>
                    <a:lstStyle/>
                    <a:p>
                      <a:r>
                        <a:rPr lang="cs-CZ" sz="1200" b="1" dirty="0">
                          <a:latin typeface="Times New Roman" pitchFamily="18" charset="0"/>
                          <a:cs typeface="Times New Roman" pitchFamily="18" charset="0"/>
                        </a:rPr>
                        <a:t>Popisek</a:t>
                      </a:r>
                    </a:p>
                  </a:txBody>
                  <a:tcPr marL="42316" marR="42316" marT="21158" marB="21158" anchor="ctr"/>
                </a:tc>
                <a:tc>
                  <a:txBody>
                    <a:bodyPr/>
                    <a:lstStyle/>
                    <a:p>
                      <a:r>
                        <a:rPr lang="cs-CZ" sz="1200" b="1">
                          <a:latin typeface="Times New Roman" pitchFamily="18" charset="0"/>
                          <a:cs typeface="Times New Roman" pitchFamily="18" charset="0"/>
                        </a:rPr>
                        <a:t>Richterovo magnitudo</a:t>
                      </a:r>
                    </a:p>
                  </a:txBody>
                  <a:tcPr marL="42316" marR="42316" marT="21158" marB="21158" anchor="ctr"/>
                </a:tc>
                <a:tc>
                  <a:txBody>
                    <a:bodyPr/>
                    <a:lstStyle/>
                    <a:p>
                      <a:r>
                        <a:rPr lang="cs-CZ" sz="1200" b="1">
                          <a:latin typeface="Times New Roman" pitchFamily="18" charset="0"/>
                          <a:cs typeface="Times New Roman" pitchFamily="18" charset="0"/>
                        </a:rPr>
                        <a:t>Účinky zemětřesení</a:t>
                      </a:r>
                    </a:p>
                  </a:txBody>
                  <a:tcPr marL="42316" marR="42316" marT="21158" marB="21158" anchor="ctr"/>
                </a:tc>
                <a:tc>
                  <a:txBody>
                    <a:bodyPr/>
                    <a:lstStyle/>
                    <a:p>
                      <a:r>
                        <a:rPr lang="cs-CZ" sz="1200" b="1">
                          <a:latin typeface="Times New Roman" pitchFamily="18" charset="0"/>
                          <a:cs typeface="Times New Roman" pitchFamily="18" charset="0"/>
                        </a:rPr>
                        <a:t>Četnost výskytu</a:t>
                      </a:r>
                    </a:p>
                  </a:txBody>
                  <a:tcPr marL="42316" marR="42316" marT="21158" marB="21158" anchor="ctr"/>
                </a:tc>
              </a:tr>
              <a:tr h="445491">
                <a:tc>
                  <a:txBody>
                    <a:bodyPr/>
                    <a:lstStyle/>
                    <a:p>
                      <a:r>
                        <a:rPr lang="cs-CZ" sz="1200" b="1" dirty="0">
                          <a:latin typeface="Times New Roman" pitchFamily="18" charset="0"/>
                          <a:cs typeface="Times New Roman" pitchFamily="18" charset="0"/>
                        </a:rPr>
                        <a:t>Mikro</a:t>
                      </a:r>
                    </a:p>
                  </a:txBody>
                  <a:tcPr marL="42316" marR="42316" marT="21158" marB="2115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b="1">
                          <a:latin typeface="Times New Roman" pitchFamily="18" charset="0"/>
                          <a:cs typeface="Times New Roman" pitchFamily="18" charset="0"/>
                        </a:rPr>
                        <a:t>méně než 2,0</a:t>
                      </a:r>
                    </a:p>
                  </a:txBody>
                  <a:tcPr marL="42316" marR="42316" marT="21158" marB="21158" anchor="ctr"/>
                </a:tc>
                <a:tc>
                  <a:txBody>
                    <a:bodyPr/>
                    <a:lstStyle/>
                    <a:p>
                      <a:r>
                        <a:rPr lang="cs-CZ" sz="1200" b="1">
                          <a:latin typeface="Times New Roman" pitchFamily="18" charset="0"/>
                          <a:cs typeface="Times New Roman" pitchFamily="18" charset="0"/>
                        </a:rPr>
                        <a:t>Mikrozemětřesení, nepocititelné.</a:t>
                      </a:r>
                    </a:p>
                  </a:txBody>
                  <a:tcPr marL="42316" marR="42316" marT="21158" marB="21158" anchor="ctr"/>
                </a:tc>
                <a:tc>
                  <a:txBody>
                    <a:bodyPr/>
                    <a:lstStyle/>
                    <a:p>
                      <a:r>
                        <a:rPr lang="cs-CZ" sz="1200" b="1">
                          <a:latin typeface="Times New Roman" pitchFamily="18" charset="0"/>
                          <a:cs typeface="Times New Roman" pitchFamily="18" charset="0"/>
                        </a:rPr>
                        <a:t>okolo 8000 denně</a:t>
                      </a:r>
                    </a:p>
                  </a:txBody>
                  <a:tcPr marL="42316" marR="42316" marT="21158" marB="21158" anchor="ctr"/>
                </a:tc>
              </a:tr>
              <a:tr h="469370">
                <a:tc>
                  <a:txBody>
                    <a:bodyPr/>
                    <a:lstStyle/>
                    <a:p>
                      <a:r>
                        <a:rPr lang="cs-CZ" sz="1200" b="1" dirty="0">
                          <a:latin typeface="Times New Roman" pitchFamily="18" charset="0"/>
                          <a:cs typeface="Times New Roman" pitchFamily="18" charset="0"/>
                        </a:rPr>
                        <a:t>Velmi malé</a:t>
                      </a:r>
                    </a:p>
                  </a:txBody>
                  <a:tcPr marL="42316" marR="42316" marT="21158" marB="2115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>
                          <a:latin typeface="Times New Roman" pitchFamily="18" charset="0"/>
                          <a:cs typeface="Times New Roman" pitchFamily="18" charset="0"/>
                        </a:rPr>
                        <a:t>2,0 až 2,9</a:t>
                      </a:r>
                    </a:p>
                  </a:txBody>
                  <a:tcPr marL="42316" marR="42316" marT="21158" marB="21158" anchor="ctr"/>
                </a:tc>
                <a:tc>
                  <a:txBody>
                    <a:bodyPr/>
                    <a:lstStyle/>
                    <a:p>
                      <a:r>
                        <a:rPr lang="cs-CZ" sz="1200" b="1">
                          <a:latin typeface="Times New Roman" pitchFamily="18" charset="0"/>
                          <a:cs typeface="Times New Roman" pitchFamily="18" charset="0"/>
                        </a:rPr>
                        <a:t>Většinou nepocititelné, ale zaznamenatelné.</a:t>
                      </a:r>
                    </a:p>
                  </a:txBody>
                  <a:tcPr marL="42316" marR="42316" marT="21158" marB="21158" anchor="ctr"/>
                </a:tc>
                <a:tc>
                  <a:txBody>
                    <a:bodyPr/>
                    <a:lstStyle/>
                    <a:p>
                      <a:r>
                        <a:rPr lang="cs-CZ" sz="1200" b="1">
                          <a:latin typeface="Times New Roman" pitchFamily="18" charset="0"/>
                          <a:cs typeface="Times New Roman" pitchFamily="18" charset="0"/>
                        </a:rPr>
                        <a:t>okolo 1000 denně</a:t>
                      </a:r>
                    </a:p>
                  </a:txBody>
                  <a:tcPr marL="42316" marR="42316" marT="21158" marB="21158" anchor="ctr"/>
                </a:tc>
              </a:tr>
              <a:tr h="469370">
                <a:tc>
                  <a:txBody>
                    <a:bodyPr/>
                    <a:lstStyle/>
                    <a:p>
                      <a:r>
                        <a:rPr lang="cs-CZ" sz="1200" b="1" dirty="0">
                          <a:latin typeface="Times New Roman" pitchFamily="18" charset="0"/>
                          <a:cs typeface="Times New Roman" pitchFamily="18" charset="0"/>
                        </a:rPr>
                        <a:t>Malé</a:t>
                      </a:r>
                    </a:p>
                  </a:txBody>
                  <a:tcPr marL="42316" marR="42316" marT="21158" marB="2115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>
                          <a:latin typeface="Times New Roman" pitchFamily="18" charset="0"/>
                          <a:cs typeface="Times New Roman" pitchFamily="18" charset="0"/>
                        </a:rPr>
                        <a:t>3,0 až 3,9</a:t>
                      </a:r>
                    </a:p>
                  </a:txBody>
                  <a:tcPr marL="42316" marR="42316" marT="21158" marB="21158" anchor="ctr"/>
                </a:tc>
                <a:tc>
                  <a:txBody>
                    <a:bodyPr/>
                    <a:lstStyle/>
                    <a:p>
                      <a:r>
                        <a:rPr lang="cs-CZ" sz="1200" b="1">
                          <a:latin typeface="Times New Roman" pitchFamily="18" charset="0"/>
                          <a:cs typeface="Times New Roman" pitchFamily="18" charset="0"/>
                        </a:rPr>
                        <a:t>Často pocititelné, nezpůsobující škody.</a:t>
                      </a:r>
                    </a:p>
                  </a:txBody>
                  <a:tcPr marL="42316" marR="42316" marT="21158" marB="21158" anchor="ctr"/>
                </a:tc>
                <a:tc>
                  <a:txBody>
                    <a:bodyPr/>
                    <a:lstStyle/>
                    <a:p>
                      <a:r>
                        <a:rPr lang="cs-CZ" sz="1200" b="1">
                          <a:latin typeface="Times New Roman" pitchFamily="18" charset="0"/>
                          <a:cs typeface="Times New Roman" pitchFamily="18" charset="0"/>
                        </a:rPr>
                        <a:t>okolo 49000 ročně (odhad)</a:t>
                      </a:r>
                    </a:p>
                  </a:txBody>
                  <a:tcPr marL="42316" marR="42316" marT="21158" marB="21158" anchor="ctr"/>
                </a:tc>
              </a:tr>
              <a:tr h="844786">
                <a:tc>
                  <a:txBody>
                    <a:bodyPr/>
                    <a:lstStyle/>
                    <a:p>
                      <a:r>
                        <a:rPr lang="cs-CZ" sz="1200" b="1" dirty="0">
                          <a:latin typeface="Times New Roman" pitchFamily="18" charset="0"/>
                          <a:cs typeface="Times New Roman" pitchFamily="18" charset="0"/>
                        </a:rPr>
                        <a:t>Slabé</a:t>
                      </a:r>
                    </a:p>
                  </a:txBody>
                  <a:tcPr marL="42316" marR="42316" marT="21158" marB="2115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b="1">
                          <a:latin typeface="Times New Roman" pitchFamily="18" charset="0"/>
                          <a:cs typeface="Times New Roman" pitchFamily="18" charset="0"/>
                        </a:rPr>
                        <a:t>4,0 až 4,9</a:t>
                      </a:r>
                    </a:p>
                  </a:txBody>
                  <a:tcPr marL="42316" marR="42316" marT="21158" marB="21158" anchor="ctr"/>
                </a:tc>
                <a:tc>
                  <a:txBody>
                    <a:bodyPr/>
                    <a:lstStyle/>
                    <a:p>
                      <a:r>
                        <a:rPr lang="cs-CZ" sz="1200" b="1">
                          <a:latin typeface="Times New Roman" pitchFamily="18" charset="0"/>
                          <a:cs typeface="Times New Roman" pitchFamily="18" charset="0"/>
                        </a:rPr>
                        <a:t>Citelné třesení věcí uvnitř domů, drnčivé zvuky. Významné škody nepravděpodobné.</a:t>
                      </a:r>
                    </a:p>
                  </a:txBody>
                  <a:tcPr marL="42316" marR="42316" marT="21158" marB="21158" anchor="ctr"/>
                </a:tc>
                <a:tc>
                  <a:txBody>
                    <a:bodyPr/>
                    <a:lstStyle/>
                    <a:p>
                      <a:r>
                        <a:rPr lang="cs-CZ" sz="1200" b="1">
                          <a:latin typeface="Times New Roman" pitchFamily="18" charset="0"/>
                          <a:cs typeface="Times New Roman" pitchFamily="18" charset="0"/>
                        </a:rPr>
                        <a:t>okolo 6200 ročně (odhad)</a:t>
                      </a:r>
                    </a:p>
                  </a:txBody>
                  <a:tcPr marL="42316" marR="42316" marT="21158" marB="21158" anchor="ctr"/>
                </a:tc>
              </a:tr>
              <a:tr h="1173425">
                <a:tc>
                  <a:txBody>
                    <a:bodyPr/>
                    <a:lstStyle/>
                    <a:p>
                      <a:r>
                        <a:rPr lang="cs-CZ" sz="1200" b="1" dirty="0">
                          <a:latin typeface="Times New Roman" pitchFamily="18" charset="0"/>
                          <a:cs typeface="Times New Roman" pitchFamily="18" charset="0"/>
                        </a:rPr>
                        <a:t>Střední</a:t>
                      </a:r>
                    </a:p>
                  </a:txBody>
                  <a:tcPr marL="42316" marR="42316" marT="21158" marB="2115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b="1" dirty="0">
                          <a:latin typeface="Times New Roman" pitchFamily="18" charset="0"/>
                          <a:cs typeface="Times New Roman" pitchFamily="18" charset="0"/>
                        </a:rPr>
                        <a:t>5,0 až 5,9</a:t>
                      </a:r>
                    </a:p>
                  </a:txBody>
                  <a:tcPr marL="42316" marR="42316" marT="21158" marB="21158" anchor="ctr"/>
                </a:tc>
                <a:tc>
                  <a:txBody>
                    <a:bodyPr/>
                    <a:lstStyle/>
                    <a:p>
                      <a:r>
                        <a:rPr lang="cs-CZ" sz="1200" b="1">
                          <a:latin typeface="Times New Roman" pitchFamily="18" charset="0"/>
                          <a:cs typeface="Times New Roman" pitchFamily="18" charset="0"/>
                        </a:rPr>
                        <a:t>Může způsobit velké škody špatně postaveným budovám v malé oblasti. Pouze drobné poničení dobře postaveným budovám.</a:t>
                      </a:r>
                    </a:p>
                  </a:txBody>
                  <a:tcPr marL="42316" marR="42316" marT="21158" marB="21158" anchor="ctr"/>
                </a:tc>
                <a:tc>
                  <a:txBody>
                    <a:bodyPr/>
                    <a:lstStyle/>
                    <a:p>
                      <a:r>
                        <a:rPr lang="cs-CZ" sz="1200" b="1">
                          <a:latin typeface="Times New Roman" pitchFamily="18" charset="0"/>
                          <a:cs typeface="Times New Roman" pitchFamily="18" charset="0"/>
                        </a:rPr>
                        <a:t>okolo 800 ročně</a:t>
                      </a:r>
                    </a:p>
                  </a:txBody>
                  <a:tcPr marL="42316" marR="42316" marT="21158" marB="21158" anchor="ctr"/>
                </a:tc>
              </a:tr>
              <a:tr h="445491">
                <a:tc>
                  <a:txBody>
                    <a:bodyPr/>
                    <a:lstStyle/>
                    <a:p>
                      <a:r>
                        <a:rPr lang="cs-CZ" sz="1200" b="1" dirty="0">
                          <a:latin typeface="Times New Roman" pitchFamily="18" charset="0"/>
                          <a:cs typeface="Times New Roman" pitchFamily="18" charset="0"/>
                        </a:rPr>
                        <a:t>Silné</a:t>
                      </a:r>
                    </a:p>
                  </a:txBody>
                  <a:tcPr marL="42316" marR="42316" marT="21158" marB="2115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b="1">
                          <a:latin typeface="Times New Roman" pitchFamily="18" charset="0"/>
                          <a:cs typeface="Times New Roman" pitchFamily="18" charset="0"/>
                        </a:rPr>
                        <a:t>6,0 až 6,9</a:t>
                      </a:r>
                    </a:p>
                  </a:txBody>
                  <a:tcPr marL="42316" marR="42316" marT="21158" marB="21158" anchor="ctr"/>
                </a:tc>
                <a:tc>
                  <a:txBody>
                    <a:bodyPr/>
                    <a:lstStyle/>
                    <a:p>
                      <a:r>
                        <a:rPr lang="cs-CZ" sz="1200" b="1">
                          <a:latin typeface="Times New Roman" pitchFamily="18" charset="0"/>
                          <a:cs typeface="Times New Roman" pitchFamily="18" charset="0"/>
                        </a:rPr>
                        <a:t>Může ničit až do vzdálenosti 100 km.</a:t>
                      </a:r>
                    </a:p>
                  </a:txBody>
                  <a:tcPr marL="42316" marR="42316" marT="21158" marB="21158" anchor="ctr"/>
                </a:tc>
                <a:tc>
                  <a:txBody>
                    <a:bodyPr/>
                    <a:lstStyle/>
                    <a:p>
                      <a:r>
                        <a:rPr lang="cs-CZ" sz="1200" b="1">
                          <a:latin typeface="Times New Roman" pitchFamily="18" charset="0"/>
                          <a:cs typeface="Times New Roman" pitchFamily="18" charset="0"/>
                        </a:rPr>
                        <a:t>okolo 120 ročně</a:t>
                      </a:r>
                    </a:p>
                  </a:txBody>
                  <a:tcPr marL="42316" marR="42316" marT="21158" marB="21158" anchor="ctr"/>
                </a:tc>
              </a:tr>
              <a:tr h="469370">
                <a:tc>
                  <a:txBody>
                    <a:bodyPr/>
                    <a:lstStyle/>
                    <a:p>
                      <a:r>
                        <a:rPr lang="cs-CZ" sz="1200" b="1" dirty="0">
                          <a:latin typeface="Times New Roman" pitchFamily="18" charset="0"/>
                          <a:cs typeface="Times New Roman" pitchFamily="18" charset="0"/>
                        </a:rPr>
                        <a:t>Velké</a:t>
                      </a:r>
                    </a:p>
                  </a:txBody>
                  <a:tcPr marL="42316" marR="42316" marT="21158" marB="2115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b="1">
                          <a:latin typeface="Times New Roman" pitchFamily="18" charset="0"/>
                          <a:cs typeface="Times New Roman" pitchFamily="18" charset="0"/>
                        </a:rPr>
                        <a:t>7,0 až 7,9</a:t>
                      </a:r>
                    </a:p>
                  </a:txBody>
                  <a:tcPr marL="42316" marR="42316" marT="21158" marB="21158" anchor="ctr"/>
                </a:tc>
                <a:tc>
                  <a:txBody>
                    <a:bodyPr/>
                    <a:lstStyle/>
                    <a:p>
                      <a:r>
                        <a:rPr lang="cs-CZ" sz="1200" b="1">
                          <a:latin typeface="Times New Roman" pitchFamily="18" charset="0"/>
                          <a:cs typeface="Times New Roman" pitchFamily="18" charset="0"/>
                        </a:rPr>
                        <a:t>Může způsobit vážné škody na velkých oblastech.</a:t>
                      </a:r>
                    </a:p>
                  </a:txBody>
                  <a:tcPr marL="42316" marR="42316" marT="21158" marB="21158" anchor="ctr"/>
                </a:tc>
                <a:tc>
                  <a:txBody>
                    <a:bodyPr/>
                    <a:lstStyle/>
                    <a:p>
                      <a:r>
                        <a:rPr lang="cs-CZ" sz="1200" b="1">
                          <a:latin typeface="Times New Roman" pitchFamily="18" charset="0"/>
                          <a:cs typeface="Times New Roman" pitchFamily="18" charset="0"/>
                        </a:rPr>
                        <a:t>okolo 18 ročně</a:t>
                      </a:r>
                    </a:p>
                  </a:txBody>
                  <a:tcPr marL="42316" marR="42316" marT="21158" marB="21158" anchor="ctr"/>
                </a:tc>
              </a:tr>
              <a:tr h="645138">
                <a:tc>
                  <a:txBody>
                    <a:bodyPr/>
                    <a:lstStyle/>
                    <a:p>
                      <a:r>
                        <a:rPr lang="cs-CZ" sz="1200" b="1" dirty="0">
                          <a:latin typeface="Times New Roman" pitchFamily="18" charset="0"/>
                          <a:cs typeface="Times New Roman" pitchFamily="18" charset="0"/>
                        </a:rPr>
                        <a:t>Velmi velké</a:t>
                      </a:r>
                    </a:p>
                  </a:txBody>
                  <a:tcPr marL="42316" marR="42316" marT="21158" marB="21158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b="1">
                          <a:latin typeface="Times New Roman" pitchFamily="18" charset="0"/>
                          <a:cs typeface="Times New Roman" pitchFamily="18" charset="0"/>
                        </a:rPr>
                        <a:t>8,0 až 8,9</a:t>
                      </a:r>
                    </a:p>
                  </a:txBody>
                  <a:tcPr marL="42316" marR="42316" marT="21158" marB="21158" anchor="ctr"/>
                </a:tc>
                <a:tc>
                  <a:txBody>
                    <a:bodyPr/>
                    <a:lstStyle/>
                    <a:p>
                      <a:r>
                        <a:rPr lang="cs-CZ" sz="1200" b="1">
                          <a:latin typeface="Times New Roman" pitchFamily="18" charset="0"/>
                          <a:cs typeface="Times New Roman" pitchFamily="18" charset="0"/>
                        </a:rPr>
                        <a:t>Může způsobit vážné škody i ve vzdálenosti stovek kilometrů.</a:t>
                      </a:r>
                    </a:p>
                  </a:txBody>
                  <a:tcPr marL="42316" marR="42316" marT="21158" marB="21158" anchor="ctr"/>
                </a:tc>
                <a:tc>
                  <a:txBody>
                    <a:bodyPr/>
                    <a:lstStyle/>
                    <a:p>
                      <a:r>
                        <a:rPr lang="cs-CZ" sz="1200" b="1">
                          <a:latin typeface="Times New Roman" pitchFamily="18" charset="0"/>
                          <a:cs typeface="Times New Roman" pitchFamily="18" charset="0"/>
                        </a:rPr>
                        <a:t>asi 1 za rok</a:t>
                      </a:r>
                    </a:p>
                  </a:txBody>
                  <a:tcPr marL="42316" marR="42316" marT="21158" marB="21158" anchor="ctr"/>
                </a:tc>
              </a:tr>
              <a:tr h="645138">
                <a:tc>
                  <a:txBody>
                    <a:bodyPr/>
                    <a:lstStyle/>
                    <a:p>
                      <a:r>
                        <a:rPr lang="cs-CZ" sz="1200" b="1" dirty="0">
                          <a:latin typeface="Times New Roman" pitchFamily="18" charset="0"/>
                          <a:cs typeface="Times New Roman" pitchFamily="18" charset="0"/>
                        </a:rPr>
                        <a:t>Velmi velké</a:t>
                      </a:r>
                    </a:p>
                  </a:txBody>
                  <a:tcPr marL="42316" marR="42316" marT="21158" marB="21158" anchor="ctr"/>
                </a:tc>
                <a:tc>
                  <a:txBody>
                    <a:bodyPr/>
                    <a:lstStyle/>
                    <a:p>
                      <a:r>
                        <a:rPr lang="cs-CZ" sz="1200" b="1" dirty="0">
                          <a:latin typeface="Times New Roman" pitchFamily="18" charset="0"/>
                          <a:cs typeface="Times New Roman" pitchFamily="18" charset="0"/>
                        </a:rPr>
                        <a:t>9,0 až 9,9</a:t>
                      </a:r>
                    </a:p>
                  </a:txBody>
                  <a:tcPr marL="42316" marR="42316" marT="21158" marB="21158" anchor="ctr"/>
                </a:tc>
                <a:tc>
                  <a:txBody>
                    <a:bodyPr/>
                    <a:lstStyle/>
                    <a:p>
                      <a:r>
                        <a:rPr lang="cs-CZ" sz="1200" b="1">
                          <a:latin typeface="Times New Roman" pitchFamily="18" charset="0"/>
                          <a:cs typeface="Times New Roman" pitchFamily="18" charset="0"/>
                        </a:rPr>
                        <a:t>Může způsobit ještě vážnější škody a působí na tisíce kilometrů.</a:t>
                      </a:r>
                    </a:p>
                  </a:txBody>
                  <a:tcPr marL="42316" marR="42316" marT="21158" marB="21158" anchor="ctr"/>
                </a:tc>
                <a:tc>
                  <a:txBody>
                    <a:bodyPr/>
                    <a:lstStyle/>
                    <a:p>
                      <a:r>
                        <a:rPr lang="pl-PL" sz="1200" b="1">
                          <a:latin typeface="Times New Roman" pitchFamily="18" charset="0"/>
                          <a:cs typeface="Times New Roman" pitchFamily="18" charset="0"/>
                        </a:rPr>
                        <a:t>asi 1 za 20 let</a:t>
                      </a:r>
                    </a:p>
                  </a:txBody>
                  <a:tcPr marL="42316" marR="42316" marT="21158" marB="21158" anchor="ctr"/>
                </a:tc>
              </a:tr>
              <a:tr h="328559">
                <a:tc>
                  <a:txBody>
                    <a:bodyPr/>
                    <a:lstStyle/>
                    <a:p>
                      <a:r>
                        <a:rPr lang="cs-CZ" sz="1200" b="1" dirty="0">
                          <a:latin typeface="Times New Roman" pitchFamily="18" charset="0"/>
                          <a:cs typeface="Times New Roman" pitchFamily="18" charset="0"/>
                        </a:rPr>
                        <a:t>Masivní(Super)zemětřesení</a:t>
                      </a:r>
                    </a:p>
                  </a:txBody>
                  <a:tcPr marL="42316" marR="42316" marT="21158" marB="21158" anchor="ctr"/>
                </a:tc>
                <a:tc>
                  <a:txBody>
                    <a:bodyPr/>
                    <a:lstStyle/>
                    <a:p>
                      <a:r>
                        <a:rPr lang="cs-CZ" sz="1200" b="1" dirty="0">
                          <a:latin typeface="Times New Roman" pitchFamily="18" charset="0"/>
                          <a:cs typeface="Times New Roman" pitchFamily="18" charset="0"/>
                        </a:rPr>
                        <a:t>10,0+</a:t>
                      </a:r>
                    </a:p>
                  </a:txBody>
                  <a:tcPr marL="42316" marR="42316" marT="21158" marB="21158" anchor="ctr"/>
                </a:tc>
                <a:tc>
                  <a:txBody>
                    <a:bodyPr/>
                    <a:lstStyle/>
                    <a:p>
                      <a:endParaRPr lang="cs-CZ" sz="12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2316" marR="42316" marT="21158" marB="21158"/>
                </a:tc>
                <a:tc>
                  <a:txBody>
                    <a:bodyPr/>
                    <a:lstStyle/>
                    <a:p>
                      <a:endParaRPr lang="cs-CZ" sz="12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2316" marR="42316" marT="21158" marB="2115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35712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7560840" cy="576064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pl-PL" sz="2000" b="1" dirty="0">
                <a:latin typeface="Times New Roman" pitchFamily="18" charset="0"/>
                <a:cs typeface="Times New Roman" pitchFamily="18" charset="0"/>
              </a:rPr>
              <a:t>Šíření </a:t>
            </a:r>
            <a:r>
              <a:rPr lang="pl-PL" sz="2000" b="1" dirty="0">
                <a:latin typeface="Times New Roman" pitchFamily="18" charset="0"/>
                <a:cs typeface="Times New Roman" pitchFamily="18" charset="0"/>
                <a:hlinkClick r:id="rId2" action="ppaction://hlinkfile"/>
              </a:rPr>
              <a:t>tsunami po zemětřesení v Chile roku </a:t>
            </a:r>
            <a:r>
              <a:rPr lang="pl-PL" sz="2000" b="1" dirty="0" smtClean="0">
                <a:latin typeface="Times New Roman" pitchFamily="18" charset="0"/>
                <a:cs typeface="Times New Roman" pitchFamily="18" charset="0"/>
                <a:hlinkClick r:id="rId2" action="ppaction://hlinkfile"/>
              </a:rPr>
              <a:t>1960</a:t>
            </a:r>
            <a:r>
              <a:rPr lang="pl-PL" sz="20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pl-PL" sz="2000" b="1" i="1" dirty="0" smtClean="0">
                <a:latin typeface="Times New Roman" pitchFamily="18" charset="0"/>
                <a:cs typeface="Times New Roman" pitchFamily="18" charset="0"/>
              </a:rPr>
              <a:t>(ohnisko červeně)</a:t>
            </a:r>
            <a:endParaRPr lang="cs-CZ" sz="20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196752"/>
            <a:ext cx="5976664" cy="489654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59872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200016"/>
          </a:xfrm>
        </p:spPr>
        <p:txBody>
          <a:bodyPr>
            <a:noAutofit/>
          </a:bodyPr>
          <a:lstStyle/>
          <a:p>
            <a:endParaRPr lang="cs-CZ" sz="9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Zemětřesení v Indickém oceánu v roce 2004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bylo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 action="ppaction://hlinkfile" tooltip="Zemětřesení"/>
              </a:rPr>
              <a:t>zemětřesení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které postihlo v 00:58:53 UTC (07:58:53 místního času) v neděli 26. 12. 2004 oblast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 action="ppaction://hlinkfile" tooltip="Indonésie"/>
              </a:rPr>
              <a:t>Indonésie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 action="ppaction://hlinkfile" tooltip="Hypocentrum"/>
              </a:rPr>
              <a:t>Hypocentrum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otřesu s magnitudou 9,1 - 9,3 se nacházelo v oblasti západního pobřeží severní Sumatry se souřadnicemi 3.316°N a 95.854°E v hloubce 30 km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Následná vlna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5" action="ppaction://hlinkfile" tooltip="Tsunami"/>
              </a:rPr>
              <a:t>tsunami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která zasáhla pobřeží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6" action="ppaction://hlinkfile" tooltip="Sumatra"/>
              </a:rPr>
              <a:t>Sumatry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7" action="ppaction://hlinkfile" tooltip="Thajsko"/>
              </a:rPr>
              <a:t>Thajska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  <a:hlinkClick r:id="rId8" action="ppaction://hlinkfile" tooltip="Nicobarské ostrovy (stránka neexistuje)"/>
              </a:rPr>
              <a:t>Nicobarských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9" action="ppaction://hlinkfile" tooltip="Andamanské ostrovy (stránka neexistuje)"/>
              </a:rPr>
              <a:t>Andamanských ostrovů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celé pobřeží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0" action="ppaction://hlinkfile" tooltip="Bengálský záliv"/>
              </a:rPr>
              <a:t>Bengálského zálivu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ostrov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  <a:hlinkClick r:id="rId11" action="ppaction://hlinkfile" tooltip="Šrí Lanka"/>
              </a:rPr>
              <a:t>Šrí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1" action="ppaction://hlinkfile" tooltip="Šrí Lanka"/>
              </a:rPr>
              <a:t> Lanka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2" action="ppaction://hlinkfile" tooltip="Maledivy"/>
              </a:rPr>
              <a:t>Maledivy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a s několikahodinovým zpožděním také východní pobřeží Afriky a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3" action="ppaction://hlinkfile" tooltip="Madagaskar"/>
              </a:rPr>
              <a:t>Madagaskaru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zahubila více než 227 898 obyvatel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1976" y="3079240"/>
            <a:ext cx="5328592" cy="338437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23444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44016"/>
          </a:xfrm>
        </p:spPr>
        <p:txBody>
          <a:bodyPr>
            <a:noAutofit/>
          </a:bodyPr>
          <a:lstStyle/>
          <a:p>
            <a:endParaRPr lang="cs-CZ" sz="9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332656"/>
            <a:ext cx="8640960" cy="6192688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Vznik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takto velké tsunami byl způsoben silou zemětřesení a také mechanismem otřesu, kdy došlo k </a:t>
            </a:r>
            <a:r>
              <a:rPr lang="cs-CZ" sz="2000" b="1" i="1" dirty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vertikálnímu posunu tektonických desek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To vedlo ke vzniku několik metrů vysoké vlny. Ta na volné mořské hladině nezpůsobila žádné škody, ale při jejím příchodu k pevninskému okraji došlo k ústupu vodní hladiny a poté k příchodu vlny vysoké až 17 metrů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492896"/>
            <a:ext cx="3960440" cy="377069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492896"/>
            <a:ext cx="4032448" cy="377069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87409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188640"/>
            <a:ext cx="6192688" cy="432048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Zemětřesení a následná vlna tsunami – Japonsko 2011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760640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Zemětřesení a tsunami v </a:t>
            </a:r>
            <a:r>
              <a:rPr lang="cs-CZ" sz="2000" b="1" dirty="0" err="1">
                <a:latin typeface="Times New Roman" pitchFamily="18" charset="0"/>
                <a:cs typeface="Times New Roman" pitchFamily="18" charset="0"/>
              </a:rPr>
              <a:t>Tóhoku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o síle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9,0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stupně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2" action="ppaction://hlinkfile" tooltip="Richterova stupnice"/>
              </a:rPr>
              <a:t>Richterovy škály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a následné až 38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metrů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vysoké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3" action="ppaction://hlinkfile" tooltip="Tsunami"/>
              </a:rPr>
              <a:t>tsunami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zasáhly v pátek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4" action="ppaction://hlinkfile" tooltip="11. březen"/>
              </a:rPr>
              <a:t>11. března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5" action="ppaction://hlinkfile" tooltip="2011"/>
              </a:rPr>
              <a:t>2011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v 6.46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6" action="ppaction://hlinkfile" tooltip="Středoevropský čas"/>
              </a:rPr>
              <a:t>SEČ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severovýchodní pobřeží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7" action="ppaction://hlinkfile" tooltip="Japonsko"/>
              </a:rPr>
              <a:t>Japonska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zvláště prefekturu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  <a:hlinkClick r:id="rId8" action="ppaction://hlinkfile" tooltip="Prefektura Mijagi"/>
              </a:rPr>
              <a:t>Mijagi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v provincii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  <a:hlinkClick r:id="rId9" action="ppaction://hlinkfile" tooltip="Tóhoku"/>
              </a:rPr>
              <a:t>Tóhoku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0" action="ppaction://hlinkfile" tooltip="Epicentrum"/>
              </a:rPr>
              <a:t>Epicentrum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zemětřesení bylo v moři u ostrova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1" action="ppaction://hlinkfile" tooltip="Honšú"/>
              </a:rPr>
              <a:t>Honšú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zhruba 130 kilometrů východně od města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  <a:hlinkClick r:id="rId12" action="ppaction://hlinkfile" tooltip="Sendai"/>
              </a:rPr>
              <a:t>Sendai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v hloubce 24 kilometrů. Po hlavním otřesu následovalo několik slabších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Hlavní japonský ostrov Honšú se posunul o 2,4 </a:t>
            </a:r>
            <a:r>
              <a:rPr lang="cs-CZ" sz="2000" dirty="0">
                <a:latin typeface="Times New Roman" pitchFamily="18" charset="0"/>
                <a:cs typeface="Times New Roman" pitchFamily="18" charset="0"/>
                <a:hlinkClick r:id="rId13" action="ppaction://hlinkfile" tooltip="Metr"/>
              </a:rPr>
              <a:t>metru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, zemská osa se vychýlila přibližně o 16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3" action="ppaction://hlinkfile" tooltip="Metr"/>
              </a:rPr>
              <a:t>cm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016" y="3140968"/>
            <a:ext cx="3888432" cy="304946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3140969"/>
            <a:ext cx="3672408" cy="304946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29995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2008"/>
          </a:xfrm>
        </p:spPr>
        <p:txBody>
          <a:bodyPr>
            <a:noAutofit/>
          </a:bodyPr>
          <a:lstStyle/>
          <a:p>
            <a:endParaRPr lang="cs-CZ" sz="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496944" cy="6408712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Příčinou mimořádně silného zemětřesení, bylo uvolnění obrovského tlaku v místě, kde se nasouvá Pacifická deska, pod desku Honšú. Pacifická deska se pohybuje velmi rychle, a to až 9 cm za rok. Tím vzniká na mnohem menší Honšú desku obrovský tlak, který se čas od času uvolní v podobě silného zemětřesení. Zlomové pásmo prasklo v délce 500 km, šířce 200 km a zdvihlo se o 3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metry.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988840"/>
            <a:ext cx="7776864" cy="447463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44528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274638"/>
            <a:ext cx="5832648" cy="490066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Závislost výšky vlny na síle zemětřesení  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  <a:ln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Nejčastější příčinou tsunami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jsou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zemětřesení pod hladinou oceánů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čím silnější zemětřesení je, tím větší je pravděpodobnost vzniku tsunami a jeho intenzita. Obecně lze říci, že opravdu registrovatelnou vlnu vyvolá až zemětřesení o síle 6,5 magnituda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 action="ppaction://hlinkfile" tooltip="Richterova stupnice"/>
              </a:rPr>
              <a:t>Richterovy stupnice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naopak otřesy o síle větší než M = 7,3 způsobí tsunami vždy. K síle tsunami přispívá i výška vodního sloupce, čím vyšší je, tím je tsunami rychlejší a ve výsledku silnější. 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Magnitudo </a:t>
            </a:r>
            <a:r>
              <a:rPr lang="cs-CZ" sz="2000" b="1" i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zemětřesení </a:t>
            </a:r>
            <a:r>
              <a:rPr lang="cs-CZ" sz="2000" b="1" i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000" b="1" i="1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Magnitudo </a:t>
            </a:r>
            <a:r>
              <a:rPr lang="cs-CZ" sz="2000" b="1" i="1" dirty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tsunami </a:t>
            </a:r>
            <a:r>
              <a:rPr lang="cs-CZ" sz="2000" b="1" i="1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sz="2000" b="1" i="1" dirty="0" smtClean="0">
                <a:solidFill>
                  <a:srgbClr val="0066FF"/>
                </a:solidFill>
                <a:latin typeface="Times New Roman" pitchFamily="18" charset="0"/>
                <a:cs typeface="Times New Roman" pitchFamily="18" charset="0"/>
              </a:rPr>
              <a:t>Max</a:t>
            </a:r>
            <a:r>
              <a:rPr lang="cs-CZ" sz="2000" b="1" i="1" dirty="0">
                <a:solidFill>
                  <a:srgbClr val="0066FF"/>
                </a:solidFill>
                <a:latin typeface="Times New Roman" pitchFamily="18" charset="0"/>
                <a:cs typeface="Times New Roman" pitchFamily="18" charset="0"/>
              </a:rPr>
              <a:t>. výška hladiny 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6                                                 -2                               &lt;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0,3 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6,5                                              -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1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0,5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- 0,75 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7                                                  0                                  1,0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- 1,5 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7,5                                               1                                  2,0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- 3,0 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8                                                  2                                  4,0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- 6,0 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8,25                                             3                                  8,0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- 12,0 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8,5                                               4                                16,0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- 24,0 </a:t>
            </a: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8,75                                             5                                   &gt;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32,0 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9279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896" y="274638"/>
            <a:ext cx="1656184" cy="418058"/>
          </a:xfrm>
          <a:ln>
            <a:solidFill>
              <a:srgbClr val="FF0000"/>
            </a:solidFill>
          </a:ln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Test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3"/>
            <a:ext cx="8229600" cy="4320480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 může vzniknout vlna tsunami ?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Co vyjadřuje Richterova stupnice (místní magnitudo zemětřesení) ?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Jaký přístroj měří sílu zemětřesení ?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Jaký jev způsobil vznik obrovské vlny tsunami u Japonska v r. 2011 ?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 silné zemětřesení může způsobit škody na budovách ?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9077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332656"/>
            <a:ext cx="5760640" cy="720080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Umisťování bóje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  <a:hlinkClick r:id="rId2" action="ppaction://hlinkfile"/>
              </a:rPr>
              <a:t>DART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 a schéma funkce celéh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systému 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244196"/>
            <a:ext cx="3384376" cy="460851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224176"/>
            <a:ext cx="3240360" cy="460851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28230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44016"/>
          </a:xfrm>
        </p:spPr>
        <p:txBody>
          <a:bodyPr>
            <a:noAutofit/>
          </a:bodyPr>
          <a:lstStyle/>
          <a:p>
            <a:endParaRPr lang="cs-CZ" sz="9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Použité materiály: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dirty="0"/>
              <a:t>Tsunami. </a:t>
            </a:r>
            <a:r>
              <a:rPr lang="cs-CZ" sz="1400" i="1" dirty="0"/>
              <a:t>Http://sci.muni.cz/~herber/tsunami.htm</a:t>
            </a:r>
            <a:r>
              <a:rPr lang="cs-CZ" sz="1400" dirty="0"/>
              <a:t> [online]. 2011 [cit. 2012-05-13]. Dostupné z: </a:t>
            </a:r>
            <a:r>
              <a:rPr lang="cs-CZ" sz="1400" dirty="0">
                <a:hlinkClick r:id="rId2"/>
              </a:rPr>
              <a:t>http://sci.muni.cz/~</a:t>
            </a:r>
            <a:r>
              <a:rPr lang="cs-CZ" sz="1400" dirty="0" smtClean="0">
                <a:hlinkClick r:id="rId2"/>
              </a:rPr>
              <a:t>herber/tsunami.htm</a:t>
            </a:r>
            <a:endParaRPr lang="cs-CZ" sz="1400" dirty="0" smtClean="0"/>
          </a:p>
          <a:p>
            <a:r>
              <a:rPr lang="cs-CZ" sz="1400" dirty="0"/>
              <a:t>Zemětřesení v Indickém oceánu 2004. </a:t>
            </a:r>
            <a:r>
              <a:rPr lang="cs-CZ" sz="1400" i="1" dirty="0"/>
              <a:t>Http://cs.wikipedia.org/wiki/Zem%C4%9Bt%C5%99esen%C3%AD_v_Indick%C3%A9m_oce%C3%A1nu_2004</a:t>
            </a:r>
            <a:r>
              <a:rPr lang="cs-CZ" sz="1400" dirty="0"/>
              <a:t> [online]. 2004, 07.05.2012 [cit. 2012-05-13]. Dostupné z: http://cs.wikipedia.org/wiki/Zem%C4%9Bt%C5%99esen%C3%AD_v_Indick%C3%A9m_oce%C3%A1nu_2004 </a:t>
            </a:r>
          </a:p>
          <a:p>
            <a:r>
              <a:rPr lang="cs-CZ" sz="1400" dirty="0" smtClean="0"/>
              <a:t> </a:t>
            </a:r>
            <a:r>
              <a:rPr lang="pl-PL" sz="1400" dirty="0"/>
              <a:t>Tsunami 2004. </a:t>
            </a:r>
            <a:r>
              <a:rPr lang="pl-PL" sz="1400" i="1" dirty="0"/>
              <a:t>Http://www.neaktuality.cz/wp-content/uploads/tsunami2004.png</a:t>
            </a:r>
            <a:r>
              <a:rPr lang="pl-PL" sz="1400" dirty="0"/>
              <a:t> [online]. 2004 [cit. 2012-05-13]. Dostupné z: </a:t>
            </a:r>
            <a:r>
              <a:rPr lang="pl-PL" sz="1400" dirty="0">
                <a:hlinkClick r:id="rId3"/>
              </a:rPr>
              <a:t>http://</a:t>
            </a:r>
            <a:r>
              <a:rPr lang="pl-PL" sz="1400" dirty="0" smtClean="0">
                <a:hlinkClick r:id="rId3"/>
              </a:rPr>
              <a:t>www.neaktuality.cz/wp-content/uploads/tsunami2004.png</a:t>
            </a:r>
            <a:endParaRPr lang="pl-PL" sz="1400" dirty="0" smtClean="0"/>
          </a:p>
          <a:p>
            <a:r>
              <a:rPr lang="fr-FR" sz="1400" dirty="0"/>
              <a:t>Tsunami 2004. </a:t>
            </a:r>
            <a:r>
              <a:rPr lang="fr-FR" sz="1400" i="1" dirty="0"/>
              <a:t>Http://scienceprep.org/images/tsunami2.jpg</a:t>
            </a:r>
            <a:r>
              <a:rPr lang="fr-FR" sz="1400" dirty="0"/>
              <a:t> [online]. 2004 [cit. 2012-05-13]. Dostupné z: http://scienceprep.org/images/tsunami2.jpg </a:t>
            </a:r>
          </a:p>
          <a:p>
            <a:r>
              <a:rPr lang="pl-PL" sz="1400" dirty="0" smtClean="0"/>
              <a:t> </a:t>
            </a:r>
            <a:r>
              <a:rPr lang="cs-CZ" sz="1400" i="1" dirty="0"/>
              <a:t>Http://upload.wikimedia.org/wikipedia/commons/d/d6/Street_in_downtown_Banda_Aceh_after_2004_tsunami_DD-SD-06-07374.JPEG</a:t>
            </a:r>
            <a:r>
              <a:rPr lang="cs-CZ" sz="1400" dirty="0"/>
              <a:t> [online]. 2004 [cit. 2012-05-13]. Dostupné z: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upload.wikimedia.org/wikipedia/commons/d/d6/Street_in_downtown_Banda_Aceh_after_2004_tsunami_DD-SD-06-07374.JPEG</a:t>
            </a:r>
            <a:endParaRPr lang="cs-CZ" sz="1400" dirty="0" smtClean="0"/>
          </a:p>
          <a:p>
            <a:r>
              <a:rPr lang="cs-CZ" sz="1400" dirty="0"/>
              <a:t>Zemětřesení a tsunami v </a:t>
            </a:r>
            <a:r>
              <a:rPr lang="cs-CZ" sz="1400" dirty="0" err="1"/>
              <a:t>Tóhoku</a:t>
            </a:r>
            <a:r>
              <a:rPr lang="cs-CZ" sz="1400" dirty="0"/>
              <a:t> 2011. </a:t>
            </a:r>
            <a:r>
              <a:rPr lang="cs-CZ" sz="1400" i="1" dirty="0"/>
              <a:t>Http://cs.wikipedia.org/wiki/Zem%C4%9Bt%C5%99esen%C3%AD_a_tsunami_v_T%C3%B3hoku_2011</a:t>
            </a:r>
            <a:r>
              <a:rPr lang="cs-CZ" sz="1400" dirty="0"/>
              <a:t> [online]. 2011 [cit. 2012-05-13]. Dostupné z: http://cs.wikipedia.org/wiki/Zem%C4%9Bt%C5%99esen%C3%AD_a_tsunami_v_T%C3%B3hoku_2011 </a:t>
            </a:r>
          </a:p>
          <a:p>
            <a:r>
              <a:rPr lang="cs-CZ" sz="1400" dirty="0" smtClean="0"/>
              <a:t> </a:t>
            </a:r>
            <a:r>
              <a:rPr lang="pl-PL" sz="1400" dirty="0"/>
              <a:t>Tsunami Japan 2011. </a:t>
            </a:r>
            <a:r>
              <a:rPr lang="pl-PL" sz="1400" i="1" dirty="0"/>
              <a:t>Http://www.bosbouwbeleggingen.nl/bosbouwbeleggingen.nl/pics/tsunami-japan-1.jpg</a:t>
            </a:r>
            <a:r>
              <a:rPr lang="pl-PL" sz="1400" dirty="0"/>
              <a:t> [online]. 2011 [cit. 2012-05-13]. Dostupné z: </a:t>
            </a:r>
            <a:r>
              <a:rPr lang="pl-PL" sz="1400" dirty="0">
                <a:hlinkClick r:id="rId5"/>
              </a:rPr>
              <a:t>http://</a:t>
            </a:r>
            <a:r>
              <a:rPr lang="pl-PL" sz="1400" dirty="0" smtClean="0">
                <a:hlinkClick r:id="rId5"/>
              </a:rPr>
              <a:t>www.bosbouwbeleggingen.nl/bosbouwbeleggingen.nl/pics/tsunami-japan-1.jpg</a:t>
            </a:r>
            <a:endParaRPr lang="pl-PL" sz="1400" dirty="0" smtClean="0"/>
          </a:p>
          <a:p>
            <a:r>
              <a:rPr lang="cs-CZ" sz="1400" dirty="0"/>
              <a:t>Seismická aktivita v Japonsku 2011. </a:t>
            </a:r>
            <a:r>
              <a:rPr lang="cs-CZ" sz="1400" i="1" dirty="0"/>
              <a:t>Http://www.obsupice.cz/new/_data/_clanky2011/Japonsko_0311/Japonsko_20110314.jpg</a:t>
            </a:r>
            <a:r>
              <a:rPr lang="cs-CZ" sz="1400" dirty="0"/>
              <a:t> [online]. 2011 [cit. 2012-05-13]. Dostupné z: http://www.obsupice.cz/new/_data/_clanky2011/Japonsko_0311/Japonsko_20110314.jpg </a:t>
            </a:r>
          </a:p>
          <a:p>
            <a:r>
              <a:rPr lang="pl-PL" sz="1400" dirty="0" smtClean="0"/>
              <a:t> </a:t>
            </a:r>
            <a:r>
              <a:rPr lang="cs-CZ" sz="1400" dirty="0"/>
              <a:t>Japonsko po zemětřesení. </a:t>
            </a:r>
            <a:r>
              <a:rPr lang="cs-CZ" sz="1400" i="1" dirty="0"/>
              <a:t>Http://img.aktualne.centrum.cz/35/98/359878m-japonsko-po-zemetreseni-a-tsunami.jpg</a:t>
            </a:r>
            <a:r>
              <a:rPr lang="cs-CZ" sz="1400" dirty="0"/>
              <a:t> [online]. 2011 [cit. 2012-05-13]. Dostupné z: http://img.aktualne.centrum.cz/35/98/359878m-japonsko-po-zemetreseni-a-tsunami.jpg </a:t>
            </a:r>
          </a:p>
          <a:p>
            <a:endParaRPr lang="pl-PL" sz="1400" dirty="0"/>
          </a:p>
          <a:p>
            <a:endParaRPr lang="cs-CZ" sz="1400" dirty="0"/>
          </a:p>
          <a:p>
            <a:endParaRPr lang="pl-PL" sz="1400" dirty="0"/>
          </a:p>
          <a:p>
            <a:endParaRPr lang="cs-CZ" sz="1400" dirty="0"/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8190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</TotalTime>
  <Words>1061</Words>
  <Application>Microsoft Office PowerPoint</Application>
  <PresentationFormat>Předvádění na obrazovce (4:3)</PresentationFormat>
  <Paragraphs>115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Tsunami</vt:lpstr>
      <vt:lpstr>Prezentace aplikace PowerPoint</vt:lpstr>
      <vt:lpstr>Šíření tsunami po zemětřesení v Chile roku 1960 (ohnisko červeně)</vt:lpstr>
      <vt:lpstr>Prezentace aplikace PowerPoint</vt:lpstr>
      <vt:lpstr>Prezentace aplikace PowerPoint</vt:lpstr>
      <vt:lpstr>Zemětřesení a následná vlna tsunami – Japonsko 2011</vt:lpstr>
      <vt:lpstr>Prezentace aplikace PowerPoint</vt:lpstr>
      <vt:lpstr>Závislost výšky vlny na síle zemětřesení  </vt:lpstr>
      <vt:lpstr>Test</vt:lpstr>
      <vt:lpstr>Umisťování bóje DART a schéma funkce celého systému 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 Simon</dc:creator>
  <cp:lastModifiedBy>Milan Simon</cp:lastModifiedBy>
  <cp:revision>37</cp:revision>
  <dcterms:created xsi:type="dcterms:W3CDTF">2012-05-12T21:57:14Z</dcterms:created>
  <dcterms:modified xsi:type="dcterms:W3CDTF">2012-06-20T15:37:31Z</dcterms:modified>
</cp:coreProperties>
</file>