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71" r:id="rId3"/>
    <p:sldId id="270" r:id="rId4"/>
    <p:sldId id="275" r:id="rId5"/>
    <p:sldId id="276" r:id="rId6"/>
    <p:sldId id="277" r:id="rId7"/>
    <p:sldId id="273" r:id="rId8"/>
    <p:sldId id="263" r:id="rId9"/>
    <p:sldId id="27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C81222-44FA-4E4D-B690-08EEEA923978}" type="datetimeFigureOut">
              <a:rPr lang="cs-CZ"/>
              <a:pPr>
                <a:defRPr/>
              </a:pPr>
              <a:t>24.6.2012</a:t>
            </a:fld>
            <a:endParaRPr lang="cs-CZ" dirty="0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09E9D-6DB5-45F5-9004-88B38F2D55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F60547-452B-40EC-B1ED-68FA56CCE810}" type="datetimeFigureOut">
              <a:rPr lang="cs-CZ"/>
              <a:pPr>
                <a:defRPr/>
              </a:pPr>
              <a:t>24.6.2012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28B68E-6045-4AA8-85DB-22D444453CF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A1AB82-C362-40E6-BDF5-386ABA8EE5F4}" type="datetimeFigureOut">
              <a:rPr lang="cs-CZ"/>
              <a:pPr>
                <a:defRPr/>
              </a:pPr>
              <a:t>24.6.2012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8BD7F3-F9D1-446A-8018-8C11B61B366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72C63E-A1E0-4DD8-ADCF-9C9D020018D6}" type="datetimeFigureOut">
              <a:rPr lang="cs-CZ"/>
              <a:pPr>
                <a:defRPr/>
              </a:pPr>
              <a:t>24.6.2012</a:t>
            </a:fld>
            <a:endParaRPr lang="cs-CZ" dirty="0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6D2D79-6E2D-402F-AF5A-614E861439E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9987E2-6380-45F0-831B-FE7E96666310}" type="datetimeFigureOut">
              <a:rPr lang="cs-CZ"/>
              <a:pPr>
                <a:defRPr/>
              </a:pPr>
              <a:t>24.6.2012</a:t>
            </a:fld>
            <a:endParaRPr lang="cs-CZ" dirty="0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60863A-33B7-4F77-9EE7-9B4C3804D15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CCFD21-3C8A-4B2A-8069-4097BE9A5616}" type="datetimeFigureOut">
              <a:rPr lang="cs-CZ"/>
              <a:pPr>
                <a:defRPr/>
              </a:pPr>
              <a:t>24.6.2012</a:t>
            </a:fld>
            <a:endParaRPr lang="cs-CZ" dirty="0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273F4A-650B-4A11-83B8-139BC6F257D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52F942-06F3-46B6-89BE-C2778B726936}" type="datetimeFigureOut">
              <a:rPr lang="cs-CZ"/>
              <a:pPr>
                <a:defRPr/>
              </a:pPr>
              <a:t>24.6.2012</a:t>
            </a:fld>
            <a:endParaRPr lang="cs-CZ" dirty="0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84AF8-EC4D-458F-B602-19F909EFCAC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CCC786-09FE-433F-95A4-EEADED884F8D}" type="datetimeFigureOut">
              <a:rPr lang="cs-CZ"/>
              <a:pPr>
                <a:defRPr/>
              </a:pPr>
              <a:t>24.6.2012</a:t>
            </a:fld>
            <a:endParaRPr lang="cs-CZ" dirty="0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E83A05-2634-4D4C-82D5-F68C9640B9A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dirty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8AE6AD-7CFE-46FD-AA78-F40FAB944281}" type="datetimeFigureOut">
              <a:rPr lang="cs-CZ"/>
              <a:pPr>
                <a:defRPr/>
              </a:pPr>
              <a:t>24.6.2012</a:t>
            </a:fld>
            <a:endParaRPr lang="cs-CZ" dirty="0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51997B-BB64-48B5-B873-82DCD156313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028EB6-BEC6-48A8-93D0-65AA31FF698B}" type="datetimeFigureOut">
              <a:rPr lang="cs-CZ"/>
              <a:pPr>
                <a:defRPr/>
              </a:pPr>
              <a:t>24.6.2012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FEF748-3149-4072-9AB0-CA4B035A86C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001B1F-015E-4766-87EA-98D156E22A85}" type="datetimeFigureOut">
              <a:rPr lang="cs-CZ"/>
              <a:pPr>
                <a:defRPr/>
              </a:pPr>
              <a:t>24.6.2012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AD5F9-8B32-4B29-B29A-29351168763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638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638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528BE2A-DF94-41FF-9A6C-1D3E93E7037D}" type="datetimeFigureOut">
              <a:rPr lang="cs-CZ"/>
              <a:pPr>
                <a:defRPr/>
              </a:pPr>
              <a:t>24.6.2012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dirty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41CA741-04FF-428D-A1BB-5D1ED96D1D4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grpSp>
        <p:nvGrpSpPr>
          <p:cNvPr id="1639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8" r:id="rId2"/>
    <p:sldLayoutId id="2147483697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8" r:id="rId9"/>
    <p:sldLayoutId id="2147483694" r:id="rId10"/>
    <p:sldLayoutId id="214748369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8CADAE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8CADAE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8C7B70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oleObject" Target="../embeddings/oleObject2.bin"/><Relationship Id="rId7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9.png"/><Relationship Id="rId5" Type="http://schemas.openxmlformats.org/officeDocument/2006/relationships/oleObject" Target="../embeddings/oleObject3.bin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cdlabs.com/download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0000"/>
                <a:satMod val="400000"/>
                <a:lumMod val="14000"/>
                <a:lumOff val="86000"/>
              </a:schemeClr>
            </a:gs>
            <a:gs pos="25000">
              <a:schemeClr val="tx1">
                <a:lumMod val="65000"/>
              </a:schemeClr>
            </a:gs>
            <a:gs pos="100000">
              <a:schemeClr val="bg2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41363" y="1484313"/>
            <a:ext cx="7854950" cy="1152525"/>
          </a:xfrm>
        </p:spPr>
        <p:txBody>
          <a:bodyPr>
            <a:normAutofit/>
          </a:bodyPr>
          <a:lstStyle/>
          <a:p>
            <a:pPr marR="0"/>
            <a:r>
              <a:rPr lang="cs-CZ" sz="3000" smtClean="0">
                <a:solidFill>
                  <a:srgbClr val="FFF185"/>
                </a:solidFill>
              </a:rPr>
              <a:t>ANOTACE: Materiál je určen pro žáky 8. ročníku a slouží k výkladu nového učiva.</a:t>
            </a:r>
          </a:p>
          <a:p>
            <a:pPr marR="0"/>
            <a:endParaRPr lang="cs-CZ" smtClean="0"/>
          </a:p>
        </p:txBody>
      </p:sp>
      <p:sp>
        <p:nvSpPr>
          <p:cNvPr id="8" name="Obdélník 7"/>
          <p:cNvSpPr/>
          <p:nvPr/>
        </p:nvSpPr>
        <p:spPr>
          <a:xfrm>
            <a:off x="611188" y="2781300"/>
            <a:ext cx="8237537" cy="3770313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Název školy: ZŠ Štětí, Ostrovní 300</a:t>
            </a:r>
            <a:br>
              <a:rPr lang="cs-CZ" sz="2400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</a:b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Autor: Mgr. Tereza Hrabkovská</a:t>
            </a:r>
            <a:br>
              <a:rPr lang="cs-CZ" sz="2400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</a:b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Název materiálu: VY_32_INOVACE_CH.8.A.20_halogenderivaty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Název: Halogenderiváty</a:t>
            </a:r>
            <a:br>
              <a:rPr lang="cs-CZ" sz="2400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</a:b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Číslo operačního programu: CZ.1.07/1.4.00/21.1693</a:t>
            </a:r>
            <a:br>
              <a:rPr lang="cs-CZ" sz="2400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</a:b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Název projektu: PRIMA ŠKOLA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Vzdělávací oblast/obor: Člověk a příroda/Chemie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300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Tematický okruh/téma: Deriváty uhlovodíků/Halogenderiváty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Vytvořeno: 27. 3. 2012</a:t>
            </a:r>
            <a:endParaRPr lang="cs-CZ" sz="2400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13316" name="Picture 2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2492375"/>
            <a:ext cx="1728787" cy="1479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3"/>
          <a:srcRect r="12926"/>
          <a:stretch>
            <a:fillRect/>
          </a:stretch>
        </p:blipFill>
        <p:spPr bwMode="auto">
          <a:xfrm>
            <a:off x="1042988" y="620713"/>
            <a:ext cx="3816350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54355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Jaké prvky řadíme mezi halogeny?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28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28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28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Kde by jste je v periodické tabulce prvků našli?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cs-CZ" sz="2800" u="sng" dirty="0" smtClean="0"/>
              <a:t>VII. A skupina</a:t>
            </a:r>
            <a:r>
              <a:rPr lang="cs-CZ" sz="2800" dirty="0" smtClean="0"/>
              <a:t> periodické tabulky prvků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28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Jaké mají vlastnosti?</a:t>
            </a:r>
          </a:p>
          <a:p>
            <a:pPr marL="355600" indent="-355600" fontAlgn="auto"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cs-CZ" sz="2800" dirty="0" smtClean="0"/>
              <a:t>vysoce </a:t>
            </a:r>
            <a:r>
              <a:rPr lang="cs-CZ" sz="2800" u="sng" dirty="0" smtClean="0"/>
              <a:t>reaktivní</a:t>
            </a:r>
            <a:endParaRPr lang="cs-CZ" sz="2800" dirty="0" smtClean="0"/>
          </a:p>
          <a:p>
            <a:pPr marL="355600" indent="-355600" fontAlgn="auto"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cs-CZ" sz="2800" dirty="0" smtClean="0"/>
              <a:t>tvoří </a:t>
            </a:r>
            <a:r>
              <a:rPr lang="cs-CZ" sz="2800" u="sng" dirty="0" smtClean="0"/>
              <a:t>dvouatomové molekuly</a:t>
            </a:r>
            <a:endParaRPr lang="cs-CZ" sz="28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7450" y="1700213"/>
            <a:ext cx="576263" cy="6492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F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195513" y="1700213"/>
            <a:ext cx="647700" cy="6492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Cl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276600" y="1700213"/>
            <a:ext cx="790575" cy="6492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Br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356100" y="1700213"/>
            <a:ext cx="576263" cy="6492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916113"/>
            <a:ext cx="8229600" cy="4408487"/>
          </a:xfrm>
        </p:spPr>
        <p:txBody>
          <a:bodyPr>
            <a:normAutofit/>
          </a:bodyPr>
          <a:lstStyle/>
          <a:p>
            <a:pPr marL="354013" indent="-354013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 smtClean="0"/>
              <a:t>Vznikají </a:t>
            </a:r>
            <a:r>
              <a:rPr lang="cs-CZ" sz="2800" u="sng" dirty="0" smtClean="0"/>
              <a:t>nahrazením</a:t>
            </a:r>
            <a:r>
              <a:rPr lang="cs-CZ" sz="2800" dirty="0" smtClean="0"/>
              <a:t> jednoho nebo více </a:t>
            </a:r>
            <a:r>
              <a:rPr lang="cs-CZ" sz="2800" u="sng" dirty="0" smtClean="0"/>
              <a:t>vodíku</a:t>
            </a:r>
            <a:r>
              <a:rPr lang="cs-CZ" sz="2800" dirty="0" smtClean="0"/>
              <a:t> v molekule jiným </a:t>
            </a:r>
            <a:r>
              <a:rPr lang="cs-CZ" sz="2800" u="sng" dirty="0" smtClean="0"/>
              <a:t>prvkem</a:t>
            </a:r>
            <a:r>
              <a:rPr lang="cs-CZ" sz="2800" dirty="0" smtClean="0"/>
              <a:t> nebo </a:t>
            </a:r>
            <a:r>
              <a:rPr lang="cs-CZ" sz="2800" u="sng" dirty="0" smtClean="0"/>
              <a:t>funkční skupinou</a:t>
            </a:r>
            <a:r>
              <a:rPr lang="cs-CZ" sz="2800" dirty="0" smtClean="0"/>
              <a:t>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28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</p:txBody>
      </p:sp>
      <p:graphicFrame>
        <p:nvGraphicFramePr>
          <p:cNvPr id="1026" name="Object 19"/>
          <p:cNvGraphicFramePr>
            <a:graphicFrameLocks noChangeAspect="1"/>
          </p:cNvGraphicFramePr>
          <p:nvPr/>
        </p:nvGraphicFramePr>
        <p:xfrm>
          <a:off x="3273425" y="3484563"/>
          <a:ext cx="1262063" cy="719137"/>
        </p:xfrm>
        <a:graphic>
          <a:graphicData uri="http://schemas.openxmlformats.org/presentationml/2006/ole">
            <p:oleObj spid="_x0000_s1043" name="ChemSketch" r:id="rId3" imgW="557784" imgH="316992" progId="">
              <p:embed/>
            </p:oleObj>
          </a:graphicData>
        </a:graphic>
      </p:graphicFrame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008063" y="3700463"/>
            <a:ext cx="58435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onstantia" pitchFamily="18" charset="0"/>
              </a:rPr>
              <a:t>H</a:t>
            </a:r>
            <a:r>
              <a:rPr lang="cs-CZ" sz="3600" baseline="-25000">
                <a:latin typeface="Constantia" pitchFamily="18" charset="0"/>
              </a:rPr>
              <a:t>3</a:t>
            </a:r>
            <a:r>
              <a:rPr lang="cs-CZ" sz="3600">
                <a:latin typeface="Constantia" pitchFamily="18" charset="0"/>
              </a:rPr>
              <a:t>C	   CH</a:t>
            </a:r>
            <a:r>
              <a:rPr lang="cs-CZ" sz="3600" baseline="-25000">
                <a:latin typeface="Constantia" pitchFamily="18" charset="0"/>
              </a:rPr>
              <a:t>3</a:t>
            </a:r>
            <a:r>
              <a:rPr lang="cs-CZ" sz="3600">
                <a:latin typeface="Constantia" pitchFamily="18" charset="0"/>
              </a:rPr>
              <a:t>	       H</a:t>
            </a:r>
            <a:r>
              <a:rPr lang="cs-CZ" sz="3600" baseline="-25000">
                <a:latin typeface="Constantia" pitchFamily="18" charset="0"/>
              </a:rPr>
              <a:t>3</a:t>
            </a:r>
            <a:r>
              <a:rPr lang="cs-CZ" sz="3600">
                <a:latin typeface="Constantia" pitchFamily="18" charset="0"/>
              </a:rPr>
              <a:t>C    CH</a:t>
            </a:r>
            <a:r>
              <a:rPr lang="cs-CZ" sz="3600" baseline="-25000">
                <a:latin typeface="Constantia" pitchFamily="18" charset="0"/>
              </a:rPr>
              <a:t>2</a:t>
            </a:r>
            <a:endParaRPr lang="cs-CZ" sz="3600">
              <a:latin typeface="Constantia" pitchFamily="18" charset="0"/>
            </a:endParaRPr>
          </a:p>
        </p:txBody>
      </p:sp>
      <p:sp>
        <p:nvSpPr>
          <p:cNvPr id="1046" name="Nadpis 4"/>
          <p:cNvSpPr>
            <a:spLocks noGrp="1"/>
          </p:cNvSpPr>
          <p:nvPr>
            <p:ph type="title"/>
          </p:nvPr>
        </p:nvSpPr>
        <p:spPr>
          <a:xfrm>
            <a:off x="457200" y="476250"/>
            <a:ext cx="8229600" cy="1143000"/>
          </a:xfrm>
        </p:spPr>
        <p:txBody>
          <a:bodyPr/>
          <a:lstStyle/>
          <a:p>
            <a:r>
              <a:rPr lang="cs-CZ" smtClean="0"/>
              <a:t>Deriváty uhlovodíků</a:t>
            </a: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1943100" y="4060825"/>
            <a:ext cx="288925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472113" y="4060825"/>
            <a:ext cx="287337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6624638" y="4060825"/>
            <a:ext cx="287337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008063" y="4432300"/>
            <a:ext cx="18716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nstantia" pitchFamily="18" charset="0"/>
              </a:rPr>
              <a:t>uhlovodík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435600" y="4346575"/>
            <a:ext cx="2376488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nstantia" pitchFamily="18" charset="0"/>
              </a:rPr>
              <a:t>uhlovodíkový zbytek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750"/>
                            </p:stCondLst>
                            <p:childTnLst>
                              <p:par>
                                <p:cTn id="37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5" name="Nadpis 1"/>
          <p:cNvSpPr>
            <a:spLocks noGrp="1"/>
          </p:cNvSpPr>
          <p:nvPr>
            <p:ph type="title"/>
          </p:nvPr>
        </p:nvSpPr>
        <p:spPr>
          <a:xfrm>
            <a:off x="744538" y="115888"/>
            <a:ext cx="4764087" cy="1143000"/>
          </a:xfrm>
        </p:spPr>
        <p:txBody>
          <a:bodyPr/>
          <a:lstStyle/>
          <a:p>
            <a:r>
              <a:rPr lang="cs-CZ" smtClean="0"/>
              <a:t>Halogenderiváty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268413"/>
            <a:ext cx="8364538" cy="1471612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 smtClean="0"/>
              <a:t>Atom vodíku nahrazen atomem halogenu.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/>
              <a:t>Připravují se synteticky.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/>
              <a:t>Jsou dráždivé a zdraví škodlivé.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28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2800" dirty="0"/>
          </a:p>
        </p:txBody>
      </p:sp>
      <p:graphicFrame>
        <p:nvGraphicFramePr>
          <p:cNvPr id="4" name="Object 54"/>
          <p:cNvGraphicFramePr>
            <a:graphicFrameLocks noChangeAspect="1"/>
          </p:cNvGraphicFramePr>
          <p:nvPr/>
        </p:nvGraphicFramePr>
        <p:xfrm>
          <a:off x="860425" y="4222750"/>
          <a:ext cx="1263650" cy="1438275"/>
        </p:xfrm>
        <a:graphic>
          <a:graphicData uri="http://schemas.openxmlformats.org/presentationml/2006/ole">
            <p:oleObj spid="_x0000_s2102" name="ChemSketch" r:id="rId3" imgW="618840" imgH="704160" progId="">
              <p:embed/>
            </p:oleObj>
          </a:graphicData>
        </a:graphic>
      </p:graphicFrame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77875" y="2859088"/>
            <a:ext cx="1238250" cy="136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49313" y="5805488"/>
            <a:ext cx="14906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nstantia" pitchFamily="18" charset="0"/>
              </a:rPr>
              <a:t>methan</a:t>
            </a:r>
            <a:endParaRPr lang="cs-CZ">
              <a:latin typeface="Constantia" pitchFamily="18" charset="0"/>
            </a:endParaRPr>
          </a:p>
        </p:txBody>
      </p:sp>
      <p:graphicFrame>
        <p:nvGraphicFramePr>
          <p:cNvPr id="6" name="Object 55"/>
          <p:cNvGraphicFramePr>
            <a:graphicFrameLocks noChangeAspect="1"/>
          </p:cNvGraphicFramePr>
          <p:nvPr/>
        </p:nvGraphicFramePr>
        <p:xfrm>
          <a:off x="3565525" y="4291013"/>
          <a:ext cx="1195388" cy="1298575"/>
        </p:xfrm>
        <a:graphic>
          <a:graphicData uri="http://schemas.openxmlformats.org/presentationml/2006/ole">
            <p:oleObj spid="_x0000_s2103" name="ChemSketch" r:id="rId5" imgW="649080" imgH="704160" progId="">
              <p:embed/>
            </p:oleObj>
          </a:graphicData>
        </a:graphic>
      </p:graphicFrame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171825" y="2811463"/>
            <a:ext cx="2047875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522663" y="5643563"/>
            <a:ext cx="152241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nstantia" pitchFamily="18" charset="0"/>
              </a:rPr>
              <a:t>chlor methan</a:t>
            </a:r>
            <a:endParaRPr lang="cs-CZ">
              <a:latin typeface="Constantia" pitchFamily="18" charset="0"/>
            </a:endParaRPr>
          </a:p>
        </p:txBody>
      </p:sp>
      <p:graphicFrame>
        <p:nvGraphicFramePr>
          <p:cNvPr id="7" name="Object 56"/>
          <p:cNvGraphicFramePr>
            <a:graphicFrameLocks noChangeAspect="1"/>
          </p:cNvGraphicFramePr>
          <p:nvPr/>
        </p:nvGraphicFramePr>
        <p:xfrm>
          <a:off x="6084888" y="4259263"/>
          <a:ext cx="1582737" cy="1257300"/>
        </p:xfrm>
        <a:graphic>
          <a:graphicData uri="http://schemas.openxmlformats.org/presentationml/2006/ole">
            <p:oleObj spid="_x0000_s2104" name="ChemSketch" r:id="rId7" imgW="902160" imgH="716400" progId="">
              <p:embed/>
            </p:oleObj>
          </a:graphicData>
        </a:graphic>
      </p:graphicFrame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300788" y="5672138"/>
            <a:ext cx="152082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nstantia" pitchFamily="18" charset="0"/>
              </a:rPr>
              <a:t>dichlor ethan</a:t>
            </a:r>
            <a:endParaRPr lang="cs-CZ">
              <a:latin typeface="Constantia" pitchFamily="18" charset="0"/>
            </a:endParaRPr>
          </a:p>
        </p:txBody>
      </p:sp>
      <p:pic>
        <p:nvPicPr>
          <p:cNvPr id="2053" name="Picture 5" descr="C:\Users\PC-29SW\Pictures\Nový obrázek (3).bmp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940425" y="2601913"/>
            <a:ext cx="201930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832475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3000" b="1" dirty="0" err="1">
                <a:solidFill>
                  <a:schemeClr val="accent6">
                    <a:lumMod val="75000"/>
                  </a:schemeClr>
                </a:solidFill>
              </a:rPr>
              <a:t>Chlormethan</a:t>
            </a:r>
            <a:r>
              <a:rPr lang="cs-CZ" sz="3000" b="1" dirty="0">
                <a:solidFill>
                  <a:schemeClr val="accent6">
                    <a:lumMod val="75000"/>
                  </a:schemeClr>
                </a:solidFill>
              </a:rPr>
              <a:t> (</a:t>
            </a:r>
            <a:r>
              <a:rPr lang="cs-CZ" sz="3000" b="1" dirty="0" err="1" smtClean="0">
                <a:solidFill>
                  <a:schemeClr val="accent6">
                    <a:lumMod val="75000"/>
                  </a:schemeClr>
                </a:solidFill>
              </a:rPr>
              <a:t>methylchlorid</a:t>
            </a:r>
            <a:r>
              <a:rPr lang="cs-CZ" sz="3000" b="1" dirty="0" smtClean="0">
                <a:solidFill>
                  <a:schemeClr val="accent6">
                    <a:lumMod val="75000"/>
                  </a:schemeClr>
                </a:solidFill>
              </a:rPr>
              <a:t>) CH3Cl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cs-CZ" dirty="0" smtClean="0"/>
              <a:t>bezbarvý plyn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cs-CZ" dirty="0" smtClean="0"/>
              <a:t>používá </a:t>
            </a:r>
            <a:r>
              <a:rPr lang="cs-CZ" dirty="0"/>
              <a:t>se jako chladící látka do chladniček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3000" b="1" dirty="0" err="1">
                <a:solidFill>
                  <a:schemeClr val="accent6">
                    <a:lumMod val="75000"/>
                  </a:schemeClr>
                </a:solidFill>
              </a:rPr>
              <a:t>Trichlormethan</a:t>
            </a:r>
            <a:r>
              <a:rPr lang="cs-CZ" sz="3000" b="1" dirty="0">
                <a:solidFill>
                  <a:schemeClr val="accent6">
                    <a:lumMod val="75000"/>
                  </a:schemeClr>
                </a:solidFill>
              </a:rPr>
              <a:t> (</a:t>
            </a:r>
            <a:r>
              <a:rPr lang="cs-CZ" sz="3000" b="1" dirty="0" smtClean="0">
                <a:solidFill>
                  <a:schemeClr val="accent6">
                    <a:lumMod val="75000"/>
                  </a:schemeClr>
                </a:solidFill>
              </a:rPr>
              <a:t>chloroform) CHCl3 </a:t>
            </a:r>
            <a:endParaRPr lang="cs-CZ" sz="30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cs-CZ" dirty="0"/>
              <a:t>b</a:t>
            </a:r>
            <a:r>
              <a:rPr lang="cs-CZ" dirty="0" smtClean="0"/>
              <a:t>ezbarvá, těkavá </a:t>
            </a:r>
            <a:r>
              <a:rPr lang="cs-CZ" dirty="0"/>
              <a:t>kapalina nasládlé </a:t>
            </a:r>
            <a:r>
              <a:rPr lang="cs-CZ" dirty="0" smtClean="0"/>
              <a:t>vůně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cs-CZ" dirty="0" smtClean="0"/>
              <a:t>používal </a:t>
            </a:r>
            <a:r>
              <a:rPr lang="cs-CZ" dirty="0"/>
              <a:t>se k </a:t>
            </a:r>
            <a:r>
              <a:rPr lang="cs-CZ" dirty="0" smtClean="0"/>
              <a:t>narkózám (prokázány karcinogenní účinky)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cs-CZ" dirty="0" smtClean="0"/>
              <a:t>na </a:t>
            </a:r>
            <a:r>
              <a:rPr lang="cs-CZ" dirty="0"/>
              <a:t>světle a vzduchu se rozkládá na fosgen (</a:t>
            </a:r>
            <a:r>
              <a:rPr lang="cs-CZ" dirty="0" smtClean="0"/>
              <a:t>COCl2)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cs-CZ" dirty="0"/>
              <a:t>p</a:t>
            </a:r>
            <a:r>
              <a:rPr lang="cs-CZ" dirty="0" smtClean="0"/>
              <a:t>oužívá </a:t>
            </a:r>
            <a:r>
              <a:rPr lang="cs-CZ" dirty="0"/>
              <a:t>se jako rozpouštědlo 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3000" b="1" dirty="0" err="1">
                <a:solidFill>
                  <a:schemeClr val="accent6">
                    <a:lumMod val="75000"/>
                  </a:schemeClr>
                </a:solidFill>
              </a:rPr>
              <a:t>Chlorethylen</a:t>
            </a:r>
            <a:r>
              <a:rPr lang="cs-CZ" sz="3000" b="1" dirty="0">
                <a:solidFill>
                  <a:schemeClr val="accent6">
                    <a:lumMod val="75000"/>
                  </a:schemeClr>
                </a:solidFill>
              </a:rPr>
              <a:t> (vinylchlorid) CH2=</a:t>
            </a:r>
            <a:r>
              <a:rPr lang="cs-CZ" sz="3000" b="1" dirty="0" err="1">
                <a:solidFill>
                  <a:schemeClr val="accent6">
                    <a:lumMod val="75000"/>
                  </a:schemeClr>
                </a:solidFill>
              </a:rPr>
              <a:t>CHCl</a:t>
            </a:r>
            <a:r>
              <a:rPr lang="cs-CZ" sz="30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cs-CZ" dirty="0"/>
              <a:t>výroba PVC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343525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3000" b="1" dirty="0" err="1">
                <a:solidFill>
                  <a:schemeClr val="accent6">
                    <a:lumMod val="75000"/>
                  </a:schemeClr>
                </a:solidFill>
              </a:rPr>
              <a:t>Tetrachlormethan</a:t>
            </a:r>
            <a:r>
              <a:rPr lang="cs-CZ" sz="3000" b="1" dirty="0">
                <a:solidFill>
                  <a:schemeClr val="accent6">
                    <a:lumMod val="75000"/>
                  </a:schemeClr>
                </a:solidFill>
              </a:rPr>
              <a:t> CCl4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cs-CZ" dirty="0"/>
              <a:t>jedovatá kapalina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cs-CZ" dirty="0"/>
              <a:t>náplň do hasicích přístrojů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cs-CZ" dirty="0"/>
              <a:t>rozkladem vzniká CO a fosgen (COCl2)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3000" b="1" dirty="0" err="1">
                <a:solidFill>
                  <a:schemeClr val="accent6">
                    <a:lumMod val="75000"/>
                  </a:schemeClr>
                </a:solidFill>
              </a:rPr>
              <a:t>Tetrafluorethylen</a:t>
            </a:r>
            <a:r>
              <a:rPr lang="cs-CZ" sz="3000" b="1" dirty="0">
                <a:solidFill>
                  <a:schemeClr val="accent6">
                    <a:lumMod val="75000"/>
                  </a:schemeClr>
                </a:solidFill>
              </a:rPr>
              <a:t> CF2=CF2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cs-CZ" dirty="0" smtClean="0"/>
              <a:t>výroba teflonu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u="sng" dirty="0" smtClean="0"/>
              <a:t>Aromatické deriváty</a:t>
            </a:r>
            <a:r>
              <a:rPr lang="cs-CZ" dirty="0" smtClean="0"/>
              <a:t> - </a:t>
            </a:r>
            <a:r>
              <a:rPr lang="cs-CZ" dirty="0"/>
              <a:t>nejznámější </a:t>
            </a: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DDT 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cs-CZ" dirty="0" smtClean="0"/>
              <a:t>dříve užíván </a:t>
            </a:r>
            <a:r>
              <a:rPr lang="cs-CZ" dirty="0"/>
              <a:t>jako </a:t>
            </a:r>
            <a:r>
              <a:rPr lang="cs-CZ" dirty="0" smtClean="0"/>
              <a:t>insekticid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559425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Freony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pl-PL" dirty="0" smtClean="0"/>
              <a:t>obsahují fluor a </a:t>
            </a:r>
            <a:r>
              <a:rPr lang="cs-CZ" dirty="0" smtClean="0"/>
              <a:t>další halogen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cs-CZ" dirty="0" smtClean="0"/>
              <a:t>nehořlavé, chemicky nereaktivní, silně těkavé kapaliny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cs-CZ" dirty="0" smtClean="0"/>
              <a:t>dříve používány v chladících zařízeních a ve sprejích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cs-CZ" dirty="0" smtClean="0"/>
              <a:t>rozkládají ozonosféru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b="1" dirty="0"/>
              <a:t>Jaký význam má ozonová vrstva?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i="1" dirty="0" err="1" smtClean="0"/>
              <a:t>Montreálský</a:t>
            </a:r>
            <a:r>
              <a:rPr lang="cs-CZ" i="1" dirty="0" smtClean="0"/>
              <a:t> </a:t>
            </a:r>
            <a:r>
              <a:rPr lang="cs-CZ" i="1" dirty="0"/>
              <a:t>protokol 1989</a:t>
            </a:r>
            <a:endParaRPr lang="cs-CZ" i="1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cs-CZ" dirty="0" smtClean="0"/>
              <a:t>freony zakázané </a:t>
            </a:r>
            <a:r>
              <a:rPr lang="cs-CZ" dirty="0"/>
              <a:t>(tvrdé) a povolené (</a:t>
            </a:r>
            <a:r>
              <a:rPr lang="cs-CZ" dirty="0" smtClean="0"/>
              <a:t>měkké)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852488"/>
          </a:xfrm>
        </p:spPr>
        <p:txBody>
          <a:bodyPr/>
          <a:lstStyle/>
          <a:p>
            <a:r>
              <a:rPr lang="cs-CZ" smtClean="0"/>
              <a:t>Metodický postup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395288" y="1600200"/>
            <a:ext cx="8229600" cy="4205288"/>
          </a:xfrm>
        </p:spPr>
        <p:txBody>
          <a:bodyPr/>
          <a:lstStyle/>
          <a:p>
            <a:pPr>
              <a:spcBef>
                <a:spcPts val="1800"/>
              </a:spcBef>
            </a:pPr>
            <a:r>
              <a:rPr lang="cs-CZ" sz="2800" smtClean="0"/>
              <a:t>Prezentace slouží k výkladu nové látky.</a:t>
            </a:r>
          </a:p>
          <a:p>
            <a:pPr>
              <a:spcBef>
                <a:spcPts val="1800"/>
              </a:spcBef>
            </a:pPr>
            <a:r>
              <a:rPr lang="cs-CZ" sz="2800" smtClean="0"/>
              <a:t>Nejprve zopakujeme již probranou látku.</a:t>
            </a:r>
          </a:p>
          <a:p>
            <a:pPr>
              <a:spcBef>
                <a:spcPts val="1800"/>
              </a:spcBef>
            </a:pPr>
            <a:r>
              <a:rPr lang="cs-CZ" sz="2800" smtClean="0"/>
              <a:t>Upřesníme jak vznikají deriváty uhlovodíků.</a:t>
            </a:r>
          </a:p>
          <a:p>
            <a:pPr>
              <a:spcBef>
                <a:spcPts val="1800"/>
              </a:spcBef>
            </a:pPr>
            <a:r>
              <a:rPr lang="cs-CZ" sz="2800" smtClean="0"/>
              <a:t>Charakterizujeme halogenderiváty uhlovodíku a vysvětlíme na příkladech.</a:t>
            </a:r>
          </a:p>
          <a:p>
            <a:pPr>
              <a:spcBef>
                <a:spcPts val="1800"/>
              </a:spcBef>
            </a:pPr>
            <a:r>
              <a:rPr lang="cs-CZ" sz="2800" smtClean="0"/>
              <a:t>Vyjmenujeme několik důležitých halogenderivátů a zmíníme jejich vlastnosti a použití.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materiály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5038"/>
            <a:ext cx="8229600" cy="4119562"/>
          </a:xfrm>
        </p:spPr>
        <p:txBody>
          <a:bodyPr/>
          <a:lstStyle/>
          <a:p>
            <a:pPr>
              <a:spcBef>
                <a:spcPts val="1800"/>
              </a:spcBef>
            </a:pPr>
            <a:r>
              <a:rPr lang="cs-CZ" smtClean="0"/>
              <a:t>Použité vzorce byly vytvořeny v programu ACD/ChemSketch Freeware.</a:t>
            </a:r>
          </a:p>
          <a:p>
            <a:pPr>
              <a:spcBef>
                <a:spcPts val="1800"/>
              </a:spcBef>
            </a:pPr>
            <a:r>
              <a:rPr lang="cs-CZ" smtClean="0"/>
              <a:t>Program je volně ke stažení na www stránkách </a:t>
            </a:r>
            <a:r>
              <a:rPr lang="cs-CZ" smtClean="0">
                <a:hlinkClick r:id="rId2"/>
              </a:rPr>
              <a:t>http://www.acdlabs.com/download/</a:t>
            </a:r>
            <a:r>
              <a:rPr lang="cs-CZ" smtClean="0"/>
              <a:t>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dministrativní">
    <a:dk1>
      <a:sysClr val="windowText" lastClr="000000"/>
    </a:dk1>
    <a:lt1>
      <a:sysClr val="window" lastClr="FFFFFF"/>
    </a:lt1>
    <a:dk2>
      <a:srgbClr val="646B86"/>
    </a:dk2>
    <a:lt2>
      <a:srgbClr val="C5D1D7"/>
    </a:lt2>
    <a:accent1>
      <a:srgbClr val="D16349"/>
    </a:accent1>
    <a:accent2>
      <a:srgbClr val="CCB400"/>
    </a:accent2>
    <a:accent3>
      <a:srgbClr val="8CADAE"/>
    </a:accent3>
    <a:accent4>
      <a:srgbClr val="8C7B70"/>
    </a:accent4>
    <a:accent5>
      <a:srgbClr val="8FB08C"/>
    </a:accent5>
    <a:accent6>
      <a:srgbClr val="D19049"/>
    </a:accent6>
    <a:hlink>
      <a:srgbClr val="00A3D6"/>
    </a:hlink>
    <a:folHlink>
      <a:srgbClr val="694F07"/>
    </a:folHlink>
  </a:clrScheme>
</a:themeOverride>
</file>

<file path=ppt/theme/themeOverride2.xml><?xml version="1.0" encoding="utf-8"?>
<a:themeOverride xmlns:a="http://schemas.openxmlformats.org/drawingml/2006/main">
  <a:clrScheme name="Administrativní">
    <a:dk1>
      <a:sysClr val="windowText" lastClr="000000"/>
    </a:dk1>
    <a:lt1>
      <a:sysClr val="window" lastClr="FFFFFF"/>
    </a:lt1>
    <a:dk2>
      <a:srgbClr val="646B86"/>
    </a:dk2>
    <a:lt2>
      <a:srgbClr val="C5D1D7"/>
    </a:lt2>
    <a:accent1>
      <a:srgbClr val="D16349"/>
    </a:accent1>
    <a:accent2>
      <a:srgbClr val="CCB400"/>
    </a:accent2>
    <a:accent3>
      <a:srgbClr val="8CADAE"/>
    </a:accent3>
    <a:accent4>
      <a:srgbClr val="8C7B70"/>
    </a:accent4>
    <a:accent5>
      <a:srgbClr val="8FB08C"/>
    </a:accent5>
    <a:accent6>
      <a:srgbClr val="D19049"/>
    </a:accent6>
    <a:hlink>
      <a:srgbClr val="00A3D6"/>
    </a:hlink>
    <a:folHlink>
      <a:srgbClr val="694F07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284</TotalTime>
  <Words>285</Words>
  <Application>Microsoft Office PowerPoint</Application>
  <PresentationFormat>Předvádění na obrazovce (4:3)</PresentationFormat>
  <Paragraphs>74</Paragraphs>
  <Slides>9</Slides>
  <Notes>0</Notes>
  <HiddenSlides>1</HiddenSlides>
  <MMClips>0</MMClips>
  <ScaleCrop>false</ScaleCrop>
  <HeadingPairs>
    <vt:vector size="8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4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8" baseType="lpstr">
      <vt:lpstr>Constantia</vt:lpstr>
      <vt:lpstr>Arial</vt:lpstr>
      <vt:lpstr>Calibri</vt:lpstr>
      <vt:lpstr>Wingdings 2</vt:lpstr>
      <vt:lpstr>Tok</vt:lpstr>
      <vt:lpstr>Tok</vt:lpstr>
      <vt:lpstr>Tok</vt:lpstr>
      <vt:lpstr>Tok</vt:lpstr>
      <vt:lpstr>ChemSketch</vt:lpstr>
      <vt:lpstr>Snímek 1</vt:lpstr>
      <vt:lpstr>Snímek 2</vt:lpstr>
      <vt:lpstr>Deriváty uhlovodíků</vt:lpstr>
      <vt:lpstr>Halogenderiváty</vt:lpstr>
      <vt:lpstr>Snímek 5</vt:lpstr>
      <vt:lpstr>Snímek 6</vt:lpstr>
      <vt:lpstr>Snímek 7</vt:lpstr>
      <vt:lpstr>Metodický postup</vt:lpstr>
      <vt:lpstr>Použité materiály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PC-29SW</dc:creator>
  <cp:lastModifiedBy>SAMSUNG</cp:lastModifiedBy>
  <cp:revision>52</cp:revision>
  <dcterms:created xsi:type="dcterms:W3CDTF">2012-03-22T11:07:39Z</dcterms:created>
  <dcterms:modified xsi:type="dcterms:W3CDTF">2012-06-24T14:44:34Z</dcterms:modified>
</cp:coreProperties>
</file>