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96" y="-3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/>
      <dgm:spPr/>
      <dgm:t>
        <a:bodyPr/>
        <a:lstStyle/>
        <a:p>
          <a:pPr algn="l" rtl="0"/>
          <a:r>
            <a:rPr lang="cs-CZ" smtClean="0"/>
            <a:t>VY_32_INOVACE_04_ČESKÝ JAZYK 5.ROČNÍK_TVOŘENÍ </a:t>
          </a:r>
          <a:r>
            <a:rPr lang="cs-CZ" dirty="0" smtClean="0"/>
            <a:t>SLOV</a:t>
          </a:r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/>
      <dgm:spPr/>
      <dgm:t>
        <a:bodyPr/>
        <a:lstStyle/>
        <a:p>
          <a:pPr algn="l" rtl="0"/>
          <a:r>
            <a:rPr lang="cs-CZ" dirty="0" smtClean="0"/>
            <a:t>ZŠ Týnec nad Labem</a:t>
          </a:r>
          <a:endParaRPr lang="cs-CZ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/>
      <dgm:spPr/>
      <dgm:t>
        <a:bodyPr/>
        <a:lstStyle/>
        <a:p>
          <a:pPr algn="l" rtl="0"/>
          <a:r>
            <a:rPr lang="cs-CZ" dirty="0" smtClean="0"/>
            <a:t>AUTOR: Alena Darebná</a:t>
          </a:r>
          <a:endParaRPr lang="cs-CZ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/>
      <dgm:spPr/>
      <dgm:t>
        <a:bodyPr/>
        <a:lstStyle/>
        <a:p>
          <a:pPr algn="l" rtl="0"/>
          <a:r>
            <a:rPr lang="cs-CZ" dirty="0" smtClean="0"/>
            <a:t>Téma: TVOŘENÍ SLOV</a:t>
          </a:r>
          <a:endParaRPr lang="cs-CZ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/>
      <dgm:spPr/>
      <dgm:t>
        <a:bodyPr/>
        <a:lstStyle/>
        <a:p>
          <a:pPr algn="l" rtl="0"/>
          <a:r>
            <a:rPr lang="cs-CZ" dirty="0" smtClean="0"/>
            <a:t>CZ.1.07/1.4.00/21.1921</a:t>
          </a:r>
          <a:endParaRPr lang="cs-CZ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190D8084-8140-4975-AEDC-7D07CA3472BB}">
      <dgm:prSet/>
      <dgm:spPr/>
      <dgm:t>
        <a:bodyPr/>
        <a:lstStyle/>
        <a:p>
          <a:pPr algn="l" rtl="0"/>
          <a:r>
            <a:rPr lang="cs-CZ" dirty="0" smtClean="0"/>
            <a:t>Vytvořeno: září 2011</a:t>
          </a:r>
          <a:endParaRPr lang="cs-CZ" dirty="0"/>
        </a:p>
      </dgm:t>
    </dgm:pt>
    <dgm:pt modelId="{FBD35E0D-20B6-4B70-B481-FB5FE865D703}" type="parTrans" cxnId="{CAFFA63D-2CDD-4C61-8DC2-E54D8F0DC21D}">
      <dgm:prSet/>
      <dgm:spPr/>
      <dgm:t>
        <a:bodyPr/>
        <a:lstStyle/>
        <a:p>
          <a:endParaRPr lang="cs-CZ"/>
        </a:p>
      </dgm:t>
    </dgm:pt>
    <dgm:pt modelId="{866CF3FF-5C52-4F31-9C29-56D2D5B104BB}" type="sibTrans" cxnId="{CAFFA63D-2CDD-4C61-8DC2-E54D8F0DC21D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E3762BFF-6B87-46DE-9DAB-05C3558F7C2A}" type="pres">
      <dgm:prSet presAssocID="{190D8084-8140-4975-AEDC-7D07CA3472BB}" presName="vertSpace5" presStyleLbl="node1" presStyleIdx="3" presStyleCnt="6"/>
      <dgm:spPr/>
      <dgm:t>
        <a:bodyPr/>
        <a:lstStyle/>
        <a:p>
          <a:endParaRPr lang="cs-CZ"/>
        </a:p>
      </dgm:t>
    </dgm:pt>
    <dgm:pt modelId="{9D23D46E-A154-4016-88E2-9E65D5A1D0D7}" type="pres">
      <dgm:prSet presAssocID="{190D8084-8140-4975-AEDC-7D07CA3472BB}" presName="circle5" presStyleLbl="node1" presStyleIdx="4" presStyleCnt="6"/>
      <dgm:spPr/>
      <dgm:t>
        <a:bodyPr/>
        <a:lstStyle/>
        <a:p>
          <a:endParaRPr lang="cs-CZ"/>
        </a:p>
      </dgm:t>
    </dgm:pt>
    <dgm:pt modelId="{9A430156-784C-4331-9F02-271E637FFA50}" type="pres">
      <dgm:prSet presAssocID="{190D8084-8140-4975-AEDC-7D07CA3472BB}" presName="rect5" presStyleLbl="alignAcc1" presStyleIdx="4" presStyleCnt="6"/>
      <dgm:spPr/>
      <dgm:t>
        <a:bodyPr/>
        <a:lstStyle/>
        <a:p>
          <a:endParaRPr lang="cs-CZ"/>
        </a:p>
      </dgm:t>
    </dgm:pt>
    <dgm:pt modelId="{77100C99-54AA-4A9B-ACDF-02F98E4F2B4F}" type="pres">
      <dgm:prSet presAssocID="{4C35D32F-0EAB-4CD7-82EE-45574DC2A586}" presName="vertSpace6" presStyleLbl="node1" presStyleIdx="4" presStyleCnt="6"/>
      <dgm:spPr/>
      <dgm:t>
        <a:bodyPr/>
        <a:lstStyle/>
        <a:p>
          <a:endParaRPr lang="cs-CZ"/>
        </a:p>
      </dgm:t>
    </dgm:pt>
    <dgm:pt modelId="{1B01C5B6-83F8-4145-87F4-5AD237A17EA7}" type="pres">
      <dgm:prSet presAssocID="{4C35D32F-0EAB-4CD7-82EE-45574DC2A586}" presName="circle6" presStyleLbl="node1" presStyleIdx="5" presStyleCnt="6"/>
      <dgm:spPr/>
      <dgm:t>
        <a:bodyPr/>
        <a:lstStyle/>
        <a:p>
          <a:endParaRPr lang="cs-CZ"/>
        </a:p>
      </dgm:t>
    </dgm:pt>
    <dgm:pt modelId="{04F9C360-642D-43D7-AB3C-85836DABB458}" type="pres">
      <dgm:prSet presAssocID="{4C35D32F-0EAB-4CD7-82EE-45574DC2A586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23CC1EA-7EDB-412E-86E3-E032520D4480}" type="pres">
      <dgm:prSet presAssocID="{190D8084-8140-4975-AEDC-7D07CA3472BB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487986F-0B55-446F-B69F-668EE707C6E0}" type="pres">
      <dgm:prSet presAssocID="{4C35D32F-0EAB-4CD7-82EE-45574DC2A586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B89D408-8239-48AD-8653-9DE6DC07F58C}" type="presOf" srcId="{190D8084-8140-4975-AEDC-7D07CA3472BB}" destId="{C23CC1EA-7EDB-412E-86E3-E032520D4480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84737D41-6CC4-4B3C-9035-EE21312D02A3}" type="presOf" srcId="{B651F6E3-6281-48DB-9319-2AEAFDAE7572}" destId="{6BB5E863-4638-4E1D-BFDE-399D028AC4ED}" srcOrd="1" destOrd="0" presId="urn:microsoft.com/office/officeart/2005/8/layout/target3"/>
    <dgm:cxn modelId="{8E9B19E5-9F00-408E-8852-73CDC212F0A8}" type="presOf" srcId="{4C35D32F-0EAB-4CD7-82EE-45574DC2A586}" destId="{E487986F-0B55-446F-B69F-668EE707C6E0}" srcOrd="1" destOrd="0" presId="urn:microsoft.com/office/officeart/2005/8/layout/target3"/>
    <dgm:cxn modelId="{D1B00395-428B-4A87-86A4-234FC031B758}" type="presOf" srcId="{D1B46980-6531-4606-95E6-44980827E919}" destId="{6140AFEC-043D-4C43-A2F9-D0F5331DF3A3}" srcOrd="0" destOrd="0" presId="urn:microsoft.com/office/officeart/2005/8/layout/target3"/>
    <dgm:cxn modelId="{2221FB34-310D-4638-ACAE-9ACC709E4926}" srcId="{757F3AB3-0718-4624-B441-E567A8F0AB56}" destId="{4C35D32F-0EAB-4CD7-82EE-45574DC2A586}" srcOrd="5" destOrd="0" parTransId="{A15F02C0-547C-48B3-9D05-E7F145EBF3C4}" sibTransId="{8C5711BF-38F0-4590-B6BC-B3119A33CA2E}"/>
    <dgm:cxn modelId="{E5BCD13B-90CD-4E69-B7B0-8FE9BD935BE7}" type="presOf" srcId="{4C35D32F-0EAB-4CD7-82EE-45574DC2A586}" destId="{04F9C360-642D-43D7-AB3C-85836DABB458}" srcOrd="0" destOrd="0" presId="urn:microsoft.com/office/officeart/2005/8/layout/target3"/>
    <dgm:cxn modelId="{201CEAB8-7E5A-4846-9148-6670BAD3CB84}" type="presOf" srcId="{D1B46980-6531-4606-95E6-44980827E919}" destId="{2BE915AB-18AA-4053-B92C-3BFC9ED204BB}" srcOrd="1" destOrd="0" presId="urn:microsoft.com/office/officeart/2005/8/layout/target3"/>
    <dgm:cxn modelId="{16BB2FAF-9614-4915-BAED-CE6D41E684BB}" type="presOf" srcId="{190D8084-8140-4975-AEDC-7D07CA3472BB}" destId="{9A430156-784C-4331-9F02-271E637FFA50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8949E4B6-4402-4537-AD5D-97026129C5C0}" type="presOf" srcId="{D1D4F407-5343-4D3F-B5B9-D407B03CAEB4}" destId="{AED2198E-93D5-4001-81B4-73124B309672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111B6FA8-6A27-426E-A72B-D09D80692F2C}" type="presOf" srcId="{D1D4F407-5343-4D3F-B5B9-D407B03CAEB4}" destId="{D005CE8C-CC26-4C3E-AC11-E15060ECD759}" srcOrd="0" destOrd="0" presId="urn:microsoft.com/office/officeart/2005/8/layout/target3"/>
    <dgm:cxn modelId="{6B2C9603-9FF2-42B1-BA2B-7392F1747D79}" type="presOf" srcId="{B651F6E3-6281-48DB-9319-2AEAFDAE7572}" destId="{619D679B-A015-4ECF-8348-D1034C574F40}" srcOrd="0" destOrd="0" presId="urn:microsoft.com/office/officeart/2005/8/layout/target3"/>
    <dgm:cxn modelId="{CAFFA63D-2CDD-4C61-8DC2-E54D8F0DC21D}" srcId="{757F3AB3-0718-4624-B441-E567A8F0AB56}" destId="{190D8084-8140-4975-AEDC-7D07CA3472BB}" srcOrd="4" destOrd="0" parTransId="{FBD35E0D-20B6-4B70-B481-FB5FE865D703}" sibTransId="{866CF3FF-5C52-4F31-9C29-56D2D5B104BB}"/>
    <dgm:cxn modelId="{FF26831D-9621-4098-AC4E-344748000D49}" type="presOf" srcId="{D8197B8C-B260-4A16-BDF4-0947B075E274}" destId="{25B08C86-7E15-44DC-BE7F-FFB55DD49D12}" srcOrd="0" destOrd="0" presId="urn:microsoft.com/office/officeart/2005/8/layout/target3"/>
    <dgm:cxn modelId="{E8DABD68-984A-4BE6-B2A0-D9872EBB6D19}" type="presOf" srcId="{757F3AB3-0718-4624-B441-E567A8F0AB56}" destId="{333A1088-737F-45CB-B68E-254E46348037}" srcOrd="0" destOrd="0" presId="urn:microsoft.com/office/officeart/2005/8/layout/target3"/>
    <dgm:cxn modelId="{171EBD1C-047C-42A3-B2EC-E38D5FDEAF64}" type="presOf" srcId="{D8197B8C-B260-4A16-BDF4-0947B075E274}" destId="{5A5FFA88-C948-4069-8E93-59FA12366E83}" srcOrd="1" destOrd="0" presId="urn:microsoft.com/office/officeart/2005/8/layout/target3"/>
    <dgm:cxn modelId="{169025C8-6A84-46B4-96B7-197AD8438615}" type="presParOf" srcId="{333A1088-737F-45CB-B68E-254E46348037}" destId="{F5ABB229-8D3B-4694-996A-96F23CF14429}" srcOrd="0" destOrd="0" presId="urn:microsoft.com/office/officeart/2005/8/layout/target3"/>
    <dgm:cxn modelId="{1669E6EA-8BE8-401C-BEDC-E12D4FF1782F}" type="presParOf" srcId="{333A1088-737F-45CB-B68E-254E46348037}" destId="{F41139FD-01EE-4571-8B17-4FB00FC51163}" srcOrd="1" destOrd="0" presId="urn:microsoft.com/office/officeart/2005/8/layout/target3"/>
    <dgm:cxn modelId="{FA22EC29-A6B8-40B9-9365-ED13CB79C95F}" type="presParOf" srcId="{333A1088-737F-45CB-B68E-254E46348037}" destId="{D005CE8C-CC26-4C3E-AC11-E15060ECD759}" srcOrd="2" destOrd="0" presId="urn:microsoft.com/office/officeart/2005/8/layout/target3"/>
    <dgm:cxn modelId="{B5AB52DC-F87E-4365-91BA-5171BDBEC0D8}" type="presParOf" srcId="{333A1088-737F-45CB-B68E-254E46348037}" destId="{2C702D82-9B77-49B7-9568-BB8EB47C3372}" srcOrd="3" destOrd="0" presId="urn:microsoft.com/office/officeart/2005/8/layout/target3"/>
    <dgm:cxn modelId="{603FF38B-B4EA-4DCF-A89E-2FE38C936540}" type="presParOf" srcId="{333A1088-737F-45CB-B68E-254E46348037}" destId="{A52A0455-90FF-4808-ABD0-F02540D31D5A}" srcOrd="4" destOrd="0" presId="urn:microsoft.com/office/officeart/2005/8/layout/target3"/>
    <dgm:cxn modelId="{E949ACB2-F05F-4AFE-84D3-59E3B3C8E332}" type="presParOf" srcId="{333A1088-737F-45CB-B68E-254E46348037}" destId="{6140AFEC-043D-4C43-A2F9-D0F5331DF3A3}" srcOrd="5" destOrd="0" presId="urn:microsoft.com/office/officeart/2005/8/layout/target3"/>
    <dgm:cxn modelId="{A2D42D0A-2B69-439F-B157-A138FEE952D4}" type="presParOf" srcId="{333A1088-737F-45CB-B68E-254E46348037}" destId="{9358AC05-5D7D-4327-9F80-1AD486AEA664}" srcOrd="6" destOrd="0" presId="urn:microsoft.com/office/officeart/2005/8/layout/target3"/>
    <dgm:cxn modelId="{C090BACC-AFB9-42DF-BF68-827E0266E862}" type="presParOf" srcId="{333A1088-737F-45CB-B68E-254E46348037}" destId="{313FC574-E1CD-4FB4-B054-0B805CE0447D}" srcOrd="7" destOrd="0" presId="urn:microsoft.com/office/officeart/2005/8/layout/target3"/>
    <dgm:cxn modelId="{1FD279B1-9A41-4E4C-99ED-E5EF5DBAF4D2}" type="presParOf" srcId="{333A1088-737F-45CB-B68E-254E46348037}" destId="{619D679B-A015-4ECF-8348-D1034C574F40}" srcOrd="8" destOrd="0" presId="urn:microsoft.com/office/officeart/2005/8/layout/target3"/>
    <dgm:cxn modelId="{9F19DAF1-2083-480C-9027-7A88C015DEA4}" type="presParOf" srcId="{333A1088-737F-45CB-B68E-254E46348037}" destId="{322283A8-4A27-4CDA-BAE3-F381106A9174}" srcOrd="9" destOrd="0" presId="urn:microsoft.com/office/officeart/2005/8/layout/target3"/>
    <dgm:cxn modelId="{376E2422-5EF3-4BF5-8518-AFCC65716ACB}" type="presParOf" srcId="{333A1088-737F-45CB-B68E-254E46348037}" destId="{FFC9F71D-1B4F-4AD9-A4A6-86ADEFC8AF5C}" srcOrd="10" destOrd="0" presId="urn:microsoft.com/office/officeart/2005/8/layout/target3"/>
    <dgm:cxn modelId="{10B0899B-8E21-4D04-80CB-59C5E8B5436F}" type="presParOf" srcId="{333A1088-737F-45CB-B68E-254E46348037}" destId="{25B08C86-7E15-44DC-BE7F-FFB55DD49D12}" srcOrd="11" destOrd="0" presId="urn:microsoft.com/office/officeart/2005/8/layout/target3"/>
    <dgm:cxn modelId="{63B1B17B-F307-4246-8E2C-6A054A0E4271}" type="presParOf" srcId="{333A1088-737F-45CB-B68E-254E46348037}" destId="{E3762BFF-6B87-46DE-9DAB-05C3558F7C2A}" srcOrd="12" destOrd="0" presId="urn:microsoft.com/office/officeart/2005/8/layout/target3"/>
    <dgm:cxn modelId="{CF269A02-4DBB-4945-B765-3379CD1DEBB7}" type="presParOf" srcId="{333A1088-737F-45CB-B68E-254E46348037}" destId="{9D23D46E-A154-4016-88E2-9E65D5A1D0D7}" srcOrd="13" destOrd="0" presId="urn:microsoft.com/office/officeart/2005/8/layout/target3"/>
    <dgm:cxn modelId="{8D46120C-DB7C-4D5D-A51D-982234F57D6F}" type="presParOf" srcId="{333A1088-737F-45CB-B68E-254E46348037}" destId="{9A430156-784C-4331-9F02-271E637FFA50}" srcOrd="14" destOrd="0" presId="urn:microsoft.com/office/officeart/2005/8/layout/target3"/>
    <dgm:cxn modelId="{963C2550-ED38-40E2-BAA0-8E91BAAB8658}" type="presParOf" srcId="{333A1088-737F-45CB-B68E-254E46348037}" destId="{77100C99-54AA-4A9B-ACDF-02F98E4F2B4F}" srcOrd="15" destOrd="0" presId="urn:microsoft.com/office/officeart/2005/8/layout/target3"/>
    <dgm:cxn modelId="{5E0C631F-793C-42A4-B0D9-59CA1B338534}" type="presParOf" srcId="{333A1088-737F-45CB-B68E-254E46348037}" destId="{1B01C5B6-83F8-4145-87F4-5AD237A17EA7}" srcOrd="16" destOrd="0" presId="urn:microsoft.com/office/officeart/2005/8/layout/target3"/>
    <dgm:cxn modelId="{3AF06645-CF1B-4564-8988-65BA0B518448}" type="presParOf" srcId="{333A1088-737F-45CB-B68E-254E46348037}" destId="{04F9C360-642D-43D7-AB3C-85836DABB458}" srcOrd="17" destOrd="0" presId="urn:microsoft.com/office/officeart/2005/8/layout/target3"/>
    <dgm:cxn modelId="{98255671-F8BC-4044-81D8-C7B03A586FA8}" type="presParOf" srcId="{333A1088-737F-45CB-B68E-254E46348037}" destId="{AED2198E-93D5-4001-81B4-73124B309672}" srcOrd="18" destOrd="0" presId="urn:microsoft.com/office/officeart/2005/8/layout/target3"/>
    <dgm:cxn modelId="{C47CBA9F-8989-4473-A2C6-40F73BDBF123}" type="presParOf" srcId="{333A1088-737F-45CB-B68E-254E46348037}" destId="{2BE915AB-18AA-4053-B92C-3BFC9ED204BB}" srcOrd="19" destOrd="0" presId="urn:microsoft.com/office/officeart/2005/8/layout/target3"/>
    <dgm:cxn modelId="{9816C645-6CF3-4693-A413-453D6D00E24B}" type="presParOf" srcId="{333A1088-737F-45CB-B68E-254E46348037}" destId="{6BB5E863-4638-4E1D-BFDE-399D028AC4ED}" srcOrd="20" destOrd="0" presId="urn:microsoft.com/office/officeart/2005/8/layout/target3"/>
    <dgm:cxn modelId="{538B01F3-EB1E-4673-9394-D6F18E8ACD71}" type="presParOf" srcId="{333A1088-737F-45CB-B68E-254E46348037}" destId="{5A5FFA88-C948-4069-8E93-59FA12366E83}" srcOrd="21" destOrd="0" presId="urn:microsoft.com/office/officeart/2005/8/layout/target3"/>
    <dgm:cxn modelId="{D723E83D-90D6-4D7D-9BA6-23183FF7C85F}" type="presParOf" srcId="{333A1088-737F-45CB-B68E-254E46348037}" destId="{C23CC1EA-7EDB-412E-86E3-E032520D4480}" srcOrd="22" destOrd="0" presId="urn:microsoft.com/office/officeart/2005/8/layout/target3"/>
    <dgm:cxn modelId="{78954354-E094-4BA0-A187-1F8A5EF7AA08}" type="presParOf" srcId="{333A1088-737F-45CB-B68E-254E46348037}" destId="{E487986F-0B55-446F-B69F-668EE707C6E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5350878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ZŠ Týnec nad Labem</a:t>
          </a:r>
          <a:endParaRPr lang="cs-CZ" sz="1400" kern="1200" dirty="0"/>
        </a:p>
      </dsp:txBody>
      <dsp:txXfrm>
        <a:off x="1273857" y="0"/>
        <a:ext cx="5350878" cy="318465"/>
      </dsp:txXfrm>
    </dsp:sp>
    <dsp:sp modelId="{A52A0455-90FF-4808-ABD0-F02540D31D5A}">
      <dsp:nvSpPr>
        <dsp:cNvPr id="0" name=""/>
        <dsp:cNvSpPr/>
      </dsp:nvSpPr>
      <dsp:spPr>
        <a:xfrm>
          <a:off x="222925" y="318465"/>
          <a:ext cx="2101863" cy="210186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318465"/>
          <a:ext cx="5350878" cy="21018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AUTOR: Alena Darebná</a:t>
          </a:r>
          <a:endParaRPr lang="cs-CZ" sz="1400" kern="1200" dirty="0"/>
        </a:p>
      </dsp:txBody>
      <dsp:txXfrm>
        <a:off x="1273857" y="318465"/>
        <a:ext cx="5350878" cy="318465"/>
      </dsp:txXfrm>
    </dsp:sp>
    <dsp:sp modelId="{313FC574-E1CD-4FB4-B054-0B805CE0447D}">
      <dsp:nvSpPr>
        <dsp:cNvPr id="0" name=""/>
        <dsp:cNvSpPr/>
      </dsp:nvSpPr>
      <dsp:spPr>
        <a:xfrm>
          <a:off x="445850" y="636930"/>
          <a:ext cx="1656012" cy="165601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636930"/>
          <a:ext cx="5350878" cy="16560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smtClean="0"/>
            <a:t>VY_32_INOVACE_04_ČESKÝ JAZYK 5.ROČNÍK_TVOŘENÍ </a:t>
          </a:r>
          <a:r>
            <a:rPr lang="cs-CZ" sz="1400" kern="1200" dirty="0" smtClean="0"/>
            <a:t>SLOV</a:t>
          </a:r>
        </a:p>
      </dsp:txBody>
      <dsp:txXfrm>
        <a:off x="1273857" y="636930"/>
        <a:ext cx="5350878" cy="318462"/>
      </dsp:txXfrm>
    </dsp:sp>
    <dsp:sp modelId="{FFC9F71D-1B4F-4AD9-A4A6-86ADEFC8AF5C}">
      <dsp:nvSpPr>
        <dsp:cNvPr id="0" name=""/>
        <dsp:cNvSpPr/>
      </dsp:nvSpPr>
      <dsp:spPr>
        <a:xfrm>
          <a:off x="668774" y="955392"/>
          <a:ext cx="1210164" cy="121016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955392"/>
          <a:ext cx="5350878" cy="12101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Téma: TVOŘENÍ SLOV</a:t>
          </a:r>
          <a:endParaRPr lang="cs-CZ" sz="1400" kern="1200" dirty="0"/>
        </a:p>
      </dsp:txBody>
      <dsp:txXfrm>
        <a:off x="1273857" y="955392"/>
        <a:ext cx="5350878" cy="318465"/>
      </dsp:txXfrm>
    </dsp:sp>
    <dsp:sp modelId="{9D23D46E-A154-4016-88E2-9E65D5A1D0D7}">
      <dsp:nvSpPr>
        <dsp:cNvPr id="0" name=""/>
        <dsp:cNvSpPr/>
      </dsp:nvSpPr>
      <dsp:spPr>
        <a:xfrm>
          <a:off x="891700" y="1273857"/>
          <a:ext cx="764313" cy="76431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9A430156-784C-4331-9F02-271E637FFA50}">
      <dsp:nvSpPr>
        <dsp:cNvPr id="0" name=""/>
        <dsp:cNvSpPr/>
      </dsp:nvSpPr>
      <dsp:spPr>
        <a:xfrm>
          <a:off x="1273857" y="1273857"/>
          <a:ext cx="5350878" cy="7643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Vytvořeno: září 2011</a:t>
          </a:r>
          <a:endParaRPr lang="cs-CZ" sz="1400" kern="1200" dirty="0"/>
        </a:p>
      </dsp:txBody>
      <dsp:txXfrm>
        <a:off x="1273857" y="1273857"/>
        <a:ext cx="5350878" cy="318465"/>
      </dsp:txXfrm>
    </dsp:sp>
    <dsp:sp modelId="{1B01C5B6-83F8-4145-87F4-5AD237A17EA7}">
      <dsp:nvSpPr>
        <dsp:cNvPr id="0" name=""/>
        <dsp:cNvSpPr/>
      </dsp:nvSpPr>
      <dsp:spPr>
        <a:xfrm>
          <a:off x="1114625" y="1592322"/>
          <a:ext cx="318462" cy="31846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04F9C360-642D-43D7-AB3C-85836DABB458}">
      <dsp:nvSpPr>
        <dsp:cNvPr id="0" name=""/>
        <dsp:cNvSpPr/>
      </dsp:nvSpPr>
      <dsp:spPr>
        <a:xfrm>
          <a:off x="1273857" y="1592322"/>
          <a:ext cx="5350878" cy="3184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CZ.1.07/1.4.00/21.1921</a:t>
          </a:r>
          <a:endParaRPr lang="cs-CZ" sz="1400" kern="1200" dirty="0"/>
        </a:p>
      </dsp:txBody>
      <dsp:txXfrm>
        <a:off x="1273857" y="1592322"/>
        <a:ext cx="5350878" cy="3184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8C898-4ABF-428A-8E20-FC881837D39B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9039AE-E4A9-4229-A020-D9A4DC49831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8C898-4ABF-428A-8E20-FC881837D39B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9039AE-E4A9-4229-A020-D9A4DC49831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8C898-4ABF-428A-8E20-FC881837D39B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9039AE-E4A9-4229-A020-D9A4DC49831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8C898-4ABF-428A-8E20-FC881837D39B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9039AE-E4A9-4229-A020-D9A4DC49831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8C898-4ABF-428A-8E20-FC881837D39B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9039AE-E4A9-4229-A020-D9A4DC49831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8C898-4ABF-428A-8E20-FC881837D39B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9039AE-E4A9-4229-A020-D9A4DC49831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8C898-4ABF-428A-8E20-FC881837D39B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9039AE-E4A9-4229-A020-D9A4DC49831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8C898-4ABF-428A-8E20-FC881837D39B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9039AE-E4A9-4229-A020-D9A4DC49831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8C898-4ABF-428A-8E20-FC881837D39B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9039AE-E4A9-4229-A020-D9A4DC49831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8C898-4ABF-428A-8E20-FC881837D39B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9039AE-E4A9-4229-A020-D9A4DC49831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8C898-4ABF-428A-8E20-FC881837D39B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9039AE-E4A9-4229-A020-D9A4DC49831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78C898-4ABF-428A-8E20-FC881837D39B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9039AE-E4A9-4229-A020-D9A4DC49831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4266884721"/>
              </p:ext>
            </p:extLst>
          </p:nvPr>
        </p:nvGraphicFramePr>
        <p:xfrm>
          <a:off x="2339752" y="908720"/>
          <a:ext cx="662473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918862"/>
            <a:ext cx="1865079" cy="259228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sz="2400" dirty="0" smtClean="0"/>
              <a:t>Anotace</a:t>
            </a:r>
            <a:r>
              <a:rPr lang="cs-CZ" sz="2400" dirty="0" smtClean="0">
                <a:solidFill>
                  <a:srgbClr val="0070C0"/>
                </a:solidFill>
              </a:rPr>
              <a:t/>
            </a:r>
            <a:br>
              <a:rPr lang="cs-CZ" sz="2400" dirty="0" smtClean="0">
                <a:solidFill>
                  <a:srgbClr val="0070C0"/>
                </a:solidFill>
              </a:rPr>
            </a:br>
            <a:r>
              <a:rPr lang="cs-CZ" sz="2400" dirty="0" smtClean="0">
                <a:solidFill>
                  <a:srgbClr val="0070C0"/>
                </a:solidFill>
              </a:rPr>
              <a:t>		</a:t>
            </a:r>
            <a:r>
              <a:rPr lang="cs-CZ" dirty="0" smtClean="0">
                <a:solidFill>
                  <a:srgbClr val="0070C0"/>
                </a:solidFill>
              </a:rPr>
              <a:t>Tvoření slov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Určeno pro žáky 5. ročníku</a:t>
            </a:r>
          </a:p>
          <a:p>
            <a:r>
              <a:rPr lang="cs-CZ" sz="2800" dirty="0" smtClean="0"/>
              <a:t>K použití pro výklad na PC i interaktivní tabuli</a:t>
            </a:r>
          </a:p>
          <a:p>
            <a:r>
              <a:rPr lang="cs-CZ" sz="2800" dirty="0" smtClean="0"/>
              <a:t>Snímek č. 4 možno vytisknout pro samostatnou práci a poté provést společnou kontrolu</a:t>
            </a:r>
            <a:endParaRPr lang="cs-CZ" sz="2800" dirty="0"/>
          </a:p>
        </p:txBody>
      </p:sp>
      <p:grpSp>
        <p:nvGrpSpPr>
          <p:cNvPr id="6" name="Skupina 5"/>
          <p:cNvGrpSpPr/>
          <p:nvPr/>
        </p:nvGrpSpPr>
        <p:grpSpPr>
          <a:xfrm>
            <a:off x="5940152" y="3429000"/>
            <a:ext cx="1998588" cy="3024336"/>
            <a:chOff x="5796136" y="2852936"/>
            <a:chExt cx="2358628" cy="3717943"/>
          </a:xfrm>
        </p:grpSpPr>
        <p:pic>
          <p:nvPicPr>
            <p:cNvPr id="4" name="Zástupný symbol pro obsah 7" descr="Myšlení bolí.WMF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796136" y="2852936"/>
              <a:ext cx="2358628" cy="3717943"/>
            </a:xfrm>
            <a:prstGeom prst="rect">
              <a:avLst/>
            </a:prstGeom>
          </p:spPr>
        </p:pic>
        <p:sp>
          <p:nvSpPr>
            <p:cNvPr id="5" name="TextovéPole 4"/>
            <p:cNvSpPr txBox="1"/>
            <p:nvPr/>
          </p:nvSpPr>
          <p:spPr>
            <a:xfrm>
              <a:off x="6156176" y="3284985"/>
              <a:ext cx="1476193" cy="7188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200" dirty="0" smtClean="0">
                  <a:solidFill>
                    <a:srgbClr val="0070C0"/>
                  </a:solidFill>
                </a:rPr>
                <a:t>Slova?</a:t>
              </a:r>
              <a:endParaRPr lang="cs-CZ" sz="3200" dirty="0">
                <a:solidFill>
                  <a:srgbClr val="0070C0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5" descr="C:\Users\Alena\AppData\Local\Microsoft\Windows\Temporary Internet Files\Content.IE5\ZQ9BQQ8Z\MC900379829[1].wmf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  <a:lum bright="40000" contrast="-10000"/>
          </a:blip>
          <a:srcRect/>
          <a:stretch>
            <a:fillRect/>
          </a:stretch>
        </p:blipFill>
        <p:spPr bwMode="auto">
          <a:xfrm>
            <a:off x="3923928" y="2924944"/>
            <a:ext cx="4870302" cy="4176464"/>
          </a:xfrm>
          <a:prstGeom prst="rect">
            <a:avLst/>
          </a:prstGeom>
          <a:noFill/>
        </p:spPr>
      </p:pic>
      <p:pic>
        <p:nvPicPr>
          <p:cNvPr id="1029" name="Picture 5" descr="C:\Users\Alena\AppData\Local\Microsoft\Windows\Temporary Internet Files\Content.IE5\ZQ9BQQ8Z\MC900379829[1].wmf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  <a:lum bright="40000" contrast="-10000"/>
          </a:blip>
          <a:srcRect/>
          <a:stretch>
            <a:fillRect/>
          </a:stretch>
        </p:blipFill>
        <p:spPr bwMode="auto">
          <a:xfrm>
            <a:off x="179512" y="1196752"/>
            <a:ext cx="4870302" cy="4176464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0070C0"/>
                </a:solidFill>
              </a:rPr>
              <a:t>TVOŘENÍ SLOV</a:t>
            </a:r>
            <a:endParaRPr lang="cs-CZ" sz="3600" dirty="0">
              <a:solidFill>
                <a:srgbClr val="0070C0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755576" y="1124744"/>
            <a:ext cx="7416824" cy="79208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6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755576" y="1052736"/>
            <a:ext cx="74888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Do levé boty napište </a:t>
            </a:r>
            <a:r>
              <a:rPr lang="cs-CZ" sz="2800" b="1" dirty="0" smtClean="0">
                <a:solidFill>
                  <a:srgbClr val="7030A0"/>
                </a:solidFill>
              </a:rPr>
              <a:t>slovo základové </a:t>
            </a:r>
            <a:r>
              <a:rPr lang="cs-CZ" sz="2800" dirty="0" smtClean="0"/>
              <a:t>ke slovu v pravé botě.</a:t>
            </a:r>
            <a:endParaRPr lang="cs-CZ" sz="2800" dirty="0"/>
          </a:p>
        </p:txBody>
      </p:sp>
      <p:sp>
        <p:nvSpPr>
          <p:cNvPr id="14" name="Zaoblený obdélník 13"/>
          <p:cNvSpPr/>
          <p:nvPr/>
        </p:nvSpPr>
        <p:spPr>
          <a:xfrm rot="695240">
            <a:off x="2339752" y="2780928"/>
            <a:ext cx="2160240" cy="504056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6" name="Zaoblený obdélník 15"/>
          <p:cNvSpPr/>
          <p:nvPr/>
        </p:nvSpPr>
        <p:spPr>
          <a:xfrm rot="931950">
            <a:off x="539552" y="3573016"/>
            <a:ext cx="2160240" cy="504056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lesní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17" name="Zaoblený obdélník 16"/>
          <p:cNvSpPr/>
          <p:nvPr/>
        </p:nvSpPr>
        <p:spPr>
          <a:xfrm rot="661532">
            <a:off x="4283968" y="5301208"/>
            <a:ext cx="2160240" cy="504056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chodidlo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18" name="Zaoblený obdélník 17"/>
          <p:cNvSpPr/>
          <p:nvPr/>
        </p:nvSpPr>
        <p:spPr>
          <a:xfrm rot="601068">
            <a:off x="6012160" y="4581128"/>
            <a:ext cx="2160240" cy="504056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9" name="Obdélník 18"/>
          <p:cNvSpPr/>
          <p:nvPr/>
        </p:nvSpPr>
        <p:spPr>
          <a:xfrm>
            <a:off x="323528" y="5013176"/>
            <a:ext cx="3312368" cy="86409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/>
          <p:cNvSpPr/>
          <p:nvPr/>
        </p:nvSpPr>
        <p:spPr>
          <a:xfrm>
            <a:off x="5580112" y="2708920"/>
            <a:ext cx="3312368" cy="86409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TextovéPole 20"/>
          <p:cNvSpPr txBox="1"/>
          <p:nvPr/>
        </p:nvSpPr>
        <p:spPr>
          <a:xfrm>
            <a:off x="5580112" y="2060848"/>
            <a:ext cx="23762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Kořen slova:</a:t>
            </a:r>
            <a:endParaRPr lang="cs-CZ" sz="32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323528" y="5877272"/>
            <a:ext cx="2232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Kořen slova:</a:t>
            </a:r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7030A0"/>
                </a:solidFill>
              </a:rPr>
              <a:t>Pište základová slova ke slovům v levém sloupci</a:t>
            </a:r>
            <a:endParaRPr lang="cs-CZ" sz="3200" dirty="0">
              <a:solidFill>
                <a:srgbClr val="7030A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sz="4000" dirty="0">
                <a:solidFill>
                  <a:srgbClr val="0070C0"/>
                </a:solidFill>
              </a:rPr>
              <a:t>v</a:t>
            </a:r>
            <a:r>
              <a:rPr lang="cs-CZ" sz="4000" dirty="0" smtClean="0">
                <a:solidFill>
                  <a:srgbClr val="0070C0"/>
                </a:solidFill>
              </a:rPr>
              <a:t>ybarvil</a:t>
            </a:r>
          </a:p>
          <a:p>
            <a:endParaRPr lang="cs-CZ" sz="4000" dirty="0" smtClean="0">
              <a:solidFill>
                <a:srgbClr val="0070C0"/>
              </a:solidFill>
            </a:endParaRPr>
          </a:p>
          <a:p>
            <a:r>
              <a:rPr lang="cs-CZ" sz="4000" dirty="0" smtClean="0">
                <a:solidFill>
                  <a:srgbClr val="0070C0"/>
                </a:solidFill>
              </a:rPr>
              <a:t>večerní</a:t>
            </a:r>
          </a:p>
          <a:p>
            <a:endParaRPr lang="cs-CZ" sz="4000" dirty="0" smtClean="0">
              <a:solidFill>
                <a:srgbClr val="0070C0"/>
              </a:solidFill>
            </a:endParaRPr>
          </a:p>
          <a:p>
            <a:r>
              <a:rPr lang="cs-CZ" sz="4000" dirty="0" smtClean="0">
                <a:solidFill>
                  <a:srgbClr val="0070C0"/>
                </a:solidFill>
              </a:rPr>
              <a:t>pekárna</a:t>
            </a:r>
          </a:p>
          <a:p>
            <a:endParaRPr lang="cs-CZ" sz="4000" dirty="0" smtClean="0">
              <a:solidFill>
                <a:srgbClr val="0070C0"/>
              </a:solidFill>
            </a:endParaRPr>
          </a:p>
          <a:p>
            <a:r>
              <a:rPr lang="cs-CZ" sz="4000" dirty="0" smtClean="0">
                <a:solidFill>
                  <a:srgbClr val="0070C0"/>
                </a:solidFill>
              </a:rPr>
              <a:t>posvítit</a:t>
            </a:r>
            <a:endParaRPr lang="cs-CZ" sz="4000" dirty="0">
              <a:solidFill>
                <a:srgbClr val="0070C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>
                <a:solidFill>
                  <a:srgbClr val="0070C0"/>
                </a:solidFill>
              </a:rPr>
              <a:t>_____________________</a:t>
            </a:r>
          </a:p>
          <a:p>
            <a:endParaRPr lang="cs-CZ" dirty="0" smtClean="0">
              <a:solidFill>
                <a:srgbClr val="0070C0"/>
              </a:solidFill>
            </a:endParaRPr>
          </a:p>
          <a:p>
            <a:endParaRPr lang="cs-CZ" dirty="0">
              <a:solidFill>
                <a:srgbClr val="0070C0"/>
              </a:solidFill>
            </a:endParaRPr>
          </a:p>
          <a:p>
            <a:r>
              <a:rPr lang="cs-CZ" dirty="0" smtClean="0">
                <a:solidFill>
                  <a:srgbClr val="0070C0"/>
                </a:solidFill>
              </a:rPr>
              <a:t>_____________________</a:t>
            </a:r>
          </a:p>
          <a:p>
            <a:endParaRPr lang="cs-CZ" dirty="0" smtClean="0">
              <a:solidFill>
                <a:srgbClr val="0070C0"/>
              </a:solidFill>
            </a:endParaRPr>
          </a:p>
          <a:p>
            <a:endParaRPr lang="cs-CZ" dirty="0">
              <a:solidFill>
                <a:srgbClr val="0070C0"/>
              </a:solidFill>
            </a:endParaRPr>
          </a:p>
          <a:p>
            <a:r>
              <a:rPr lang="cs-CZ" dirty="0" smtClean="0">
                <a:solidFill>
                  <a:srgbClr val="0070C0"/>
                </a:solidFill>
              </a:rPr>
              <a:t>_____________________</a:t>
            </a:r>
          </a:p>
          <a:p>
            <a:endParaRPr lang="cs-CZ" dirty="0" smtClean="0">
              <a:solidFill>
                <a:srgbClr val="0070C0"/>
              </a:solidFill>
            </a:endParaRPr>
          </a:p>
          <a:p>
            <a:endParaRPr lang="cs-CZ" dirty="0">
              <a:solidFill>
                <a:srgbClr val="0070C0"/>
              </a:solidFill>
            </a:endParaRPr>
          </a:p>
          <a:p>
            <a:r>
              <a:rPr lang="cs-CZ" dirty="0" smtClean="0">
                <a:solidFill>
                  <a:srgbClr val="0070C0"/>
                </a:solidFill>
              </a:rPr>
              <a:t>_____________________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5220072" y="2060848"/>
            <a:ext cx="324036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barva</a:t>
            </a:r>
            <a:endParaRPr lang="cs-CZ" sz="4000" dirty="0"/>
          </a:p>
        </p:txBody>
      </p:sp>
      <p:sp>
        <p:nvSpPr>
          <p:cNvPr id="8" name="Obdélník 7"/>
          <p:cNvSpPr/>
          <p:nvPr/>
        </p:nvSpPr>
        <p:spPr>
          <a:xfrm>
            <a:off x="5220072" y="3356992"/>
            <a:ext cx="324036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večer</a:t>
            </a:r>
            <a:endParaRPr lang="cs-CZ" sz="4000" dirty="0"/>
          </a:p>
        </p:txBody>
      </p:sp>
      <p:sp>
        <p:nvSpPr>
          <p:cNvPr id="9" name="Obdélník 8"/>
          <p:cNvSpPr/>
          <p:nvPr/>
        </p:nvSpPr>
        <p:spPr>
          <a:xfrm>
            <a:off x="5220072" y="4653136"/>
            <a:ext cx="324036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péct</a:t>
            </a:r>
            <a:endParaRPr lang="cs-CZ" sz="4000" dirty="0"/>
          </a:p>
        </p:txBody>
      </p:sp>
      <p:sp>
        <p:nvSpPr>
          <p:cNvPr id="10" name="Obdélník 9"/>
          <p:cNvSpPr/>
          <p:nvPr/>
        </p:nvSpPr>
        <p:spPr>
          <a:xfrm>
            <a:off x="5220072" y="5949280"/>
            <a:ext cx="324036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světlo</a:t>
            </a:r>
            <a:endParaRPr lang="cs-CZ" sz="4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000" smtClean="0"/>
              <a:t>Použité zdroje</a:t>
            </a:r>
            <a:endParaRPr lang="cs-CZ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/>
              <a:t>http://microsoft.com</a:t>
            </a:r>
          </a:p>
          <a:p>
            <a:pPr>
              <a:buNone/>
            </a:pPr>
            <a:endParaRPr lang="cs-CZ" sz="2000" dirty="0"/>
          </a:p>
        </p:txBody>
      </p:sp>
      <p:pic>
        <p:nvPicPr>
          <p:cNvPr id="1026" name="Picture 2" descr="C:\Users\Alena\AppData\Local\Microsoft\Windows\Temporary Internet Files\Content.IE5\XFZ2XDBR\MC90044042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0032" y="2348880"/>
            <a:ext cx="2452538" cy="25825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</TotalTime>
  <Words>100</Words>
  <Application>Microsoft Office PowerPoint</Application>
  <PresentationFormat>Předvádění na obrazovce (4:3)</PresentationFormat>
  <Paragraphs>41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sady Office</vt:lpstr>
      <vt:lpstr>Snímek 1</vt:lpstr>
      <vt:lpstr>Anotace   Tvoření slov</vt:lpstr>
      <vt:lpstr>TVOŘENÍ SLOV</vt:lpstr>
      <vt:lpstr>Pište základová slova ke slovům v levém sloupci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Alena</dc:creator>
  <cp:lastModifiedBy>Alena</cp:lastModifiedBy>
  <cp:revision>13</cp:revision>
  <dcterms:created xsi:type="dcterms:W3CDTF">2011-11-21T17:02:54Z</dcterms:created>
  <dcterms:modified xsi:type="dcterms:W3CDTF">2012-06-03T15:51:30Z</dcterms:modified>
</cp:coreProperties>
</file>