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0" r:id="rId2"/>
    <p:sldId id="256" r:id="rId3"/>
    <p:sldId id="258" r:id="rId4"/>
    <p:sldId id="259" r:id="rId5"/>
    <p:sldId id="263" r:id="rId6"/>
    <p:sldId id="271" r:id="rId7"/>
    <p:sldId id="261" r:id="rId8"/>
    <p:sldId id="267" r:id="rId9"/>
    <p:sldId id="273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00"/>
    <a:srgbClr val="CCCC00"/>
    <a:srgbClr val="336600"/>
    <a:srgbClr val="CC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5" autoAdjust="0"/>
    <p:restoredTop sz="94640" autoAdjust="0"/>
  </p:normalViewPr>
  <p:slideViewPr>
    <p:cSldViewPr>
      <p:cViewPr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B1F1F-E484-4A66-ACB9-136DD29903A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DC9B67-9993-4A38-B56D-647C4CCC39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728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DC9B67-9993-4A38-B56D-647C4CCC392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379A4A-9E93-4C68-99E9-EDBFDF32E06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890B0-572D-4444-8497-9520CFD51E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nicubunu/nicubunu_Mushroom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people/Machovka/Machovka_lady_bugs.sv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audio4.wav"/><Relationship Id="rId7" Type="http://schemas.openxmlformats.org/officeDocument/2006/relationships/hyperlink" Target="http://openclipart.org/people/netalloy/Halloween_Spider_Web_Icon.sv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hyperlink" Target="http://openclipart.org/people/aungkarns/fly.svg" TargetMode="External"/><Relationship Id="rId10" Type="http://schemas.openxmlformats.org/officeDocument/2006/relationships/image" Target="../media/image6.png"/><Relationship Id="rId4" Type="http://schemas.openxmlformats.org/officeDocument/2006/relationships/audio" Target="../media/audio5.wav"/><Relationship Id="rId9" Type="http://schemas.openxmlformats.org/officeDocument/2006/relationships/hyperlink" Target="http://openclipart.org/people/SeriousTux/Little_Miss_Muffet_Spider-Denslow.sv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Anonymous/Anonymous_Ant_2.svg" TargetMode="External"/><Relationship Id="rId13" Type="http://schemas.openxmlformats.org/officeDocument/2006/relationships/image" Target="../media/image11.png"/><Relationship Id="rId18" Type="http://schemas.openxmlformats.org/officeDocument/2006/relationships/hyperlink" Target="http://openclipart.org/people/Machovka/Machovka_lady_bug.svg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png"/><Relationship Id="rId12" Type="http://schemas.microsoft.com/office/2007/relationships/hdphoto" Target="../media/hdphoto1.wdp"/><Relationship Id="rId17" Type="http://schemas.openxmlformats.org/officeDocument/2006/relationships/image" Target="../media/image13.png"/><Relationship Id="rId2" Type="http://schemas.openxmlformats.org/officeDocument/2006/relationships/audio" Target="../media/media1.mid"/><Relationship Id="rId16" Type="http://schemas.openxmlformats.org/officeDocument/2006/relationships/hyperlink" Target="http://openclipart.org/people/Anonymous/Anonymous_butterfly.svg" TargetMode="External"/><Relationship Id="rId1" Type="http://schemas.microsoft.com/office/2007/relationships/media" Target="../media/media1.mid"/><Relationship Id="rId6" Type="http://schemas.openxmlformats.org/officeDocument/2006/relationships/hyperlink" Target="http://openclipart.org/people/Gerald_G/Gerald_G_GG_Potentilla_anserina.svg" TargetMode="External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5" Type="http://schemas.openxmlformats.org/officeDocument/2006/relationships/image" Target="../media/image12.png"/><Relationship Id="rId10" Type="http://schemas.openxmlformats.org/officeDocument/2006/relationships/hyperlink" Target="http://openclipart.org/people/Lantaire/rabb.svg" TargetMode="External"/><Relationship Id="rId19" Type="http://schemas.openxmlformats.org/officeDocument/2006/relationships/image" Target="../media/image14.png"/><Relationship Id="rId4" Type="http://schemas.openxmlformats.org/officeDocument/2006/relationships/hyperlink" Target="http://openclipart.org/people/molumen/molumen_fern.svg" TargetMode="External"/><Relationship Id="rId9" Type="http://schemas.openxmlformats.org/officeDocument/2006/relationships/image" Target="../media/image9.png"/><Relationship Id="rId14" Type="http://schemas.openxmlformats.org/officeDocument/2006/relationships/hyperlink" Target="http://openclipart.org/people/arking/arking_Caterpillar.sv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://openclipart.org/people/gustavorezende/mosquito.svg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://openclipart.org/people/lemmling/lemmling_Simple_cartoon_mouse.svg" TargetMode="External"/><Relationship Id="rId12" Type="http://schemas.openxmlformats.org/officeDocument/2006/relationships/image" Target="../media/image16.png"/><Relationship Id="rId17" Type="http://schemas.openxmlformats.org/officeDocument/2006/relationships/image" Target="../media/image19.wmf"/><Relationship Id="rId2" Type="http://schemas.openxmlformats.org/officeDocument/2006/relationships/audio" Target="../media/media1.mid"/><Relationship Id="rId16" Type="http://schemas.openxmlformats.org/officeDocument/2006/relationships/image" Target="../media/image18.wmf"/><Relationship Id="rId1" Type="http://schemas.microsoft.com/office/2007/relationships/media" Target="../media/media1.mid"/><Relationship Id="rId6" Type="http://schemas.openxmlformats.org/officeDocument/2006/relationships/image" Target="../media/image8.png"/><Relationship Id="rId11" Type="http://schemas.openxmlformats.org/officeDocument/2006/relationships/hyperlink" Target="http://openclipart.org/people/johnny_automatic/johnny_automatic_blue_bottle_fly.svg" TargetMode="External"/><Relationship Id="rId5" Type="http://schemas.openxmlformats.org/officeDocument/2006/relationships/image" Target="../media/image7.png"/><Relationship Id="rId15" Type="http://schemas.openxmlformats.org/officeDocument/2006/relationships/image" Target="../media/image11.png"/><Relationship Id="rId10" Type="http://schemas.openxmlformats.org/officeDocument/2006/relationships/image" Target="../media/image14.png"/><Relationship Id="rId4" Type="http://schemas.openxmlformats.org/officeDocument/2006/relationships/hyperlink" Target="http://openclipart.org/people/molumen/molumen_fern.svg" TargetMode="External"/><Relationship Id="rId9" Type="http://schemas.openxmlformats.org/officeDocument/2006/relationships/hyperlink" Target="http://openclipart.org/people/Machovka/Machovka_lady_bug.svg" TargetMode="External"/><Relationship Id="rId1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1.png"/><Relationship Id="rId5" Type="http://schemas.openxmlformats.org/officeDocument/2006/relationships/hyperlink" Target="http://openclipart.org/people/Merlin2525/1295991433.svg" TargetMode="Externa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people/lemmling/lemmling_Simple_cartoon_mouse.svg" TargetMode="External"/><Relationship Id="rId13" Type="http://schemas.openxmlformats.org/officeDocument/2006/relationships/hyperlink" Target="http://openclipart.org/people/johnny_automatic/johnny_automatic_blue_bottle_fly.svg" TargetMode="External"/><Relationship Id="rId3" Type="http://schemas.openxmlformats.org/officeDocument/2006/relationships/hyperlink" Target="http://openclipart.org/people/Gerald_G/Gerald_G_GG_Potentilla_anserina.svg" TargetMode="External"/><Relationship Id="rId7" Type="http://schemas.openxmlformats.org/officeDocument/2006/relationships/hyperlink" Target="http://openclipart.org/people/molumen/molumen_fern.svg" TargetMode="External"/><Relationship Id="rId12" Type="http://schemas.openxmlformats.org/officeDocument/2006/relationships/hyperlink" Target="http://openclipart.org/people/gustavorezende/mosquito.svg" TargetMode="External"/><Relationship Id="rId2" Type="http://schemas.openxmlformats.org/officeDocument/2006/relationships/hyperlink" Target="http://openclipart.org/people/nicubunu/nicubunu_Mushroom.svg" TargetMode="External"/><Relationship Id="rId16" Type="http://schemas.openxmlformats.org/officeDocument/2006/relationships/hyperlink" Target="http://openclipart.org/people/Merlin2525/1295991433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penclipart.org/people/aungkarns/fly.svg" TargetMode="External"/><Relationship Id="rId11" Type="http://schemas.openxmlformats.org/officeDocument/2006/relationships/hyperlink" Target="http://openclipart.org/people/johnny_automatic/johnny_automatic_startled_bears.svg" TargetMode="External"/><Relationship Id="rId5" Type="http://schemas.openxmlformats.org/officeDocument/2006/relationships/hyperlink" Target="http://openclipart.org/people/SeriousTux/Little_Miss_Muffet_Spider-Denslow.svg" TargetMode="External"/><Relationship Id="rId15" Type="http://schemas.openxmlformats.org/officeDocument/2006/relationships/hyperlink" Target="http://openclipart.org/detail/2675/lady-bugs-by-machovka" TargetMode="External"/><Relationship Id="rId10" Type="http://schemas.openxmlformats.org/officeDocument/2006/relationships/hyperlink" Target="http://openclipart.org/people/Machovka/Machovka_lady_bug.svg" TargetMode="External"/><Relationship Id="rId4" Type="http://schemas.openxmlformats.org/officeDocument/2006/relationships/hyperlink" Target="http://openclipart.org/people/Anonymous/Anonymous_Ant_2.svg" TargetMode="External"/><Relationship Id="rId9" Type="http://schemas.openxmlformats.org/officeDocument/2006/relationships/hyperlink" Target="http://openclipart.org/people/arking/arking_Caterpillar.svg" TargetMode="External"/><Relationship Id="rId14" Type="http://schemas.openxmlformats.org/officeDocument/2006/relationships/hyperlink" Target="http://openclipart.org/people/Lantaire/rabb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214554"/>
            <a:ext cx="8229600" cy="307183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Množství a číslice 2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800" dirty="0" smtClean="0"/>
              <a:t>- čtení číslice</a:t>
            </a:r>
            <a:br>
              <a:rPr lang="cs-CZ" sz="2800" dirty="0" smtClean="0"/>
            </a:br>
            <a:r>
              <a:rPr lang="cs-CZ" sz="2800" dirty="0" smtClean="0"/>
              <a:t>- rozvoj početních představ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411760" y="404664"/>
            <a:ext cx="432612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SŠ, ZŠ a MŠ, Karviná, příspěvková </a:t>
            </a:r>
            <a:r>
              <a:rPr lang="cs-CZ" dirty="0" smtClean="0"/>
              <a:t>organizace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Jana </a:t>
            </a:r>
            <a:r>
              <a:rPr lang="cs-CZ" dirty="0" err="1" smtClean="0"/>
              <a:t>Karkošková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42977" y="-1285908"/>
            <a:ext cx="4214842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595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</a:p>
        </p:txBody>
      </p:sp>
      <p:pic>
        <p:nvPicPr>
          <p:cNvPr id="1028" name="Picture 4" descr="Mushroom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671058">
            <a:off x="5709023" y="2137130"/>
            <a:ext cx="2381250" cy="2381250"/>
          </a:xfrm>
          <a:prstGeom prst="rect">
            <a:avLst/>
          </a:prstGeom>
          <a:noFill/>
        </p:spPr>
      </p:pic>
      <p:pic>
        <p:nvPicPr>
          <p:cNvPr id="7" name="Picture 4" descr="Mushroom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3357562"/>
            <a:ext cx="2381250" cy="2381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42977" y="-1285908"/>
            <a:ext cx="4214842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59500" b="1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2</a:t>
            </a:r>
            <a:endParaRPr lang="cs-CZ" sz="59500" b="1" cap="none" spc="0" dirty="0">
              <a:ln w="31550" cmpd="sng">
                <a:solidFill>
                  <a:srgbClr val="FF0000"/>
                </a:solidFill>
                <a:prstDash val="solid"/>
              </a:ln>
              <a:solidFill>
                <a:schemeClr val="accent6">
                  <a:lumMod val="20000"/>
                  <a:lumOff val="8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8194" name="Picture 2" descr="lady bugs by Machovka - 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32856"/>
            <a:ext cx="3231360" cy="36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Program Files (x86)\Microsoft Office\MEDIA\CAGCAT10\j0304933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87" r="22697"/>
          <a:stretch/>
        </p:blipFill>
        <p:spPr bwMode="auto">
          <a:xfrm>
            <a:off x="3635896" y="3212976"/>
            <a:ext cx="1783456" cy="208800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63688" y="-1385592"/>
            <a:ext cx="4214842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595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</a:t>
            </a:r>
          </a:p>
        </p:txBody>
      </p:sp>
      <p:pic>
        <p:nvPicPr>
          <p:cNvPr id="3074" name="Picture 2" descr="C:\Program Files (x86)\Microsoft Office\MEDIA\CAGCAT10\j0304933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87" r="22697"/>
          <a:stretch/>
        </p:blipFill>
        <p:spPr bwMode="auto">
          <a:xfrm>
            <a:off x="4788024" y="4256976"/>
            <a:ext cx="1783456" cy="208800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-0.04 C 0.081 -0.049 0.102 -0.054 0.124 -0.054 C 0.149 -0.054 0.169 -0.049 0.183 -0.04 L 0.25 0 E" pathEditMode="relative" ptsTypes="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-0.04 C 0.081 -0.049 0.102 -0.054 0.124 -0.054 C 0.149 -0.054 0.169 -0.049 0.183 -0.04 L 0.25 0 E" pathEditMode="relative" ptsTypes="">
                                      <p:cBhvr>
                                        <p:cTn id="2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3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00298" y="-1143032"/>
            <a:ext cx="4214842" cy="92486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r"/>
            <a:r>
              <a:rPr lang="cs-CZ" sz="595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  <a:endParaRPr lang="cs-CZ" sz="595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9" name="Picture 8" descr="Fly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4532295">
            <a:off x="883601" y="530315"/>
            <a:ext cx="1198080" cy="1440000"/>
          </a:xfrm>
          <a:prstGeom prst="rect">
            <a:avLst/>
          </a:prstGeom>
          <a:noFill/>
        </p:spPr>
      </p:pic>
      <p:pic>
        <p:nvPicPr>
          <p:cNvPr id="10" name="Picture 8" descr="Fly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4186747">
            <a:off x="6934278" y="2726777"/>
            <a:ext cx="1048320" cy="1260000"/>
          </a:xfrm>
          <a:prstGeom prst="rect">
            <a:avLst/>
          </a:prstGeom>
          <a:noFill/>
        </p:spPr>
      </p:pic>
      <p:pic>
        <p:nvPicPr>
          <p:cNvPr id="7178" name="Picture 10" descr="Halloween Spider Web Icon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43240" y="1643050"/>
            <a:ext cx="2381250" cy="2381250"/>
          </a:xfrm>
          <a:prstGeom prst="rect">
            <a:avLst/>
          </a:prstGeom>
          <a:noFill/>
        </p:spPr>
      </p:pic>
      <p:pic>
        <p:nvPicPr>
          <p:cNvPr id="11" name="Picture 8" descr="Little Miss Muffet Spider - Denslow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14744" y="3571876"/>
            <a:ext cx="1846151" cy="1440000"/>
          </a:xfrm>
          <a:prstGeom prst="rect">
            <a:avLst/>
          </a:prstGeom>
          <a:noFill/>
        </p:spPr>
      </p:pic>
      <p:pic>
        <p:nvPicPr>
          <p:cNvPr id="7176" name="Picture 8" descr="Little Miss Muffet Spider - Denslow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00298" y="785794"/>
            <a:ext cx="2076921" cy="16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200"/>
                            </p:stCondLst>
                            <p:childTnLst>
                              <p:par>
                                <p:cTn id="1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56647E-6 L 3.05556E-6 0.33294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6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94444E-6 -1.09827E-6 L 0.00069 -0.40879 " pathEditMode="relative" rAng="0" ptsTypes="AA">
                                      <p:cBhvr>
                                        <p:cTn id="1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2948E-6 C -0.02031 0.06034 -0.04062 0.12069 -0.07083 0.17826 C -0.10104 0.23583 -0.13246 0.31283 -0.18107 0.34612 C -0.22968 0.37942 -0.30729 0.37919 -0.36232 0.37757 C -0.41736 0.37595 -0.46857 0.36901 -0.5118 0.33572 C -0.55503 0.30242 -0.59965 0.23237 -0.62204 0.17826 C -0.64444 0.12416 -0.64513 0.06728 -0.64583 0.01063 " pathEditMode="relative" rAng="0" ptsTypes="aaaaaaA">
                                      <p:cBhvr>
                                        <p:cTn id="2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" y="19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988840"/>
            <a:ext cx="8229600" cy="2154540"/>
          </a:xfrm>
        </p:spPr>
        <p:txBody>
          <a:bodyPr>
            <a:normAutofit/>
          </a:bodyPr>
          <a:lstStyle/>
          <a:p>
            <a:r>
              <a:rPr lang="cs-CZ" sz="3100" dirty="0"/>
              <a:t>Cvičení  - určování množství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„Na lesní cestičce“</a:t>
            </a:r>
            <a:br>
              <a:rPr lang="cs-CZ" sz="4000" dirty="0" smtClean="0"/>
            </a:b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660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4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48" y="0"/>
            <a:ext cx="1619250" cy="2381250"/>
          </a:xfrm>
          <a:prstGeom prst="rect">
            <a:avLst/>
          </a:prstGeom>
          <a:noFill/>
        </p:spPr>
      </p:pic>
      <p:pic>
        <p:nvPicPr>
          <p:cNvPr id="12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786616">
            <a:off x="7254805" y="930885"/>
            <a:ext cx="1619250" cy="2381250"/>
          </a:xfrm>
          <a:prstGeom prst="rect">
            <a:avLst/>
          </a:prstGeom>
          <a:noFill/>
        </p:spPr>
      </p:pic>
      <p:pic>
        <p:nvPicPr>
          <p:cNvPr id="13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7950" y="714356"/>
            <a:ext cx="1619250" cy="2381250"/>
          </a:xfrm>
          <a:prstGeom prst="rect">
            <a:avLst/>
          </a:prstGeom>
          <a:noFill/>
        </p:spPr>
      </p:pic>
      <p:pic>
        <p:nvPicPr>
          <p:cNvPr id="14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05413">
            <a:off x="5016383" y="22403"/>
            <a:ext cx="1619250" cy="2381250"/>
          </a:xfrm>
          <a:prstGeom prst="rect">
            <a:avLst/>
          </a:prstGeom>
          <a:noFill/>
        </p:spPr>
      </p:pic>
      <p:pic>
        <p:nvPicPr>
          <p:cNvPr id="19470" name="Picture 14" descr="GG Potentilla anserina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20" y="4518000"/>
            <a:ext cx="3702529" cy="2340000"/>
          </a:xfrm>
          <a:prstGeom prst="rect">
            <a:avLst/>
          </a:prstGeom>
          <a:noFill/>
        </p:spPr>
      </p:pic>
      <p:pic>
        <p:nvPicPr>
          <p:cNvPr id="19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05413">
            <a:off x="8107579" y="1930611"/>
            <a:ext cx="879084" cy="1728000"/>
          </a:xfrm>
          <a:prstGeom prst="rect">
            <a:avLst/>
          </a:prstGeom>
          <a:noFill/>
        </p:spPr>
      </p:pic>
      <p:pic>
        <p:nvPicPr>
          <p:cNvPr id="20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05413">
            <a:off x="5873638" y="451032"/>
            <a:ext cx="1619250" cy="2381250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 rot="1339503">
            <a:off x="-838909" y="1975217"/>
            <a:ext cx="10840900" cy="223595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4" descr="Ant 2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3933640">
            <a:off x="-2195977" y="-422685"/>
            <a:ext cx="1800000" cy="1800000"/>
          </a:xfrm>
          <a:prstGeom prst="rect">
            <a:avLst/>
          </a:prstGeom>
          <a:noFill/>
        </p:spPr>
      </p:pic>
      <p:pic>
        <p:nvPicPr>
          <p:cNvPr id="29" name="Picture 4" descr="Ant 2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4065642">
            <a:off x="-2688435" y="-116659"/>
            <a:ext cx="2052000" cy="2052000"/>
          </a:xfrm>
          <a:prstGeom prst="rect">
            <a:avLst/>
          </a:prstGeom>
          <a:noFill/>
        </p:spPr>
      </p:pic>
      <p:pic>
        <p:nvPicPr>
          <p:cNvPr id="30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05413">
            <a:off x="3041715" y="-207688"/>
            <a:ext cx="862690" cy="1740465"/>
          </a:xfrm>
          <a:prstGeom prst="rect">
            <a:avLst/>
          </a:prstGeom>
          <a:noFill/>
        </p:spPr>
      </p:pic>
      <p:pic>
        <p:nvPicPr>
          <p:cNvPr id="31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340568">
            <a:off x="3588581" y="343055"/>
            <a:ext cx="954720" cy="1404000"/>
          </a:xfrm>
          <a:prstGeom prst="rect">
            <a:avLst/>
          </a:prstGeom>
          <a:noFill/>
        </p:spPr>
      </p:pic>
      <p:pic>
        <p:nvPicPr>
          <p:cNvPr id="5124" name="Picture 4" descr="tale rabbit by Lantaire - 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015" y="-380665"/>
            <a:ext cx="3593808" cy="50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S900074302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546234" y="5708967"/>
            <a:ext cx="609600" cy="609600"/>
          </a:xfrm>
          <a:prstGeom prst="rect">
            <a:avLst/>
          </a:prstGeom>
        </p:spPr>
      </p:pic>
      <p:pic>
        <p:nvPicPr>
          <p:cNvPr id="21" name="Picture 2" descr="Caterpillar by arking - 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50" y="2882404"/>
            <a:ext cx="168592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aterpillar by arking - 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641" y="2494085"/>
            <a:ext cx="1685925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butterfly by Anonymous - 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122">
            <a:off x="-108520" y="136221"/>
            <a:ext cx="2381250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lady bug">
            <a:hlinkClick r:id="rId18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 rot="250890">
            <a:off x="-2493296" y="469055"/>
            <a:ext cx="1591157" cy="115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1059 -0.02426 L 1.3099 0.66867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000" y="3460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0.00451 -0.00024 L 1.30382 0.70358 " pathEditMode="relative" rAng="0" ptsTypes="AA">
                                      <p:cBhvr>
                                        <p:cTn id="12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965" y="351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5 -0.02195 C 0.30122 0.14996 0.58993 0.32186 0.80729 0.41243 C 1.02448 0.50347 1.23108 0.50347 1.3165 0.52264 " pathEditMode="relative" rAng="0" ptsTypes="aaA">
                                      <p:cBhvr>
                                        <p:cTn id="59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200" y="2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660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4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48" y="0"/>
            <a:ext cx="1619250" cy="2381250"/>
          </a:xfrm>
          <a:prstGeom prst="rect">
            <a:avLst/>
          </a:prstGeom>
          <a:noFill/>
        </p:spPr>
      </p:pic>
      <p:pic>
        <p:nvPicPr>
          <p:cNvPr id="12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786616">
            <a:off x="7254805" y="930885"/>
            <a:ext cx="1619250" cy="2381250"/>
          </a:xfrm>
          <a:prstGeom prst="rect">
            <a:avLst/>
          </a:prstGeom>
          <a:noFill/>
        </p:spPr>
      </p:pic>
      <p:pic>
        <p:nvPicPr>
          <p:cNvPr id="13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7950" y="714356"/>
            <a:ext cx="1619250" cy="2381250"/>
          </a:xfrm>
          <a:prstGeom prst="rect">
            <a:avLst/>
          </a:prstGeom>
          <a:noFill/>
        </p:spPr>
      </p:pic>
      <p:pic>
        <p:nvPicPr>
          <p:cNvPr id="14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05413">
            <a:off x="5016383" y="22403"/>
            <a:ext cx="1619250" cy="2381250"/>
          </a:xfrm>
          <a:prstGeom prst="rect">
            <a:avLst/>
          </a:prstGeom>
          <a:noFill/>
        </p:spPr>
      </p:pic>
      <p:pic>
        <p:nvPicPr>
          <p:cNvPr id="19470" name="Picture 14" descr="GG Potentilla anserin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720" y="4518000"/>
            <a:ext cx="3702529" cy="2340000"/>
          </a:xfrm>
          <a:prstGeom prst="rect">
            <a:avLst/>
          </a:prstGeom>
          <a:noFill/>
        </p:spPr>
      </p:pic>
      <p:pic>
        <p:nvPicPr>
          <p:cNvPr id="19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05413">
            <a:off x="8107579" y="1930611"/>
            <a:ext cx="879084" cy="1728000"/>
          </a:xfrm>
          <a:prstGeom prst="rect">
            <a:avLst/>
          </a:prstGeom>
          <a:noFill/>
        </p:spPr>
      </p:pic>
      <p:pic>
        <p:nvPicPr>
          <p:cNvPr id="20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05413">
            <a:off x="5994687" y="-342051"/>
            <a:ext cx="1982880" cy="3312545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 rot="1339503">
            <a:off x="-838909" y="1975217"/>
            <a:ext cx="10840900" cy="223595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505413">
            <a:off x="3041715" y="-207688"/>
            <a:ext cx="862690" cy="1740465"/>
          </a:xfrm>
          <a:prstGeom prst="rect">
            <a:avLst/>
          </a:prstGeom>
          <a:noFill/>
        </p:spPr>
      </p:pic>
      <p:pic>
        <p:nvPicPr>
          <p:cNvPr id="31" name="Picture 8" descr="fern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340568">
            <a:off x="3588581" y="343055"/>
            <a:ext cx="954720" cy="1404000"/>
          </a:xfrm>
          <a:prstGeom prst="rect">
            <a:avLst/>
          </a:prstGeom>
          <a:noFill/>
        </p:spPr>
      </p:pic>
      <p:pic>
        <p:nvPicPr>
          <p:cNvPr id="15" name="Picture 4" descr="Simple cartoon mouse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8362512">
            <a:off x="-1818097" y="-440907"/>
            <a:ext cx="1463420" cy="1440000"/>
          </a:xfrm>
          <a:prstGeom prst="rect">
            <a:avLst/>
          </a:prstGeom>
          <a:noFill/>
        </p:spPr>
      </p:pic>
      <p:pic>
        <p:nvPicPr>
          <p:cNvPr id="16" name="Picture 4" descr="Simple cartoon mouse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6837047">
            <a:off x="9389665" y="4622784"/>
            <a:ext cx="1609762" cy="1584000"/>
          </a:xfrm>
          <a:prstGeom prst="rect">
            <a:avLst/>
          </a:prstGeom>
          <a:noFill/>
        </p:spPr>
      </p:pic>
      <p:pic>
        <p:nvPicPr>
          <p:cNvPr id="18" name="Picture 12" descr="lady bu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50890">
            <a:off x="-2310709" y="-584825"/>
            <a:ext cx="1342537" cy="972000"/>
          </a:xfrm>
          <a:prstGeom prst="rect">
            <a:avLst/>
          </a:prstGeom>
          <a:noFill/>
        </p:spPr>
      </p:pic>
      <p:pic>
        <p:nvPicPr>
          <p:cNvPr id="21" name="Picture 12" descr="lady bu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2428924" y="500042"/>
            <a:ext cx="1342537" cy="972000"/>
          </a:xfrm>
          <a:prstGeom prst="rect">
            <a:avLst/>
          </a:prstGeom>
          <a:noFill/>
        </p:spPr>
      </p:pic>
      <p:pic>
        <p:nvPicPr>
          <p:cNvPr id="22" name="Picture 10" descr="blue bottle fly by johnny_automatic - Lessons in Zoology by Clarabel Gilman, Common Animal Forms, New England Pub. Co prior to 1911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46861">
            <a:off x="6446885" y="4725202"/>
            <a:ext cx="2093023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Mosquito by gustavorezende - A mosquito.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60629">
            <a:off x="1696326" y="1396948"/>
            <a:ext cx="1478873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Mosquito by gustavorezende - A mosquito.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26048">
            <a:off x="4500443" y="2682568"/>
            <a:ext cx="1605633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MS900074302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4546234" y="5708967"/>
            <a:ext cx="609600" cy="609600"/>
          </a:xfrm>
          <a:prstGeom prst="rect">
            <a:avLst/>
          </a:prstGeom>
        </p:spPr>
      </p:pic>
      <p:pic>
        <p:nvPicPr>
          <p:cNvPr id="23" name="Picture 2" descr="C:\Users\pc\AppData\Local\Microsoft\Windows\Temporary Internet Files\Content.IE5\UIFOX6ZY\MC90043457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4041" y="4572000"/>
            <a:ext cx="1981009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pc\AppData\Local\Microsoft\Windows\Temporary Internet Files\Content.IE5\UIFOX6ZY\MC90043457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4041" y="5852345"/>
            <a:ext cx="1981009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PJ90FPQN\MC90019220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947" y="1045055"/>
            <a:ext cx="3067053" cy="3963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129 -0.02709 L -1.29254 -0.6676 " pathEditMode="relative" rAng="0" ptsTypes="AA">
                                      <p:cBhvr>
                                        <p:cTn id="9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100" y="-3200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31 0.0081 C 0.02292 0.10486 0.03194 0.21597 0.07604 0.24514 C 0.11979 0.27407 0.21181 0.17917 0.28351 0.18194 C 0.35503 0.18472 0.32778 0.16643 0.50503 0.26088 C 0.68247 0.35555 1.01163 0.54653 1.34757 0.75093 " pathEditMode="relative" rAng="0" ptsTypes="aaaaa">
                                      <p:cBhvr>
                                        <p:cTn id="11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354" y="3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9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729 0.05903 L 1.43038 0.79398 " pathEditMode="relative" ptsTypes="AA">
                                      <p:cBhvr>
                                        <p:cTn id="25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9566 0.04121 L 1.40296 0.78681 " pathEditMode="relative" rAng="0" ptsTypes="AA">
                                      <p:cBhvr>
                                        <p:cTn id="27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400" y="37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Ding dang d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13316" y="5372920"/>
            <a:ext cx="609600" cy="609600"/>
          </a:xfrm>
          <a:prstGeom prst="rect">
            <a:avLst/>
          </a:prstGeom>
        </p:spPr>
      </p:pic>
      <p:pic>
        <p:nvPicPr>
          <p:cNvPr id="10244" name="Picture 4" descr="Smiling Star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86116" y="2060848"/>
            <a:ext cx="2664000" cy="266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3786214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Použité zdroje:</a:t>
            </a:r>
            <a:br>
              <a:rPr lang="cs-CZ" sz="1200" dirty="0" smtClean="0"/>
            </a:br>
            <a:r>
              <a:rPr lang="cs-CZ" sz="1200" dirty="0" smtClean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openclipart.org/people/nicubunu/nicubunu_Mushroom.svg</a:t>
            </a:r>
            <a:r>
              <a:rPr lang="cs-CZ" sz="1200" dirty="0" smtClean="0"/>
              <a:t>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openclipart.org/people/Gerald_G/Gerald_G_GG_Potentilla_anserina.svg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openclipart.org/people/Anonymous/Anonymous_Ant_2.svg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openclipart.org/people/SeriousTux/Little_Miss_Muffet_Spider-Denslow.svg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openclipart.org/people/aungkarns/fly.svg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openclipart.org/people/molumen/molumen_fern.svg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openclipart.org/people/lemmling/lemmling_Simple_cartoon_mouse.svg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openclipart.org/people/arking/arking_Caterpillar.svg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openclipart.org/people/Machovka/Machovka_lady_bug.svg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openclipart.org/people/johnny_automatic/johnny_automatic_startled_bears.svg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>
                <a:hlinkClick r:id="rId12"/>
              </a:rPr>
              <a:t>http</a:t>
            </a:r>
            <a:r>
              <a:rPr lang="cs-CZ" sz="1200" dirty="0">
                <a:hlinkClick r:id="rId12"/>
              </a:rPr>
              <a:t>://</a:t>
            </a:r>
            <a:r>
              <a:rPr lang="cs-CZ" sz="1200" dirty="0" smtClean="0">
                <a:hlinkClick r:id="rId12"/>
              </a:rPr>
              <a:t>openclipart.org/people/gustavorezende/mosquito.svg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openclipart.org/people/johnny_automatic/johnny_automatic_blue_bottle_fly.svg</a:t>
            </a:r>
            <a:r>
              <a:rPr lang="cs-CZ" sz="1200" dirty="0" smtClean="0"/>
              <a:t>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14"/>
              </a:rPr>
              <a:t>http</a:t>
            </a:r>
            <a:r>
              <a:rPr lang="cs-CZ" sz="1200" dirty="0">
                <a:hlinkClick r:id="rId14"/>
              </a:rPr>
              <a:t>://</a:t>
            </a:r>
            <a:r>
              <a:rPr lang="cs-CZ" sz="1200" dirty="0" smtClean="0">
                <a:hlinkClick r:id="rId14"/>
              </a:rPr>
              <a:t>openclipart.org/people/Lantaire/rabb.svg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openclipart.org/detail/2675/lady-bugs-by-machovka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>
                <a:hlinkClick r:id="rId16"/>
              </a:rPr>
              <a:t>http</a:t>
            </a:r>
            <a:r>
              <a:rPr lang="cs-CZ" sz="1200" dirty="0">
                <a:hlinkClick r:id="rId16"/>
              </a:rPr>
              <a:t>://</a:t>
            </a:r>
            <a:r>
              <a:rPr lang="cs-CZ" sz="1200" dirty="0" smtClean="0">
                <a:hlinkClick r:id="rId16"/>
              </a:rPr>
              <a:t>openclipart.org/people/Merlin2525/1295991433.svg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>klipart a zvuk -  Office. </a:t>
            </a:r>
            <a:r>
              <a:rPr lang="cs-CZ" sz="1200" dirty="0" err="1" smtClean="0"/>
              <a:t>com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832</TotalTime>
  <Words>28</Words>
  <Application>Microsoft Office PowerPoint</Application>
  <PresentationFormat>Předvádění na obrazovce (4:3)</PresentationFormat>
  <Paragraphs>11</Paragraphs>
  <Slides>10</Slides>
  <Notes>1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Množství a číslice 2  - čtení číslice - rozvoj početních představ </vt:lpstr>
      <vt:lpstr>Prezentace aplikace PowerPoint</vt:lpstr>
      <vt:lpstr>Prezentace aplikace PowerPoint</vt:lpstr>
      <vt:lpstr>Prezentace aplikace PowerPoint</vt:lpstr>
      <vt:lpstr>Prezentace aplikace PowerPoint</vt:lpstr>
      <vt:lpstr>Cvičení  - určování množství   „Na lesní cestičce“ </vt:lpstr>
      <vt:lpstr>Prezentace aplikace PowerPoint</vt:lpstr>
      <vt:lpstr>Prezentace aplikace PowerPoint</vt:lpstr>
      <vt:lpstr>Prezentace aplikace PowerPoint</vt:lpstr>
      <vt:lpstr>Použité zdroje: http://openclipart.org/people/nicubunu/nicubunu_Mushroom.svg   http://openclipart.org/people/Gerald_G/Gerald_G_GG_Potentilla_anserina.svg  http://openclipart.org/people/Anonymous/Anonymous_Ant_2.svg  http://openclipart.org/people/SeriousTux/Little_Miss_Muffet_Spider-Denslow.svg  http://openclipart.org/people/aungkarns/fly.svg  http://openclipart.org/people/molumen/molumen_fern.svg  http://openclipart.org/people/lemmling/lemmling_Simple_cartoon_mouse.svg  http://openclipart.org/people/arking/arking_Caterpillar.svg  http://openclipart.org/people/Machovka/Machovka_lady_bug.svg  http://openclipart.org/people/johnny_automatic/johnny_automatic_startled_bears.svg  http://openclipart.org/people/gustavorezende/mosquito.svg  http://openclipart.org/people/johnny_automatic/johnny_automatic_blue_bottle_fly.svg  http://openclipart.org/people/Lantaire/rabb.svg  http://openclipart.org/detail/2675/lady-bugs-by-machovka  http://openclipart.org/people/Merlin2525/1295991433.svg  klipart a zvuk -  Office. 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Martin Králík</cp:lastModifiedBy>
  <cp:revision>87</cp:revision>
  <dcterms:created xsi:type="dcterms:W3CDTF">2012-01-02T10:54:40Z</dcterms:created>
  <dcterms:modified xsi:type="dcterms:W3CDTF">2012-03-05T19:53:19Z</dcterms:modified>
</cp:coreProperties>
</file>