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7"/>
  </p:notesMasterIdLst>
  <p:sldIdLst>
    <p:sldId id="268" r:id="rId3"/>
    <p:sldId id="256" r:id="rId4"/>
    <p:sldId id="269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6" r:id="rId13"/>
    <p:sldId id="265" r:id="rId14"/>
    <p:sldId id="267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Páka a její užití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5DD52B-ABA8-471E-89D9-4E7BF05EACA0}" type="presOf" srcId="{4C35D32F-0EAB-4CD7-82EE-45574DC2A586}" destId="{890E4F0B-2866-4A3F-A3C7-2A14B1797930}" srcOrd="1" destOrd="0" presId="urn:microsoft.com/office/officeart/2005/8/layout/target3"/>
    <dgm:cxn modelId="{DC49E752-0477-4379-AB56-D395DF9CB38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70F8763-FA3D-4983-87BE-2B3ED3E5DA89}" type="presOf" srcId="{4C35D32F-0EAB-4CD7-82EE-45574DC2A586}" destId="{8BEBB6EC-1DAA-4CAC-8A25-BC0FCBD5DBD5}" srcOrd="0" destOrd="0" presId="urn:microsoft.com/office/officeart/2005/8/layout/target3"/>
    <dgm:cxn modelId="{78994ACF-7BB2-461B-B893-FA8A625F8BA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41D1813-6BC3-4CB9-864C-FF34BD4A35D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82F07CF-471F-4CAA-98ED-6A6303C1CD1F}" type="presOf" srcId="{D1D4F407-5343-4D3F-B5B9-D407B03CAEB4}" destId="{AED2198E-93D5-4001-81B4-73124B309672}" srcOrd="1" destOrd="0" presId="urn:microsoft.com/office/officeart/2005/8/layout/target3"/>
    <dgm:cxn modelId="{BBF8784E-4478-4A44-991C-17EF2C5FE7E2}" type="presOf" srcId="{B651F6E3-6281-48DB-9319-2AEAFDAE7572}" destId="{619D679B-A015-4ECF-8348-D1034C574F40}" srcOrd="0" destOrd="0" presId="urn:microsoft.com/office/officeart/2005/8/layout/target3"/>
    <dgm:cxn modelId="{DAE34231-603E-4D13-A1D6-6FC918FE0973}" type="presOf" srcId="{B651F6E3-6281-48DB-9319-2AEAFDAE7572}" destId="{6BB5E863-4638-4E1D-BFDE-399D028AC4ED}" srcOrd="1" destOrd="0" presId="urn:microsoft.com/office/officeart/2005/8/layout/target3"/>
    <dgm:cxn modelId="{9F7F2B6B-2524-484B-8F8A-5DD9E0EF1298}" type="presOf" srcId="{D8197B8C-B260-4A16-BDF4-0947B075E274}" destId="{25B08C86-7E15-44DC-BE7F-FFB55DD49D12}" srcOrd="0" destOrd="0" presId="urn:microsoft.com/office/officeart/2005/8/layout/target3"/>
    <dgm:cxn modelId="{A46F95FB-EF68-4F47-9E43-E301C7E8170F}" type="presOf" srcId="{757F3AB3-0718-4624-B441-E567A8F0AB56}" destId="{333A1088-737F-45CB-B68E-254E46348037}" srcOrd="0" destOrd="0" presId="urn:microsoft.com/office/officeart/2005/8/layout/target3"/>
    <dgm:cxn modelId="{799B2319-5E4F-455E-AA49-718CEE45731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8D66F2-846B-4B9F-8D62-987FFA2423B9}" type="presParOf" srcId="{333A1088-737F-45CB-B68E-254E46348037}" destId="{F5ABB229-8D3B-4694-996A-96F23CF14429}" srcOrd="0" destOrd="0" presId="urn:microsoft.com/office/officeart/2005/8/layout/target3"/>
    <dgm:cxn modelId="{9D707EE4-D289-4781-91B2-0D0D48B50452}" type="presParOf" srcId="{333A1088-737F-45CB-B68E-254E46348037}" destId="{F41139FD-01EE-4571-8B17-4FB00FC51163}" srcOrd="1" destOrd="0" presId="urn:microsoft.com/office/officeart/2005/8/layout/target3"/>
    <dgm:cxn modelId="{79B69ED7-A63D-4315-BB51-9B1A751016FD}" type="presParOf" srcId="{333A1088-737F-45CB-B68E-254E46348037}" destId="{D005CE8C-CC26-4C3E-AC11-E15060ECD759}" srcOrd="2" destOrd="0" presId="urn:microsoft.com/office/officeart/2005/8/layout/target3"/>
    <dgm:cxn modelId="{7D4263D2-27FE-4726-BF5E-A6FF49ED607D}" type="presParOf" srcId="{333A1088-737F-45CB-B68E-254E46348037}" destId="{2C702D82-9B77-49B7-9568-BB8EB47C3372}" srcOrd="3" destOrd="0" presId="urn:microsoft.com/office/officeart/2005/8/layout/target3"/>
    <dgm:cxn modelId="{5B126145-E9E0-4882-8DDB-31A02240E214}" type="presParOf" srcId="{333A1088-737F-45CB-B68E-254E46348037}" destId="{A52A0455-90FF-4808-ABD0-F02540D31D5A}" srcOrd="4" destOrd="0" presId="urn:microsoft.com/office/officeart/2005/8/layout/target3"/>
    <dgm:cxn modelId="{E5498393-E1D2-431E-BA5C-07151A2FBF3D}" type="presParOf" srcId="{333A1088-737F-45CB-B68E-254E46348037}" destId="{6140AFEC-043D-4C43-A2F9-D0F5331DF3A3}" srcOrd="5" destOrd="0" presId="urn:microsoft.com/office/officeart/2005/8/layout/target3"/>
    <dgm:cxn modelId="{664A2B05-6E89-4785-AB2E-C20F92C60E96}" type="presParOf" srcId="{333A1088-737F-45CB-B68E-254E46348037}" destId="{9358AC05-5D7D-4327-9F80-1AD486AEA664}" srcOrd="6" destOrd="0" presId="urn:microsoft.com/office/officeart/2005/8/layout/target3"/>
    <dgm:cxn modelId="{4E6991BD-88C8-42C7-A5E9-DF86E27E0050}" type="presParOf" srcId="{333A1088-737F-45CB-B68E-254E46348037}" destId="{313FC574-E1CD-4FB4-B054-0B805CE0447D}" srcOrd="7" destOrd="0" presId="urn:microsoft.com/office/officeart/2005/8/layout/target3"/>
    <dgm:cxn modelId="{6E872AED-86CF-402D-A0AA-C596CD80257F}" type="presParOf" srcId="{333A1088-737F-45CB-B68E-254E46348037}" destId="{619D679B-A015-4ECF-8348-D1034C574F40}" srcOrd="8" destOrd="0" presId="urn:microsoft.com/office/officeart/2005/8/layout/target3"/>
    <dgm:cxn modelId="{4832F3D4-8D19-436E-85E5-D50D6733A65E}" type="presParOf" srcId="{333A1088-737F-45CB-B68E-254E46348037}" destId="{322283A8-4A27-4CDA-BAE3-F381106A9174}" srcOrd="9" destOrd="0" presId="urn:microsoft.com/office/officeart/2005/8/layout/target3"/>
    <dgm:cxn modelId="{CBB12B00-6D59-45DD-93EB-E161958C585D}" type="presParOf" srcId="{333A1088-737F-45CB-B68E-254E46348037}" destId="{FFC9F71D-1B4F-4AD9-A4A6-86ADEFC8AF5C}" srcOrd="10" destOrd="0" presId="urn:microsoft.com/office/officeart/2005/8/layout/target3"/>
    <dgm:cxn modelId="{BBA2A598-55DF-4255-A464-45B15CC7B877}" type="presParOf" srcId="{333A1088-737F-45CB-B68E-254E46348037}" destId="{25B08C86-7E15-44DC-BE7F-FFB55DD49D12}" srcOrd="11" destOrd="0" presId="urn:microsoft.com/office/officeart/2005/8/layout/target3"/>
    <dgm:cxn modelId="{B85608C8-31EA-4123-AA79-A0D70E34E4B6}" type="presParOf" srcId="{333A1088-737F-45CB-B68E-254E46348037}" destId="{76644BE8-9D7C-4C09-B250-3D10AF48CBB7}" srcOrd="12" destOrd="0" presId="urn:microsoft.com/office/officeart/2005/8/layout/target3"/>
    <dgm:cxn modelId="{B87F142A-301A-4A48-8B75-2FE52964B850}" type="presParOf" srcId="{333A1088-737F-45CB-B68E-254E46348037}" destId="{EE85B701-7295-41C0-BA7A-34D3756A2AE6}" srcOrd="13" destOrd="0" presId="urn:microsoft.com/office/officeart/2005/8/layout/target3"/>
    <dgm:cxn modelId="{22CFC245-2626-4ED5-9196-36E69749A685}" type="presParOf" srcId="{333A1088-737F-45CB-B68E-254E46348037}" destId="{8BEBB6EC-1DAA-4CAC-8A25-BC0FCBD5DBD5}" srcOrd="14" destOrd="0" presId="urn:microsoft.com/office/officeart/2005/8/layout/target3"/>
    <dgm:cxn modelId="{63E7A163-BF1A-4863-8A39-AE06F93F651F}" type="presParOf" srcId="{333A1088-737F-45CB-B68E-254E46348037}" destId="{AED2198E-93D5-4001-81B4-73124B309672}" srcOrd="15" destOrd="0" presId="urn:microsoft.com/office/officeart/2005/8/layout/target3"/>
    <dgm:cxn modelId="{CBA91FA6-31E9-42BF-A10F-21CE17D7BEE6}" type="presParOf" srcId="{333A1088-737F-45CB-B68E-254E46348037}" destId="{2BE915AB-18AA-4053-B92C-3BFC9ED204BB}" srcOrd="16" destOrd="0" presId="urn:microsoft.com/office/officeart/2005/8/layout/target3"/>
    <dgm:cxn modelId="{1AE35B2A-49DA-4436-A046-DFCD1CC9FA31}" type="presParOf" srcId="{333A1088-737F-45CB-B68E-254E46348037}" destId="{6BB5E863-4638-4E1D-BFDE-399D028AC4ED}" srcOrd="17" destOrd="0" presId="urn:microsoft.com/office/officeart/2005/8/layout/target3"/>
    <dgm:cxn modelId="{FA6E4258-736D-4300-A948-2F4CFEA94A3D}" type="presParOf" srcId="{333A1088-737F-45CB-B68E-254E46348037}" destId="{5A5FFA88-C948-4069-8E93-59FA12366E83}" srcOrd="18" destOrd="0" presId="urn:microsoft.com/office/officeart/2005/8/layout/target3"/>
    <dgm:cxn modelId="{F9A48065-3880-4FE7-B107-EA649DA5732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03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Páka a její užití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C6890-2F6F-4B92-B4BB-B9465C951EEF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ABD3E-9987-406B-9324-E4AED7992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550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6E153EC7-BAF9-4FCE-A59C-A3799C58BDA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637CBDF-56C3-433B-9642-3FD4AE51B42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yzika.jreichl.com/main.article/view/92-jednoduche-stroje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main.article/gallery/93-paka-jednozvratna/folder/fotografie_s_resenim" TargetMode="External"/><Relationship Id="rId3" Type="http://schemas.openxmlformats.org/officeDocument/2006/relationships/hyperlink" Target="http://bezva-parta.webnode.cz/news/prirodoveda-jednoduche-stroje/" TargetMode="External"/><Relationship Id="rId7" Type="http://schemas.openxmlformats.org/officeDocument/2006/relationships/hyperlink" Target="http://fyzweb.cz/materialy/sily/paka/paka.php" TargetMode="External"/><Relationship Id="rId2" Type="http://schemas.openxmlformats.org/officeDocument/2006/relationships/hyperlink" Target="http://www.zslado.cz/vyuka_fyzika/e_kurz/7/paka/pakavykl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3zscheb.unas.cz/e-learning/fyzika%20web/pakavykl.htm" TargetMode="External"/><Relationship Id="rId5" Type="http://schemas.openxmlformats.org/officeDocument/2006/relationships/hyperlink" Target="http://www.hanka.hys.cz/jednoduche-stroje-procvicovani.html" TargetMode="External"/><Relationship Id="rId4" Type="http://schemas.openxmlformats.org/officeDocument/2006/relationships/hyperlink" Target="http://www.fyzika7.tym.sk/paka_uvod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94481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6. tříd základních škol.</a:t>
            </a:r>
          </a:p>
          <a:p>
            <a:r>
              <a:rPr lang="cs-CZ" sz="2400" dirty="0" smtClean="0"/>
              <a:t>Je zaměřena na výklad učiva o páce - rovnováha na páce a různé možnosti použití páky.</a:t>
            </a:r>
          </a:p>
          <a:p>
            <a:r>
              <a:rPr lang="cs-CZ" sz="2400" dirty="0" smtClean="0"/>
              <a:t>Součástí prezentace je odkaz </a:t>
            </a:r>
            <a:r>
              <a:rPr lang="cs-CZ" sz="2400" dirty="0"/>
              <a:t>na Reichlovu Encyklopedii fyziky, kde žáci mohou </a:t>
            </a:r>
            <a:r>
              <a:rPr lang="cs-CZ" sz="2400" dirty="0" smtClean="0"/>
              <a:t>zhlédnout </a:t>
            </a:r>
            <a:r>
              <a:rPr lang="cs-CZ" sz="2400" dirty="0"/>
              <a:t>rozšiřující multimediální příspěvky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379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Páka a její užití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59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800" dirty="0" smtClean="0"/>
                  <a:t>Rovnováha na páce nastane, právě když součin ramene síly a velikosti síly na levé straně se rovná součinu ramene síly a velikosti síly na pravé straně. </a:t>
                </a:r>
              </a:p>
              <a:p>
                <a:endParaRPr lang="cs-CZ" sz="2800" dirty="0"/>
              </a:p>
              <a:p>
                <a:pPr marL="4572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1 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. 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 . 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50" t="-1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72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800" dirty="0" smtClean="0"/>
                  <a:t>Součin ramene síly a velikosti síly nazýváme moment </a:t>
                </a:r>
                <a:r>
                  <a:rPr lang="cs-CZ" sz="2800" dirty="0" smtClean="0"/>
                  <a:t>síly.</a:t>
                </a:r>
                <a:endParaRPr lang="cs-CZ" sz="2800" dirty="0" smtClean="0"/>
              </a:p>
              <a:p>
                <a:endParaRPr lang="cs-CZ" sz="2800" dirty="0"/>
              </a:p>
              <a:p>
                <a:pPr marL="4572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𝑀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 .  </m:t>
                      </m:r>
                      <m:r>
                        <a:rPr lang="cs-CZ" sz="2800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50" t="-1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75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447" y="548680"/>
            <a:ext cx="7281107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Rovnováha na páce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07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Kromě páky dvojzvratné, kde síly působí na opačných stranách od osy otáčení a mají stejný směr, existuje také páka jednozvratná, kde síly působí na stejné straně od osy otáčení a mají opačný směr.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1119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288" y="1340768"/>
            <a:ext cx="4543425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Houpačka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545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5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801" y="1880828"/>
            <a:ext cx="509839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Sloní houpačka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48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276" y="1412776"/>
            <a:ext cx="4023449" cy="3576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705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329" y="1443687"/>
            <a:ext cx="4261343" cy="3528392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Kolečko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44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946" y="1640202"/>
            <a:ext cx="4582109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Nůžky a louskáček na ořechy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63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775" y="548681"/>
            <a:ext cx="3800450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 na česnek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>
                <a:hlinkClick r:id="rId3"/>
              </a:rPr>
              <a:t>Více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593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sz="1200" dirty="0" smtClean="0"/>
          </a:p>
          <a:p>
            <a:r>
              <a:rPr lang="cs-CZ" sz="1500" dirty="0"/>
              <a:t>JÁCHIM, František a Jiří TESAŘ. </a:t>
            </a:r>
            <a:r>
              <a:rPr lang="cs-CZ" sz="1500" i="1" dirty="0"/>
              <a:t>Fyzika pro 6. ročník základní školy</a:t>
            </a:r>
            <a:r>
              <a:rPr lang="cs-CZ" sz="1500" dirty="0"/>
              <a:t>. Dotisk 1. vydání. Praha: SPN - pedagogické nakladatelství, a. s., 2000. ISBN 80-7235-076-5 </a:t>
            </a:r>
            <a:r>
              <a:rPr lang="cs-CZ" sz="1500" dirty="0" smtClean="0"/>
              <a:t>.</a:t>
            </a:r>
          </a:p>
          <a:p>
            <a:r>
              <a:rPr lang="cs-CZ" sz="1500" dirty="0" smtClean="0"/>
              <a:t>Páka</a:t>
            </a:r>
            <a:r>
              <a:rPr lang="cs-CZ" sz="1500" dirty="0"/>
              <a:t>: Výklad. </a:t>
            </a:r>
            <a:r>
              <a:rPr lang="cs-CZ" sz="1500" i="1" dirty="0"/>
              <a:t>ZŠ Dobrovského Lanškroun</a:t>
            </a:r>
            <a:r>
              <a:rPr lang="cs-CZ" sz="1500" dirty="0"/>
              <a:t> [online]. [cit. 2012-05-03]. Dostupné z: </a:t>
            </a:r>
            <a:r>
              <a:rPr lang="cs-CZ" sz="1500" dirty="0">
                <a:hlinkClick r:id="rId2"/>
              </a:rPr>
              <a:t>http://</a:t>
            </a:r>
            <a:r>
              <a:rPr lang="cs-CZ" sz="1500" dirty="0" smtClean="0">
                <a:hlinkClick r:id="rId2"/>
              </a:rPr>
              <a:t>www.zslado.cz/vyuka_fyzika/e_kurz/7/paka/pakavykl.htm</a:t>
            </a:r>
            <a:endParaRPr lang="cs-CZ" sz="1500" dirty="0" smtClean="0"/>
          </a:p>
          <a:p>
            <a:r>
              <a:rPr lang="cs-CZ" sz="1500" dirty="0"/>
              <a:t>Bezva parta z 5.B: Přírodověda - jednoduché stroje. </a:t>
            </a:r>
            <a:r>
              <a:rPr lang="cs-CZ" sz="1500" i="1" dirty="0"/>
              <a:t>Bezva parta z 5.B</a:t>
            </a:r>
            <a:r>
              <a:rPr lang="cs-CZ" sz="1500" dirty="0"/>
              <a:t> [online]. [cit. 2012-05-03]. Dostupné z: </a:t>
            </a:r>
            <a:r>
              <a:rPr lang="cs-CZ" sz="1500" dirty="0">
                <a:hlinkClick r:id="rId3"/>
              </a:rPr>
              <a:t>http://bezva-parta.webnode.cz/news/prirodoveda-jednoduche-stroje</a:t>
            </a:r>
            <a:r>
              <a:rPr lang="cs-CZ" sz="1500" dirty="0" smtClean="0">
                <a:hlinkClick r:id="rId3"/>
              </a:rPr>
              <a:t>/</a:t>
            </a:r>
            <a:endParaRPr lang="cs-CZ" sz="1500" dirty="0" smtClean="0"/>
          </a:p>
          <a:p>
            <a:r>
              <a:rPr lang="cs-CZ" sz="1500" dirty="0"/>
              <a:t>Fyzika 7. </a:t>
            </a:r>
            <a:r>
              <a:rPr lang="cs-CZ" sz="1500" dirty="0" err="1"/>
              <a:t>roč</a:t>
            </a:r>
            <a:r>
              <a:rPr lang="cs-CZ" sz="1500" dirty="0"/>
              <a:t>: </a:t>
            </a:r>
            <a:r>
              <a:rPr lang="cs-CZ" sz="1500" dirty="0" err="1"/>
              <a:t>Účinok</a:t>
            </a:r>
            <a:r>
              <a:rPr lang="cs-CZ" sz="1500" dirty="0"/>
              <a:t> sily na </a:t>
            </a:r>
            <a:r>
              <a:rPr lang="cs-CZ" sz="1500" dirty="0" err="1"/>
              <a:t>teleso</a:t>
            </a:r>
            <a:r>
              <a:rPr lang="cs-CZ" sz="1500" dirty="0"/>
              <a:t> </a:t>
            </a:r>
            <a:r>
              <a:rPr lang="cs-CZ" sz="1500" dirty="0" err="1"/>
              <a:t>otáčavé</a:t>
            </a:r>
            <a:r>
              <a:rPr lang="cs-CZ" sz="1500" dirty="0"/>
              <a:t> okolo </a:t>
            </a:r>
            <a:r>
              <a:rPr lang="cs-CZ" sz="1500" dirty="0" err="1"/>
              <a:t>pevnej</a:t>
            </a:r>
            <a:r>
              <a:rPr lang="cs-CZ" sz="1500" dirty="0"/>
              <a:t> </a:t>
            </a:r>
            <a:r>
              <a:rPr lang="cs-CZ" sz="1500" dirty="0" err="1"/>
              <a:t>osi</a:t>
            </a:r>
            <a:r>
              <a:rPr lang="cs-CZ" sz="1500" dirty="0"/>
              <a:t>. Páka. </a:t>
            </a:r>
            <a:r>
              <a:rPr lang="cs-CZ" sz="1500" i="1" dirty="0"/>
              <a:t>Fyzika 7. </a:t>
            </a:r>
            <a:r>
              <a:rPr lang="cs-CZ" sz="1500" i="1" dirty="0" err="1"/>
              <a:t>roč</a:t>
            </a:r>
            <a:r>
              <a:rPr lang="cs-CZ" sz="1500" dirty="0"/>
              <a:t>[online]. [cit. 2012-05-03]. Dostupné z: </a:t>
            </a:r>
            <a:r>
              <a:rPr lang="cs-CZ" sz="1500" dirty="0">
                <a:hlinkClick r:id="rId4"/>
              </a:rPr>
              <a:t>http://</a:t>
            </a:r>
            <a:r>
              <a:rPr lang="cs-CZ" sz="1500" dirty="0" smtClean="0">
                <a:hlinkClick r:id="rId4"/>
              </a:rPr>
              <a:t>www.fyzika7.tym.sk/paka_uvod.htm</a:t>
            </a:r>
            <a:endParaRPr lang="cs-CZ" sz="1500" dirty="0" smtClean="0"/>
          </a:p>
          <a:p>
            <a:r>
              <a:rPr lang="cs-CZ" sz="1500" dirty="0"/>
              <a:t>Hana Skálová: Jednoduché stroje - procvičování. </a:t>
            </a:r>
            <a:r>
              <a:rPr lang="cs-CZ" sz="1500" i="1" dirty="0"/>
              <a:t>Hana Skálová</a:t>
            </a:r>
            <a:r>
              <a:rPr lang="cs-CZ" sz="1500" dirty="0"/>
              <a:t>: </a:t>
            </a:r>
            <a:r>
              <a:rPr lang="cs-CZ" sz="1500" i="1" dirty="0"/>
              <a:t>Jednoduché stroje - procvičování</a:t>
            </a:r>
            <a:r>
              <a:rPr lang="cs-CZ" sz="1500" dirty="0"/>
              <a:t> [online]. [cit. 2012-05-03]. Dostupné z: </a:t>
            </a:r>
            <a:r>
              <a:rPr lang="cs-CZ" sz="1500" dirty="0">
                <a:hlinkClick r:id="rId5"/>
              </a:rPr>
              <a:t>http://</a:t>
            </a:r>
            <a:r>
              <a:rPr lang="cs-CZ" sz="1500" dirty="0" smtClean="0">
                <a:hlinkClick r:id="rId5"/>
              </a:rPr>
              <a:t>www.hanka.hys.cz/jednoduche-stroje-procvicovani.html</a:t>
            </a:r>
            <a:endParaRPr lang="cs-CZ" sz="1500" dirty="0" smtClean="0"/>
          </a:p>
          <a:p>
            <a:r>
              <a:rPr lang="cs-CZ" sz="1500" dirty="0"/>
              <a:t>Fyzika 7. ročník: Páka. </a:t>
            </a:r>
            <a:r>
              <a:rPr lang="cs-CZ" sz="1500" i="1" dirty="0"/>
              <a:t>3. základní škola Cheb</a:t>
            </a:r>
            <a:r>
              <a:rPr lang="cs-CZ" sz="1500" dirty="0"/>
              <a:t> [online]. [cit. 2012-05-03]. Dostupné z: </a:t>
            </a:r>
            <a:r>
              <a:rPr lang="cs-CZ" sz="1500" dirty="0">
                <a:hlinkClick r:id="rId6"/>
              </a:rPr>
              <a:t>http://</a:t>
            </a:r>
            <a:r>
              <a:rPr lang="cs-CZ" sz="1500" dirty="0" smtClean="0">
                <a:hlinkClick r:id="rId6"/>
              </a:rPr>
              <a:t>3zscheb.unas.cz/e-learning/fyzika%20web/pakavykl.htm</a:t>
            </a:r>
            <a:endParaRPr lang="cs-CZ" sz="1500" dirty="0" smtClean="0"/>
          </a:p>
          <a:p>
            <a:r>
              <a:rPr lang="cs-CZ" sz="1500" dirty="0" err="1"/>
              <a:t>FyzWeb</a:t>
            </a:r>
            <a:r>
              <a:rPr lang="cs-CZ" sz="1500" dirty="0"/>
              <a:t> - síly: Páka. </a:t>
            </a:r>
            <a:r>
              <a:rPr lang="cs-CZ" sz="1500" i="1" dirty="0" err="1"/>
              <a:t>FyzWeb</a:t>
            </a:r>
            <a:r>
              <a:rPr lang="cs-CZ" sz="1500" i="1" dirty="0"/>
              <a:t> - síly</a:t>
            </a:r>
            <a:r>
              <a:rPr lang="cs-CZ" sz="1500" dirty="0"/>
              <a:t> [online]. [cit. 2012-05-03]. Dostupné z: </a:t>
            </a:r>
            <a:r>
              <a:rPr lang="cs-CZ" sz="1500" dirty="0">
                <a:hlinkClick r:id="rId7"/>
              </a:rPr>
              <a:t>http://</a:t>
            </a:r>
            <a:r>
              <a:rPr lang="cs-CZ" sz="1500" dirty="0" smtClean="0">
                <a:hlinkClick r:id="rId7"/>
              </a:rPr>
              <a:t>fyzweb.cz/materialy/sily/paka/paka.php</a:t>
            </a:r>
            <a:endParaRPr lang="cs-CZ" sz="1500" dirty="0" smtClean="0"/>
          </a:p>
          <a:p>
            <a:r>
              <a:rPr lang="cs-CZ" sz="1500" dirty="0"/>
              <a:t>Encyklopedie fyziky: Páka jednozvratná. </a:t>
            </a:r>
            <a:r>
              <a:rPr lang="cs-CZ" sz="1500" i="1" dirty="0"/>
              <a:t>Encyklopedie fyziky</a:t>
            </a:r>
            <a:r>
              <a:rPr lang="cs-CZ" sz="1500" dirty="0"/>
              <a:t> [online]. [cit. 2012-05-03]. Dostupné z: </a:t>
            </a:r>
            <a:r>
              <a:rPr lang="cs-CZ" sz="1500" dirty="0">
                <a:hlinkClick r:id="rId8"/>
              </a:rPr>
              <a:t>http://</a:t>
            </a:r>
            <a:r>
              <a:rPr lang="cs-CZ" sz="1500" dirty="0" smtClean="0">
                <a:hlinkClick r:id="rId8"/>
              </a:rPr>
              <a:t>fyzika.jreichl.com/main.article/gallery/93-paka-jednozvratna/folder/fotografie_s_resenim</a:t>
            </a:r>
            <a:endParaRPr lang="cs-CZ" sz="1500" dirty="0" smtClean="0"/>
          </a:p>
          <a:p>
            <a:pPr marL="45720" indent="0">
              <a:buNone/>
            </a:pPr>
            <a:endParaRPr lang="cs-CZ" sz="12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84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193</TotalTime>
  <Words>156</Words>
  <Application>Microsoft Office PowerPoint</Application>
  <PresentationFormat>Předvádění na obrazovce (4:3)</PresentationFormat>
  <Paragraphs>42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Prostor</vt:lpstr>
      <vt:lpstr>Motiv systému Office</vt:lpstr>
      <vt:lpstr>Prezentace aplikace PowerPoint</vt:lpstr>
      <vt:lpstr>Anotace</vt:lpstr>
      <vt:lpstr>Páka a její užití</vt:lpstr>
      <vt:lpstr>Páka</vt:lpstr>
      <vt:lpstr>Prezentace aplikace PowerPoint</vt:lpstr>
      <vt:lpstr>Rovnováha na páce</vt:lpstr>
      <vt:lpstr>Užití páky</vt:lpstr>
      <vt:lpstr>Houpačka</vt:lpstr>
      <vt:lpstr>Sloní houpačka</vt:lpstr>
      <vt:lpstr>Páka</vt:lpstr>
      <vt:lpstr>Kolečko</vt:lpstr>
      <vt:lpstr>Nůžky a louskáček na ořechy</vt:lpstr>
      <vt:lpstr>Lis na česnek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Páka a její užití</dc:title>
  <dc:creator>MiP</dc:creator>
  <cp:lastModifiedBy>MiP</cp:lastModifiedBy>
  <cp:revision>24</cp:revision>
  <dcterms:created xsi:type="dcterms:W3CDTF">2012-05-03T16:57:21Z</dcterms:created>
  <dcterms:modified xsi:type="dcterms:W3CDTF">2012-06-20T17:45:20Z</dcterms:modified>
</cp:coreProperties>
</file>