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diagrams/drawing1.xml" ContentType="application/vnd.ms-office.drawingml.diagramDrawing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diagrams/layout1.xml" ContentType="application/vnd.openxmlformats-officedocument.drawingml.diagramLayout+xml"/>
  <Override PartName="/ppt/slides/slide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7" r:id="rId2"/>
    <p:sldId id="259" r:id="rId3"/>
    <p:sldId id="260" r:id="rId4"/>
    <p:sldId id="264" r:id="rId5"/>
    <p:sldId id="261" r:id="rId6"/>
    <p:sldId id="262" r:id="rId7"/>
    <p:sldId id="263" r:id="rId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99" d="100"/>
          <a:sy n="99" d="100"/>
        </p:scale>
        <p:origin x="-234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3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B651F6E3-6281-48DB-9319-2AEAFDAE7572}">
      <dgm:prSet/>
      <dgm:spPr/>
      <dgm:t>
        <a:bodyPr/>
        <a:lstStyle/>
        <a:p>
          <a:pPr algn="l" rtl="0"/>
          <a:r>
            <a:rPr lang="cs-CZ" dirty="0" smtClean="0"/>
            <a:t>VY_32_INOVACE_05_ČESKÝ JAZYK 5.ROČNÍK_SKUPINY BĚ, PĚ, VĚ </a:t>
          </a:r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endParaRPr lang="cs-CZ"/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endParaRPr lang="cs-CZ"/>
        </a:p>
      </dgm:t>
    </dgm:pt>
    <dgm:pt modelId="{D1D4F407-5343-4D3F-B5B9-D407B03CAEB4}">
      <dgm:prSet/>
      <dgm:spPr/>
      <dgm:t>
        <a:bodyPr/>
        <a:lstStyle/>
        <a:p>
          <a:pPr algn="l" rtl="0"/>
          <a:r>
            <a:rPr lang="cs-CZ" dirty="0" smtClean="0"/>
            <a:t>ZŠ Týnec nad Labem</a:t>
          </a:r>
          <a:endParaRPr lang="cs-CZ" dirty="0"/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/>
      <dgm:spPr/>
      <dgm:t>
        <a:bodyPr/>
        <a:lstStyle/>
        <a:p>
          <a:pPr algn="l" rtl="0"/>
          <a:r>
            <a:rPr lang="cs-CZ" dirty="0" smtClean="0"/>
            <a:t>AUTOR: Alena Darebná</a:t>
          </a:r>
          <a:endParaRPr lang="cs-CZ" dirty="0"/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D8197B8C-B260-4A16-BDF4-0947B075E274}">
      <dgm:prSet/>
      <dgm:spPr/>
      <dgm:t>
        <a:bodyPr/>
        <a:lstStyle/>
        <a:p>
          <a:pPr algn="l" rtl="0"/>
          <a:r>
            <a:rPr lang="cs-CZ" dirty="0" smtClean="0"/>
            <a:t>Téma: SKUPINY BĚ, PĚ, VĚ</a:t>
          </a:r>
          <a:endParaRPr lang="cs-CZ" dirty="0"/>
        </a:p>
      </dgm:t>
    </dgm:pt>
    <dgm:pt modelId="{51C5993D-B262-45E6-B66E-76BC9D6D883D}" type="parTrans" cxnId="{EDF6FE6B-9DBE-4D7B-B8FD-7098875B4EED}">
      <dgm:prSet/>
      <dgm:spPr/>
      <dgm:t>
        <a:bodyPr/>
        <a:lstStyle/>
        <a:p>
          <a:endParaRPr lang="cs-CZ"/>
        </a:p>
      </dgm:t>
    </dgm:pt>
    <dgm:pt modelId="{1AEC7F05-E0FE-459C-BD47-224AC9D7BEE4}" type="sibTrans" cxnId="{EDF6FE6B-9DBE-4D7B-B8FD-7098875B4EED}">
      <dgm:prSet/>
      <dgm:spPr/>
      <dgm:t>
        <a:bodyPr/>
        <a:lstStyle/>
        <a:p>
          <a:endParaRPr lang="cs-CZ"/>
        </a:p>
      </dgm:t>
    </dgm:pt>
    <dgm:pt modelId="{4C35D32F-0EAB-4CD7-82EE-45574DC2A586}">
      <dgm:prSet/>
      <dgm:spPr/>
      <dgm:t>
        <a:bodyPr/>
        <a:lstStyle/>
        <a:p>
          <a:pPr algn="l" rtl="0"/>
          <a:r>
            <a:rPr lang="cs-CZ" dirty="0" smtClean="0"/>
            <a:t>CZ.1.07/1.4.00/21.1921</a:t>
          </a:r>
          <a:endParaRPr lang="cs-CZ" dirty="0"/>
        </a:p>
      </dgm:t>
    </dgm:pt>
    <dgm:pt modelId="{A15F02C0-547C-48B3-9D05-E7F145EBF3C4}" type="parTrans" cxnId="{2221FB34-310D-4638-ACAE-9ACC709E4926}">
      <dgm:prSet/>
      <dgm:spPr/>
      <dgm:t>
        <a:bodyPr/>
        <a:lstStyle/>
        <a:p>
          <a:endParaRPr lang="cs-CZ"/>
        </a:p>
      </dgm:t>
    </dgm:pt>
    <dgm:pt modelId="{8C5711BF-38F0-4590-B6BC-B3119A33CA2E}" type="sibTrans" cxnId="{2221FB34-310D-4638-ACAE-9ACC709E4926}">
      <dgm:prSet/>
      <dgm:spPr/>
      <dgm:t>
        <a:bodyPr/>
        <a:lstStyle/>
        <a:p>
          <a:endParaRPr lang="cs-CZ"/>
        </a:p>
      </dgm:t>
    </dgm:pt>
    <dgm:pt modelId="{9294859F-001B-4CCC-9694-EBE4F2753935}">
      <dgm:prSet/>
      <dgm:spPr/>
      <dgm:t>
        <a:bodyPr/>
        <a:lstStyle/>
        <a:p>
          <a:pPr algn="l" rtl="0"/>
          <a:r>
            <a:rPr lang="cs-CZ" dirty="0" smtClean="0"/>
            <a:t>Vytvořeno: září 2011</a:t>
          </a:r>
          <a:endParaRPr lang="cs-CZ" dirty="0"/>
        </a:p>
      </dgm:t>
    </dgm:pt>
    <dgm:pt modelId="{9D8A2EF2-2AA4-430B-9ADF-D6C5B3E2C89A}" type="parTrans" cxnId="{C4F02218-952B-41A5-9A4C-14DB86AC93BD}">
      <dgm:prSet/>
      <dgm:spPr/>
      <dgm:t>
        <a:bodyPr/>
        <a:lstStyle/>
        <a:p>
          <a:endParaRPr lang="cs-CZ"/>
        </a:p>
      </dgm:t>
    </dgm:pt>
    <dgm:pt modelId="{3E6C1B9D-C395-4788-869D-543EA12220A9}" type="sibTrans" cxnId="{C4F02218-952B-41A5-9A4C-14DB86AC93BD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6"/>
      <dgm:spPr/>
      <dgm:t>
        <a:bodyPr/>
        <a:lstStyle/>
        <a:p>
          <a:endParaRPr lang="cs-CZ"/>
        </a:p>
      </dgm:t>
    </dgm:pt>
    <dgm:pt modelId="{F41139FD-01EE-4571-8B17-4FB00FC51163}" type="pres">
      <dgm:prSet presAssocID="{D1D4F407-5343-4D3F-B5B9-D407B03CAEB4}" presName="space" presStyleCnt="0"/>
      <dgm:spPr/>
      <dgm:t>
        <a:bodyPr/>
        <a:lstStyle/>
        <a:p>
          <a:endParaRPr lang="cs-CZ"/>
        </a:p>
      </dgm:t>
    </dgm:pt>
    <dgm:pt modelId="{D005CE8C-CC26-4C3E-AC11-E15060ECD759}" type="pres">
      <dgm:prSet presAssocID="{D1D4F407-5343-4D3F-B5B9-D407B03CAEB4}" presName="rect1" presStyleLbl="alignAcc1" presStyleIdx="0" presStyleCnt="6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6"/>
      <dgm:spPr/>
      <dgm:t>
        <a:bodyPr/>
        <a:lstStyle/>
        <a:p>
          <a:endParaRPr lang="cs-CZ"/>
        </a:p>
      </dgm:t>
    </dgm:pt>
    <dgm:pt modelId="{A52A0455-90FF-4808-ABD0-F02540D31D5A}" type="pres">
      <dgm:prSet presAssocID="{D1B46980-6531-4606-95E6-44980827E919}" presName="circle2" presStyleLbl="node1" presStyleIdx="1" presStyleCnt="6"/>
      <dgm:spPr/>
      <dgm:t>
        <a:bodyPr/>
        <a:lstStyle/>
        <a:p>
          <a:endParaRPr lang="cs-CZ"/>
        </a:p>
      </dgm:t>
    </dgm:pt>
    <dgm:pt modelId="{6140AFEC-043D-4C43-A2F9-D0F5331DF3A3}" type="pres">
      <dgm:prSet presAssocID="{D1B46980-6531-4606-95E6-44980827E919}" presName="rect2" presStyleLbl="alignAcc1" presStyleIdx="1" presStyleCnt="6"/>
      <dgm:spPr/>
      <dgm:t>
        <a:bodyPr/>
        <a:lstStyle/>
        <a:p>
          <a:endParaRPr lang="cs-CZ"/>
        </a:p>
      </dgm:t>
    </dgm:pt>
    <dgm:pt modelId="{9358AC05-5D7D-4327-9F80-1AD486AEA664}" type="pres">
      <dgm:prSet presAssocID="{B651F6E3-6281-48DB-9319-2AEAFDAE7572}" presName="vertSpace3" presStyleLbl="node1" presStyleIdx="1" presStyleCnt="6"/>
      <dgm:spPr/>
      <dgm:t>
        <a:bodyPr/>
        <a:lstStyle/>
        <a:p>
          <a:endParaRPr lang="cs-CZ"/>
        </a:p>
      </dgm:t>
    </dgm:pt>
    <dgm:pt modelId="{313FC574-E1CD-4FB4-B054-0B805CE0447D}" type="pres">
      <dgm:prSet presAssocID="{B651F6E3-6281-48DB-9319-2AEAFDAE7572}" presName="circle3" presStyleLbl="node1" presStyleIdx="2" presStyleCnt="6"/>
      <dgm:spPr/>
      <dgm:t>
        <a:bodyPr/>
        <a:lstStyle/>
        <a:p>
          <a:endParaRPr lang="cs-CZ"/>
        </a:p>
      </dgm:t>
    </dgm:pt>
    <dgm:pt modelId="{619D679B-A015-4ECF-8348-D1034C574F40}" type="pres">
      <dgm:prSet presAssocID="{B651F6E3-6281-48DB-9319-2AEAFDAE7572}" presName="rect3" presStyleLbl="alignAcc1" presStyleIdx="2" presStyleCnt="6"/>
      <dgm:spPr/>
      <dgm:t>
        <a:bodyPr/>
        <a:lstStyle/>
        <a:p>
          <a:endParaRPr lang="cs-CZ"/>
        </a:p>
      </dgm:t>
    </dgm:pt>
    <dgm:pt modelId="{322283A8-4A27-4CDA-BAE3-F381106A9174}" type="pres">
      <dgm:prSet presAssocID="{D8197B8C-B260-4A16-BDF4-0947B075E274}" presName="vertSpace4" presStyleLbl="node1" presStyleIdx="2" presStyleCnt="6"/>
      <dgm:spPr/>
      <dgm:t>
        <a:bodyPr/>
        <a:lstStyle/>
        <a:p>
          <a:endParaRPr lang="cs-CZ"/>
        </a:p>
      </dgm:t>
    </dgm:pt>
    <dgm:pt modelId="{FFC9F71D-1B4F-4AD9-A4A6-86ADEFC8AF5C}" type="pres">
      <dgm:prSet presAssocID="{D8197B8C-B260-4A16-BDF4-0947B075E274}" presName="circle4" presStyleLbl="node1" presStyleIdx="3" presStyleCnt="6"/>
      <dgm:spPr/>
      <dgm:t>
        <a:bodyPr/>
        <a:lstStyle/>
        <a:p>
          <a:endParaRPr lang="cs-CZ"/>
        </a:p>
      </dgm:t>
    </dgm:pt>
    <dgm:pt modelId="{25B08C86-7E15-44DC-BE7F-FFB55DD49D12}" type="pres">
      <dgm:prSet presAssocID="{D8197B8C-B260-4A16-BDF4-0947B075E274}" presName="rect4" presStyleLbl="alignAcc1" presStyleIdx="3" presStyleCnt="6"/>
      <dgm:spPr/>
      <dgm:t>
        <a:bodyPr/>
        <a:lstStyle/>
        <a:p>
          <a:endParaRPr lang="cs-CZ"/>
        </a:p>
      </dgm:t>
    </dgm:pt>
    <dgm:pt modelId="{91A3CB03-5CF1-4462-AC2E-4415DB097E40}" type="pres">
      <dgm:prSet presAssocID="{9294859F-001B-4CCC-9694-EBE4F2753935}" presName="vertSpace5" presStyleLbl="node1" presStyleIdx="3" presStyleCnt="6"/>
      <dgm:spPr/>
      <dgm:t>
        <a:bodyPr/>
        <a:lstStyle/>
        <a:p>
          <a:endParaRPr lang="cs-CZ"/>
        </a:p>
      </dgm:t>
    </dgm:pt>
    <dgm:pt modelId="{3A8D07C5-B047-49FC-893A-4D838C30284D}" type="pres">
      <dgm:prSet presAssocID="{9294859F-001B-4CCC-9694-EBE4F2753935}" presName="circle5" presStyleLbl="node1" presStyleIdx="4" presStyleCnt="6"/>
      <dgm:spPr/>
      <dgm:t>
        <a:bodyPr/>
        <a:lstStyle/>
        <a:p>
          <a:endParaRPr lang="cs-CZ"/>
        </a:p>
      </dgm:t>
    </dgm:pt>
    <dgm:pt modelId="{04772E40-281E-482F-BAAA-D841C4944BB4}" type="pres">
      <dgm:prSet presAssocID="{9294859F-001B-4CCC-9694-EBE4F2753935}" presName="rect5" presStyleLbl="alignAcc1" presStyleIdx="4" presStyleCnt="6"/>
      <dgm:spPr/>
      <dgm:t>
        <a:bodyPr/>
        <a:lstStyle/>
        <a:p>
          <a:endParaRPr lang="cs-CZ"/>
        </a:p>
      </dgm:t>
    </dgm:pt>
    <dgm:pt modelId="{CB56B8B6-B746-4267-8C8A-EDC68C5E2476}" type="pres">
      <dgm:prSet presAssocID="{4C35D32F-0EAB-4CD7-82EE-45574DC2A586}" presName="vertSpace6" presStyleLbl="node1" presStyleIdx="4" presStyleCnt="6"/>
      <dgm:spPr/>
      <dgm:t>
        <a:bodyPr/>
        <a:lstStyle/>
        <a:p>
          <a:endParaRPr lang="cs-CZ"/>
        </a:p>
      </dgm:t>
    </dgm:pt>
    <dgm:pt modelId="{85412897-129B-4433-9872-3E63A279C3B7}" type="pres">
      <dgm:prSet presAssocID="{4C35D32F-0EAB-4CD7-82EE-45574DC2A586}" presName="circle6" presStyleLbl="node1" presStyleIdx="5" presStyleCnt="6"/>
      <dgm:spPr/>
      <dgm:t>
        <a:bodyPr/>
        <a:lstStyle/>
        <a:p>
          <a:endParaRPr lang="cs-CZ"/>
        </a:p>
      </dgm:t>
    </dgm:pt>
    <dgm:pt modelId="{D4879536-D4F1-49E7-BDBE-C0042A125C86}" type="pres">
      <dgm:prSet presAssocID="{4C35D32F-0EAB-4CD7-82EE-45574DC2A586}" presName="rect6" presStyleLbl="alignAcc1" presStyleIdx="5" presStyleCnt="6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BB5E863-4638-4E1D-BFDE-399D028AC4ED}" type="pres">
      <dgm:prSet presAssocID="{B651F6E3-6281-48DB-9319-2AEAFDAE7572}" presName="rect3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A5FFA88-C948-4069-8E93-59FA12366E83}" type="pres">
      <dgm:prSet presAssocID="{D8197B8C-B260-4A16-BDF4-0947B075E274}" presName="rect4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9E853503-1EC6-42C9-B893-0B334E734E28}" type="pres">
      <dgm:prSet presAssocID="{9294859F-001B-4CCC-9694-EBE4F2753935}" presName="rect5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A6E21B5-D28A-4DE5-9FE9-92F51248145C}" type="pres">
      <dgm:prSet presAssocID="{4C35D32F-0EAB-4CD7-82EE-45574DC2A586}" presName="rect6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EDF6FE6B-9DBE-4D7B-B8FD-7098875B4EED}" srcId="{757F3AB3-0718-4624-B441-E567A8F0AB56}" destId="{D8197B8C-B260-4A16-BDF4-0947B075E274}" srcOrd="3" destOrd="0" parTransId="{51C5993D-B262-45E6-B66E-76BC9D6D883D}" sibTransId="{1AEC7F05-E0FE-459C-BD47-224AC9D7BEE4}"/>
    <dgm:cxn modelId="{7AB37680-3345-42D0-B7A6-3E9836F165E3}" type="presOf" srcId="{D1B46980-6531-4606-95E6-44980827E919}" destId="{6140AFEC-043D-4C43-A2F9-D0F5331DF3A3}" srcOrd="0" destOrd="0" presId="urn:microsoft.com/office/officeart/2005/8/layout/target3"/>
    <dgm:cxn modelId="{50EECE2F-FD5A-4B08-8E15-20DDAB36C7F5}" type="presOf" srcId="{B651F6E3-6281-48DB-9319-2AEAFDAE7572}" destId="{619D679B-A015-4ECF-8348-D1034C574F40}" srcOrd="0" destOrd="0" presId="urn:microsoft.com/office/officeart/2005/8/layout/target3"/>
    <dgm:cxn modelId="{4BBF8CC7-A234-489E-823B-AF7A9F2ACE4B}" type="presOf" srcId="{4C35D32F-0EAB-4CD7-82EE-45574DC2A586}" destId="{D4879536-D4F1-49E7-BDBE-C0042A125C86}" srcOrd="0" destOrd="0" presId="urn:microsoft.com/office/officeart/2005/8/layout/target3"/>
    <dgm:cxn modelId="{A3230D02-7A63-4B59-B3AE-2E41DE4EEC45}" type="presOf" srcId="{D8197B8C-B260-4A16-BDF4-0947B075E274}" destId="{25B08C86-7E15-44DC-BE7F-FFB55DD49D12}" srcOrd="0" destOrd="0" presId="urn:microsoft.com/office/officeart/2005/8/layout/target3"/>
    <dgm:cxn modelId="{2221FB34-310D-4638-ACAE-9ACC709E4926}" srcId="{757F3AB3-0718-4624-B441-E567A8F0AB56}" destId="{4C35D32F-0EAB-4CD7-82EE-45574DC2A586}" srcOrd="5" destOrd="0" parTransId="{A15F02C0-547C-48B3-9D05-E7F145EBF3C4}" sibTransId="{8C5711BF-38F0-4590-B6BC-B3119A33CA2E}"/>
    <dgm:cxn modelId="{257112A2-C744-42B0-8D3B-AF1DCDA607F6}" type="presOf" srcId="{D1B46980-6531-4606-95E6-44980827E919}" destId="{2BE915AB-18AA-4053-B92C-3BFC9ED204BB}" srcOrd="1" destOrd="0" presId="urn:microsoft.com/office/officeart/2005/8/layout/target3"/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1A7F955B-424C-4B20-8B10-9F09D22B8C98}" type="presOf" srcId="{D1D4F407-5343-4D3F-B5B9-D407B03CAEB4}" destId="{D005CE8C-CC26-4C3E-AC11-E15060ECD759}" srcOrd="0" destOrd="0" presId="urn:microsoft.com/office/officeart/2005/8/layout/target3"/>
    <dgm:cxn modelId="{3456A8B6-CF6F-40E1-A2FC-14836B7178FD}" type="presOf" srcId="{B651F6E3-6281-48DB-9319-2AEAFDAE7572}" destId="{6BB5E863-4638-4E1D-BFDE-399D028AC4ED}" srcOrd="1" destOrd="0" presId="urn:microsoft.com/office/officeart/2005/8/layout/target3"/>
    <dgm:cxn modelId="{5B1CF85A-0AB7-4B9B-AF0A-4FCAC480CD66}" type="presOf" srcId="{757F3AB3-0718-4624-B441-E567A8F0AB56}" destId="{333A1088-737F-45CB-B68E-254E46348037}" srcOrd="0" destOrd="0" presId="urn:microsoft.com/office/officeart/2005/8/layout/target3"/>
    <dgm:cxn modelId="{7BC66EC3-EBD6-4F3A-99ED-9D25F66FFA51}" srcId="{757F3AB3-0718-4624-B441-E567A8F0AB56}" destId="{B651F6E3-6281-48DB-9319-2AEAFDAE7572}" srcOrd="2" destOrd="0" parTransId="{A571E265-742E-411A-ABCF-E39FDBC7528A}" sibTransId="{E33260FE-399D-481C-B2D6-3B35DD16DC84}"/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F96EB92A-37B8-4118-9F40-D742E7B7181C}" type="presOf" srcId="{9294859F-001B-4CCC-9694-EBE4F2753935}" destId="{04772E40-281E-482F-BAAA-D841C4944BB4}" srcOrd="0" destOrd="0" presId="urn:microsoft.com/office/officeart/2005/8/layout/target3"/>
    <dgm:cxn modelId="{53BD86E5-0AB0-424A-AF4E-F8071A64FF86}" type="presOf" srcId="{D1D4F407-5343-4D3F-B5B9-D407B03CAEB4}" destId="{AED2198E-93D5-4001-81B4-73124B309672}" srcOrd="1" destOrd="0" presId="urn:microsoft.com/office/officeart/2005/8/layout/target3"/>
    <dgm:cxn modelId="{83688207-7A0E-46FD-BE34-D3746077714E}" type="presOf" srcId="{4C35D32F-0EAB-4CD7-82EE-45574DC2A586}" destId="{5A6E21B5-D28A-4DE5-9FE9-92F51248145C}" srcOrd="1" destOrd="0" presId="urn:microsoft.com/office/officeart/2005/8/layout/target3"/>
    <dgm:cxn modelId="{C4F02218-952B-41A5-9A4C-14DB86AC93BD}" srcId="{757F3AB3-0718-4624-B441-E567A8F0AB56}" destId="{9294859F-001B-4CCC-9694-EBE4F2753935}" srcOrd="4" destOrd="0" parTransId="{9D8A2EF2-2AA4-430B-9ADF-D6C5B3E2C89A}" sibTransId="{3E6C1B9D-C395-4788-869D-543EA12220A9}"/>
    <dgm:cxn modelId="{C26F5289-36FD-4BD8-AF4D-633022D4AA55}" type="presOf" srcId="{D8197B8C-B260-4A16-BDF4-0947B075E274}" destId="{5A5FFA88-C948-4069-8E93-59FA12366E83}" srcOrd="1" destOrd="0" presId="urn:microsoft.com/office/officeart/2005/8/layout/target3"/>
    <dgm:cxn modelId="{12933F75-45A2-4F0D-A8E4-EA1948508771}" type="presOf" srcId="{9294859F-001B-4CCC-9694-EBE4F2753935}" destId="{9E853503-1EC6-42C9-B893-0B334E734E28}" srcOrd="1" destOrd="0" presId="urn:microsoft.com/office/officeart/2005/8/layout/target3"/>
    <dgm:cxn modelId="{ED9A8E74-54BD-431B-87FC-732B92C533E6}" type="presParOf" srcId="{333A1088-737F-45CB-B68E-254E46348037}" destId="{F5ABB229-8D3B-4694-996A-96F23CF14429}" srcOrd="0" destOrd="0" presId="urn:microsoft.com/office/officeart/2005/8/layout/target3"/>
    <dgm:cxn modelId="{1E2BE22F-6238-4C82-BFC7-94F2B36CF28C}" type="presParOf" srcId="{333A1088-737F-45CB-B68E-254E46348037}" destId="{F41139FD-01EE-4571-8B17-4FB00FC51163}" srcOrd="1" destOrd="0" presId="urn:microsoft.com/office/officeart/2005/8/layout/target3"/>
    <dgm:cxn modelId="{28CC577F-EFC8-4503-B826-02740C54D0C5}" type="presParOf" srcId="{333A1088-737F-45CB-B68E-254E46348037}" destId="{D005CE8C-CC26-4C3E-AC11-E15060ECD759}" srcOrd="2" destOrd="0" presId="urn:microsoft.com/office/officeart/2005/8/layout/target3"/>
    <dgm:cxn modelId="{6241B5B1-AF52-4EBC-9261-114E42DA1009}" type="presParOf" srcId="{333A1088-737F-45CB-B68E-254E46348037}" destId="{2C702D82-9B77-49B7-9568-BB8EB47C3372}" srcOrd="3" destOrd="0" presId="urn:microsoft.com/office/officeart/2005/8/layout/target3"/>
    <dgm:cxn modelId="{28F1A3A6-0904-4486-979E-A159CDF26394}" type="presParOf" srcId="{333A1088-737F-45CB-B68E-254E46348037}" destId="{A52A0455-90FF-4808-ABD0-F02540D31D5A}" srcOrd="4" destOrd="0" presId="urn:microsoft.com/office/officeart/2005/8/layout/target3"/>
    <dgm:cxn modelId="{590A6176-2A82-4967-B72B-9E88E440C8F4}" type="presParOf" srcId="{333A1088-737F-45CB-B68E-254E46348037}" destId="{6140AFEC-043D-4C43-A2F9-D0F5331DF3A3}" srcOrd="5" destOrd="0" presId="urn:microsoft.com/office/officeart/2005/8/layout/target3"/>
    <dgm:cxn modelId="{3BCCE258-9A48-4501-904C-4B2D4C9682DC}" type="presParOf" srcId="{333A1088-737F-45CB-B68E-254E46348037}" destId="{9358AC05-5D7D-4327-9F80-1AD486AEA664}" srcOrd="6" destOrd="0" presId="urn:microsoft.com/office/officeart/2005/8/layout/target3"/>
    <dgm:cxn modelId="{F874646A-0480-471D-914D-F8F21D203F73}" type="presParOf" srcId="{333A1088-737F-45CB-B68E-254E46348037}" destId="{313FC574-E1CD-4FB4-B054-0B805CE0447D}" srcOrd="7" destOrd="0" presId="urn:microsoft.com/office/officeart/2005/8/layout/target3"/>
    <dgm:cxn modelId="{DD4C53E9-CCDB-42BD-AF77-8C8E30F7FEF4}" type="presParOf" srcId="{333A1088-737F-45CB-B68E-254E46348037}" destId="{619D679B-A015-4ECF-8348-D1034C574F40}" srcOrd="8" destOrd="0" presId="urn:microsoft.com/office/officeart/2005/8/layout/target3"/>
    <dgm:cxn modelId="{01C2873C-7F10-46CF-A9A2-E47B73AEC166}" type="presParOf" srcId="{333A1088-737F-45CB-B68E-254E46348037}" destId="{322283A8-4A27-4CDA-BAE3-F381106A9174}" srcOrd="9" destOrd="0" presId="urn:microsoft.com/office/officeart/2005/8/layout/target3"/>
    <dgm:cxn modelId="{6B671728-9650-4652-9EA7-587FB8476117}" type="presParOf" srcId="{333A1088-737F-45CB-B68E-254E46348037}" destId="{FFC9F71D-1B4F-4AD9-A4A6-86ADEFC8AF5C}" srcOrd="10" destOrd="0" presId="urn:microsoft.com/office/officeart/2005/8/layout/target3"/>
    <dgm:cxn modelId="{2052AF93-68DD-44B8-B8A3-B1CDECA1AF21}" type="presParOf" srcId="{333A1088-737F-45CB-B68E-254E46348037}" destId="{25B08C86-7E15-44DC-BE7F-FFB55DD49D12}" srcOrd="11" destOrd="0" presId="urn:microsoft.com/office/officeart/2005/8/layout/target3"/>
    <dgm:cxn modelId="{0EF52724-12F5-4EE9-84B2-FA1BB9AF2A85}" type="presParOf" srcId="{333A1088-737F-45CB-B68E-254E46348037}" destId="{91A3CB03-5CF1-4462-AC2E-4415DB097E40}" srcOrd="12" destOrd="0" presId="urn:microsoft.com/office/officeart/2005/8/layout/target3"/>
    <dgm:cxn modelId="{55336E01-A387-4348-83E0-F3112013D325}" type="presParOf" srcId="{333A1088-737F-45CB-B68E-254E46348037}" destId="{3A8D07C5-B047-49FC-893A-4D838C30284D}" srcOrd="13" destOrd="0" presId="urn:microsoft.com/office/officeart/2005/8/layout/target3"/>
    <dgm:cxn modelId="{CEDDF03B-87D9-42DA-83AA-DA8FD04C9FDF}" type="presParOf" srcId="{333A1088-737F-45CB-B68E-254E46348037}" destId="{04772E40-281E-482F-BAAA-D841C4944BB4}" srcOrd="14" destOrd="0" presId="urn:microsoft.com/office/officeart/2005/8/layout/target3"/>
    <dgm:cxn modelId="{2A9702D7-6EBD-425A-88D8-DA1015865707}" type="presParOf" srcId="{333A1088-737F-45CB-B68E-254E46348037}" destId="{CB56B8B6-B746-4267-8C8A-EDC68C5E2476}" srcOrd="15" destOrd="0" presId="urn:microsoft.com/office/officeart/2005/8/layout/target3"/>
    <dgm:cxn modelId="{214FC58D-3781-4C87-8457-89A12C8CA38E}" type="presParOf" srcId="{333A1088-737F-45CB-B68E-254E46348037}" destId="{85412897-129B-4433-9872-3E63A279C3B7}" srcOrd="16" destOrd="0" presId="urn:microsoft.com/office/officeart/2005/8/layout/target3"/>
    <dgm:cxn modelId="{ABDFCC43-DC07-44F1-A3EC-CDD21ED40A76}" type="presParOf" srcId="{333A1088-737F-45CB-B68E-254E46348037}" destId="{D4879536-D4F1-49E7-BDBE-C0042A125C86}" srcOrd="17" destOrd="0" presId="urn:microsoft.com/office/officeart/2005/8/layout/target3"/>
    <dgm:cxn modelId="{9142FBDE-4FA2-4973-861F-638F5C7EC65C}" type="presParOf" srcId="{333A1088-737F-45CB-B68E-254E46348037}" destId="{AED2198E-93D5-4001-81B4-73124B309672}" srcOrd="18" destOrd="0" presId="urn:microsoft.com/office/officeart/2005/8/layout/target3"/>
    <dgm:cxn modelId="{05AF1F40-B112-44B4-84D7-CC33DFB936CF}" type="presParOf" srcId="{333A1088-737F-45CB-B68E-254E46348037}" destId="{2BE915AB-18AA-4053-B92C-3BFC9ED204BB}" srcOrd="19" destOrd="0" presId="urn:microsoft.com/office/officeart/2005/8/layout/target3"/>
    <dgm:cxn modelId="{945615C7-9053-4FEA-8ED5-25EE9D507846}" type="presParOf" srcId="{333A1088-737F-45CB-B68E-254E46348037}" destId="{6BB5E863-4638-4E1D-BFDE-399D028AC4ED}" srcOrd="20" destOrd="0" presId="urn:microsoft.com/office/officeart/2005/8/layout/target3"/>
    <dgm:cxn modelId="{793CA671-5FD2-4862-83FA-906C4FC8E18C}" type="presParOf" srcId="{333A1088-737F-45CB-B68E-254E46348037}" destId="{5A5FFA88-C948-4069-8E93-59FA12366E83}" srcOrd="21" destOrd="0" presId="urn:microsoft.com/office/officeart/2005/8/layout/target3"/>
    <dgm:cxn modelId="{755A9DB4-DA2E-4F5A-856D-7E75A4F95E79}" type="presParOf" srcId="{333A1088-737F-45CB-B68E-254E46348037}" destId="{9E853503-1EC6-42C9-B893-0B334E734E28}" srcOrd="22" destOrd="0" presId="urn:microsoft.com/office/officeart/2005/8/layout/target3"/>
    <dgm:cxn modelId="{D338082C-8D8B-487B-8F15-AB872F11EEA3}" type="presParOf" srcId="{333A1088-737F-45CB-B68E-254E46348037}" destId="{5A6E21B5-D28A-4DE5-9FE9-92F51248145C}" srcOrd="23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0" y="0"/>
          <a:ext cx="2547714" cy="254771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70000"/>
                <a:satMod val="130000"/>
              </a:schemeClr>
            </a:gs>
            <a:gs pos="43000">
              <a:schemeClr val="accent1">
                <a:hueOff val="0"/>
                <a:satOff val="0"/>
                <a:lumOff val="0"/>
                <a:alphaOff val="0"/>
                <a:tint val="44000"/>
                <a:satMod val="165000"/>
              </a:schemeClr>
            </a:gs>
            <a:gs pos="93000">
              <a:schemeClr val="accent1">
                <a:hueOff val="0"/>
                <a:satOff val="0"/>
                <a:lumOff val="0"/>
                <a:alphaOff val="0"/>
                <a:tint val="15000"/>
                <a:satMod val="165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ln>
          <a:noFill/>
        </a:ln>
        <a:effectLst>
          <a:outerShdw blurRad="57150" dist="38100" dir="5400000" algn="ctr" rotWithShape="0">
            <a:schemeClr val="accent1">
              <a:hueOff val="0"/>
              <a:satOff val="0"/>
              <a:lumOff val="0"/>
              <a:alphaOff val="0"/>
              <a:shade val="9000"/>
              <a:satMod val="105000"/>
              <a:alpha val="48000"/>
            </a:scheme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D005CE8C-CC26-4C3E-AC11-E15060ECD759}">
      <dsp:nvSpPr>
        <dsp:cNvPr id="0" name=""/>
        <dsp:cNvSpPr/>
      </dsp:nvSpPr>
      <dsp:spPr>
        <a:xfrm>
          <a:off x="1273857" y="0"/>
          <a:ext cx="5350878" cy="254771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9530" tIns="49530" rIns="49530" bIns="49530" numCol="1" spcCol="1270" anchor="ctr" anchorCtr="0">
          <a:noAutofit/>
        </a:bodyPr>
        <a:lstStyle/>
        <a:p>
          <a:pPr lvl="0" algn="l" defTabSz="5778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300" kern="1200" dirty="0" smtClean="0"/>
            <a:t>ZŠ Týnec nad Labem</a:t>
          </a:r>
          <a:endParaRPr lang="cs-CZ" sz="1300" kern="1200" dirty="0"/>
        </a:p>
      </dsp:txBody>
      <dsp:txXfrm>
        <a:off x="1273857" y="0"/>
        <a:ext cx="5350878" cy="318465"/>
      </dsp:txXfrm>
    </dsp:sp>
    <dsp:sp modelId="{A52A0455-90FF-4808-ABD0-F02540D31D5A}">
      <dsp:nvSpPr>
        <dsp:cNvPr id="0" name=""/>
        <dsp:cNvSpPr/>
      </dsp:nvSpPr>
      <dsp:spPr>
        <a:xfrm>
          <a:off x="222925" y="318465"/>
          <a:ext cx="2101863" cy="2101863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70000"/>
                <a:satMod val="130000"/>
              </a:schemeClr>
            </a:gs>
            <a:gs pos="43000">
              <a:schemeClr val="accent1">
                <a:hueOff val="0"/>
                <a:satOff val="0"/>
                <a:lumOff val="0"/>
                <a:alphaOff val="0"/>
                <a:tint val="44000"/>
                <a:satMod val="165000"/>
              </a:schemeClr>
            </a:gs>
            <a:gs pos="93000">
              <a:schemeClr val="accent1">
                <a:hueOff val="0"/>
                <a:satOff val="0"/>
                <a:lumOff val="0"/>
                <a:alphaOff val="0"/>
                <a:tint val="15000"/>
                <a:satMod val="165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ln>
          <a:noFill/>
        </a:ln>
        <a:effectLst>
          <a:outerShdw blurRad="57150" dist="38100" dir="5400000" algn="ctr" rotWithShape="0">
            <a:schemeClr val="accent1">
              <a:hueOff val="0"/>
              <a:satOff val="0"/>
              <a:lumOff val="0"/>
              <a:alphaOff val="0"/>
              <a:shade val="9000"/>
              <a:satMod val="105000"/>
              <a:alpha val="48000"/>
            </a:scheme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6140AFEC-043D-4C43-A2F9-D0F5331DF3A3}">
      <dsp:nvSpPr>
        <dsp:cNvPr id="0" name=""/>
        <dsp:cNvSpPr/>
      </dsp:nvSpPr>
      <dsp:spPr>
        <a:xfrm>
          <a:off x="1273857" y="318465"/>
          <a:ext cx="5350878" cy="210186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9530" tIns="49530" rIns="49530" bIns="49530" numCol="1" spcCol="1270" anchor="ctr" anchorCtr="0">
          <a:noAutofit/>
        </a:bodyPr>
        <a:lstStyle/>
        <a:p>
          <a:pPr lvl="0" algn="l" defTabSz="5778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300" kern="1200" dirty="0" smtClean="0"/>
            <a:t>AUTOR: Alena Darebná</a:t>
          </a:r>
          <a:endParaRPr lang="cs-CZ" sz="1300" kern="1200" dirty="0"/>
        </a:p>
      </dsp:txBody>
      <dsp:txXfrm>
        <a:off x="1273857" y="318465"/>
        <a:ext cx="5350878" cy="318465"/>
      </dsp:txXfrm>
    </dsp:sp>
    <dsp:sp modelId="{313FC574-E1CD-4FB4-B054-0B805CE0447D}">
      <dsp:nvSpPr>
        <dsp:cNvPr id="0" name=""/>
        <dsp:cNvSpPr/>
      </dsp:nvSpPr>
      <dsp:spPr>
        <a:xfrm>
          <a:off x="445850" y="636930"/>
          <a:ext cx="1656012" cy="1656012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70000"/>
                <a:satMod val="130000"/>
              </a:schemeClr>
            </a:gs>
            <a:gs pos="43000">
              <a:schemeClr val="accent1">
                <a:hueOff val="0"/>
                <a:satOff val="0"/>
                <a:lumOff val="0"/>
                <a:alphaOff val="0"/>
                <a:tint val="44000"/>
                <a:satMod val="165000"/>
              </a:schemeClr>
            </a:gs>
            <a:gs pos="93000">
              <a:schemeClr val="accent1">
                <a:hueOff val="0"/>
                <a:satOff val="0"/>
                <a:lumOff val="0"/>
                <a:alphaOff val="0"/>
                <a:tint val="15000"/>
                <a:satMod val="165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ln>
          <a:noFill/>
        </a:ln>
        <a:effectLst>
          <a:outerShdw blurRad="57150" dist="38100" dir="5400000" algn="ctr" rotWithShape="0">
            <a:schemeClr val="accent1">
              <a:hueOff val="0"/>
              <a:satOff val="0"/>
              <a:lumOff val="0"/>
              <a:alphaOff val="0"/>
              <a:shade val="9000"/>
              <a:satMod val="105000"/>
              <a:alpha val="48000"/>
            </a:scheme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619D679B-A015-4ECF-8348-D1034C574F40}">
      <dsp:nvSpPr>
        <dsp:cNvPr id="0" name=""/>
        <dsp:cNvSpPr/>
      </dsp:nvSpPr>
      <dsp:spPr>
        <a:xfrm>
          <a:off x="1273857" y="636930"/>
          <a:ext cx="5350878" cy="1656012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9530" tIns="49530" rIns="49530" bIns="49530" numCol="1" spcCol="1270" anchor="ctr" anchorCtr="0">
          <a:noAutofit/>
        </a:bodyPr>
        <a:lstStyle/>
        <a:p>
          <a:pPr lvl="0" algn="l" defTabSz="5778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300" kern="1200" dirty="0" smtClean="0"/>
            <a:t>VY_32_INOVACE_05_ČESKÝ JAZYK 5.ROČNÍK_SKUPINY BĚ, PĚ, VĚ </a:t>
          </a:r>
        </a:p>
      </dsp:txBody>
      <dsp:txXfrm>
        <a:off x="1273857" y="636930"/>
        <a:ext cx="5350878" cy="318462"/>
      </dsp:txXfrm>
    </dsp:sp>
    <dsp:sp modelId="{FFC9F71D-1B4F-4AD9-A4A6-86ADEFC8AF5C}">
      <dsp:nvSpPr>
        <dsp:cNvPr id="0" name=""/>
        <dsp:cNvSpPr/>
      </dsp:nvSpPr>
      <dsp:spPr>
        <a:xfrm>
          <a:off x="668774" y="955392"/>
          <a:ext cx="1210164" cy="121016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70000"/>
                <a:satMod val="130000"/>
              </a:schemeClr>
            </a:gs>
            <a:gs pos="43000">
              <a:schemeClr val="accent1">
                <a:hueOff val="0"/>
                <a:satOff val="0"/>
                <a:lumOff val="0"/>
                <a:alphaOff val="0"/>
                <a:tint val="44000"/>
                <a:satMod val="165000"/>
              </a:schemeClr>
            </a:gs>
            <a:gs pos="93000">
              <a:schemeClr val="accent1">
                <a:hueOff val="0"/>
                <a:satOff val="0"/>
                <a:lumOff val="0"/>
                <a:alphaOff val="0"/>
                <a:tint val="15000"/>
                <a:satMod val="165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ln>
          <a:noFill/>
        </a:ln>
        <a:effectLst>
          <a:outerShdw blurRad="57150" dist="38100" dir="5400000" algn="ctr" rotWithShape="0">
            <a:schemeClr val="accent1">
              <a:hueOff val="0"/>
              <a:satOff val="0"/>
              <a:lumOff val="0"/>
              <a:alphaOff val="0"/>
              <a:shade val="9000"/>
              <a:satMod val="105000"/>
              <a:alpha val="48000"/>
            </a:scheme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25B08C86-7E15-44DC-BE7F-FFB55DD49D12}">
      <dsp:nvSpPr>
        <dsp:cNvPr id="0" name=""/>
        <dsp:cNvSpPr/>
      </dsp:nvSpPr>
      <dsp:spPr>
        <a:xfrm>
          <a:off x="1273857" y="955392"/>
          <a:ext cx="5350878" cy="121016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9530" tIns="49530" rIns="49530" bIns="49530" numCol="1" spcCol="1270" anchor="ctr" anchorCtr="0">
          <a:noAutofit/>
        </a:bodyPr>
        <a:lstStyle/>
        <a:p>
          <a:pPr lvl="0" algn="l" defTabSz="5778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300" kern="1200" dirty="0" smtClean="0"/>
            <a:t>Téma: SKUPINY BĚ, PĚ, VĚ</a:t>
          </a:r>
          <a:endParaRPr lang="cs-CZ" sz="1300" kern="1200" dirty="0"/>
        </a:p>
      </dsp:txBody>
      <dsp:txXfrm>
        <a:off x="1273857" y="955392"/>
        <a:ext cx="5350878" cy="318465"/>
      </dsp:txXfrm>
    </dsp:sp>
    <dsp:sp modelId="{3A8D07C5-B047-49FC-893A-4D838C30284D}">
      <dsp:nvSpPr>
        <dsp:cNvPr id="0" name=""/>
        <dsp:cNvSpPr/>
      </dsp:nvSpPr>
      <dsp:spPr>
        <a:xfrm>
          <a:off x="891700" y="1273857"/>
          <a:ext cx="764313" cy="764313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70000"/>
                <a:satMod val="130000"/>
              </a:schemeClr>
            </a:gs>
            <a:gs pos="43000">
              <a:schemeClr val="accent1">
                <a:hueOff val="0"/>
                <a:satOff val="0"/>
                <a:lumOff val="0"/>
                <a:alphaOff val="0"/>
                <a:tint val="44000"/>
                <a:satMod val="165000"/>
              </a:schemeClr>
            </a:gs>
            <a:gs pos="93000">
              <a:schemeClr val="accent1">
                <a:hueOff val="0"/>
                <a:satOff val="0"/>
                <a:lumOff val="0"/>
                <a:alphaOff val="0"/>
                <a:tint val="15000"/>
                <a:satMod val="165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ln>
          <a:noFill/>
        </a:ln>
        <a:effectLst>
          <a:outerShdw blurRad="57150" dist="38100" dir="5400000" algn="ctr" rotWithShape="0">
            <a:schemeClr val="accent1">
              <a:hueOff val="0"/>
              <a:satOff val="0"/>
              <a:lumOff val="0"/>
              <a:alphaOff val="0"/>
              <a:shade val="9000"/>
              <a:satMod val="105000"/>
              <a:alpha val="48000"/>
            </a:scheme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04772E40-281E-482F-BAAA-D841C4944BB4}">
      <dsp:nvSpPr>
        <dsp:cNvPr id="0" name=""/>
        <dsp:cNvSpPr/>
      </dsp:nvSpPr>
      <dsp:spPr>
        <a:xfrm>
          <a:off x="1273857" y="1273857"/>
          <a:ext cx="5350878" cy="76431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9530" tIns="49530" rIns="49530" bIns="49530" numCol="1" spcCol="1270" anchor="ctr" anchorCtr="0">
          <a:noAutofit/>
        </a:bodyPr>
        <a:lstStyle/>
        <a:p>
          <a:pPr lvl="0" algn="l" defTabSz="5778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300" kern="1200" dirty="0" smtClean="0"/>
            <a:t>Vytvořeno: září 2011</a:t>
          </a:r>
          <a:endParaRPr lang="cs-CZ" sz="1300" kern="1200" dirty="0"/>
        </a:p>
      </dsp:txBody>
      <dsp:txXfrm>
        <a:off x="1273857" y="1273857"/>
        <a:ext cx="5350878" cy="318465"/>
      </dsp:txXfrm>
    </dsp:sp>
    <dsp:sp modelId="{85412897-129B-4433-9872-3E63A279C3B7}">
      <dsp:nvSpPr>
        <dsp:cNvPr id="0" name=""/>
        <dsp:cNvSpPr/>
      </dsp:nvSpPr>
      <dsp:spPr>
        <a:xfrm>
          <a:off x="1114625" y="1592322"/>
          <a:ext cx="318462" cy="318462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70000"/>
                <a:satMod val="130000"/>
              </a:schemeClr>
            </a:gs>
            <a:gs pos="43000">
              <a:schemeClr val="accent1">
                <a:hueOff val="0"/>
                <a:satOff val="0"/>
                <a:lumOff val="0"/>
                <a:alphaOff val="0"/>
                <a:tint val="44000"/>
                <a:satMod val="165000"/>
              </a:schemeClr>
            </a:gs>
            <a:gs pos="93000">
              <a:schemeClr val="accent1">
                <a:hueOff val="0"/>
                <a:satOff val="0"/>
                <a:lumOff val="0"/>
                <a:alphaOff val="0"/>
                <a:tint val="15000"/>
                <a:satMod val="165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ln>
          <a:noFill/>
        </a:ln>
        <a:effectLst>
          <a:outerShdw blurRad="57150" dist="38100" dir="5400000" algn="ctr" rotWithShape="0">
            <a:schemeClr val="accent1">
              <a:hueOff val="0"/>
              <a:satOff val="0"/>
              <a:lumOff val="0"/>
              <a:alphaOff val="0"/>
              <a:shade val="9000"/>
              <a:satMod val="105000"/>
              <a:alpha val="48000"/>
            </a:scheme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D4879536-D4F1-49E7-BDBE-C0042A125C86}">
      <dsp:nvSpPr>
        <dsp:cNvPr id="0" name=""/>
        <dsp:cNvSpPr/>
      </dsp:nvSpPr>
      <dsp:spPr>
        <a:xfrm>
          <a:off x="1273857" y="1592322"/>
          <a:ext cx="5350878" cy="318462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9530" tIns="49530" rIns="49530" bIns="49530" numCol="1" spcCol="1270" anchor="ctr" anchorCtr="0">
          <a:noAutofit/>
        </a:bodyPr>
        <a:lstStyle/>
        <a:p>
          <a:pPr lvl="0" algn="l" defTabSz="5778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300" kern="1200" dirty="0" smtClean="0"/>
            <a:t>CZ.1.07/1.4.00/21.1921</a:t>
          </a:r>
          <a:endParaRPr lang="cs-CZ" sz="1300" kern="1200" dirty="0"/>
        </a:p>
      </dsp:txBody>
      <dsp:txXfrm>
        <a:off x="1273857" y="1592322"/>
        <a:ext cx="5350878" cy="318462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Nadpis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7" name="Podnadpis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30" name="Zástupný symbol pro datum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8F0A80-367A-4814-B732-19037E655752}" type="datetimeFigureOut">
              <a:rPr lang="cs-CZ" smtClean="0"/>
              <a:pPr/>
              <a:t>3.6.2012</a:t>
            </a:fld>
            <a:endParaRPr lang="cs-CZ"/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27" name="Zástupný symbol pro číslo snímku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BC1713-5AE2-4BC2-9E1C-DBB208B5119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8F0A80-367A-4814-B732-19037E655752}" type="datetimeFigureOut">
              <a:rPr lang="cs-CZ" smtClean="0"/>
              <a:pPr/>
              <a:t>3.6.2012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BC1713-5AE2-4BC2-9E1C-DBB208B5119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8F0A80-367A-4814-B732-19037E655752}" type="datetimeFigureOut">
              <a:rPr lang="cs-CZ" smtClean="0"/>
              <a:pPr/>
              <a:t>3.6.2012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BC1713-5AE2-4BC2-9E1C-DBB208B5119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8F0A80-367A-4814-B732-19037E655752}" type="datetimeFigureOut">
              <a:rPr lang="cs-CZ" smtClean="0"/>
              <a:pPr/>
              <a:t>3.6.2012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BC1713-5AE2-4BC2-9E1C-DBB208B5119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8F0A80-367A-4814-B732-19037E655752}" type="datetimeFigureOut">
              <a:rPr lang="cs-CZ" smtClean="0"/>
              <a:pPr/>
              <a:t>3.6.2012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BC1713-5AE2-4BC2-9E1C-DBB208B5119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8F0A80-367A-4814-B732-19037E655752}" type="datetimeFigureOut">
              <a:rPr lang="cs-CZ" smtClean="0"/>
              <a:pPr/>
              <a:t>3.6.2012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BC1713-5AE2-4BC2-9E1C-DBB208B5119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8F0A80-367A-4814-B732-19037E655752}" type="datetimeFigureOut">
              <a:rPr lang="cs-CZ" smtClean="0"/>
              <a:pPr/>
              <a:t>3.6.2012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BC1713-5AE2-4BC2-9E1C-DBB208B5119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8F0A80-367A-4814-B732-19037E655752}" type="datetimeFigureOut">
              <a:rPr lang="cs-CZ" smtClean="0"/>
              <a:pPr/>
              <a:t>3.6.2012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BC1713-5AE2-4BC2-9E1C-DBB208B5119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bdélník s odříznutým a zakulaceným jedním rohem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Pravoúhlý trojúhelník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8F0A80-367A-4814-B732-19037E655752}" type="datetimeFigureOut">
              <a:rPr lang="cs-CZ" smtClean="0"/>
              <a:pPr/>
              <a:t>3.6.2012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01BC1713-5AE2-4BC2-9E1C-DBB208B5119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10" name="Volný tvar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Volný tvar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8F0A80-367A-4814-B732-19037E655752}" type="datetimeFigureOut">
              <a:rPr lang="cs-CZ" smtClean="0"/>
              <a:pPr/>
              <a:t>3.6.2012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BC1713-5AE2-4BC2-9E1C-DBB208B5119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8F0A80-367A-4814-B732-19037E655752}" type="datetimeFigureOut">
              <a:rPr lang="cs-CZ" smtClean="0"/>
              <a:pPr/>
              <a:t>3.6.2012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BC1713-5AE2-4BC2-9E1C-DBB208B5119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Volný tvar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Volný tvar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Zástupný symbol pro nadpis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0" name="Zástupný symbol pro text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908F0A80-367A-4814-B732-19037E655752}" type="datetimeFigureOut">
              <a:rPr lang="cs-CZ" smtClean="0"/>
              <a:pPr/>
              <a:t>3.6.2012</a:t>
            </a:fld>
            <a:endParaRPr lang="cs-CZ"/>
          </a:p>
        </p:txBody>
      </p:sp>
      <p:sp>
        <p:nvSpPr>
          <p:cNvPr id="22" name="Zástupný symbol pro zápatí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01BC1713-5AE2-4BC2-9E1C-DBB208B51198}" type="slidenum">
              <a:rPr lang="cs-CZ" smtClean="0"/>
              <a:pPr/>
              <a:t>‹#›</a:t>
            </a:fld>
            <a:endParaRPr lang="cs-CZ"/>
          </a:p>
        </p:txBody>
      </p:sp>
      <p:grpSp>
        <p:nvGrpSpPr>
          <p:cNvPr id="2" name="Skupina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Volný tvar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Volný tvar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jpeg"/><Relationship Id="rId3" Type="http://schemas.openxmlformats.org/officeDocument/2006/relationships/diagramLayout" Target="../diagrams/layout1.xml"/><Relationship Id="rId7" Type="http://schemas.openxmlformats.org/officeDocument/2006/relationships/image" Target="../media/image2.jpe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wmf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wmf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="" xmlns:p14="http://schemas.microsoft.com/office/powerpoint/2010/main" val="298088178"/>
              </p:ext>
            </p:extLst>
          </p:nvPr>
        </p:nvGraphicFramePr>
        <p:xfrm>
          <a:off x="2339752" y="908720"/>
          <a:ext cx="6624736" cy="25477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5" name="Obrázek 4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9712" y="4743820"/>
            <a:ext cx="5407152" cy="1045464"/>
          </a:xfrm>
          <a:prstGeom prst="rect">
            <a:avLst/>
          </a:prstGeom>
        </p:spPr>
      </p:pic>
      <p:pic>
        <p:nvPicPr>
          <p:cNvPr id="2" name="Obrázek 1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44" y="918862"/>
            <a:ext cx="1865079" cy="2592288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41819679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cs-CZ" sz="2000" dirty="0" smtClean="0"/>
              <a:t>Anotace</a:t>
            </a:r>
            <a:r>
              <a:rPr lang="cs-CZ" dirty="0" smtClean="0">
                <a:solidFill>
                  <a:srgbClr val="C00000"/>
                </a:solidFill>
              </a:rPr>
              <a:t/>
            </a:r>
            <a:br>
              <a:rPr lang="cs-CZ" dirty="0" smtClean="0">
                <a:solidFill>
                  <a:srgbClr val="C00000"/>
                </a:solidFill>
              </a:rPr>
            </a:br>
            <a:r>
              <a:rPr lang="cs-CZ" dirty="0" smtClean="0">
                <a:solidFill>
                  <a:srgbClr val="C00000"/>
                </a:solidFill>
              </a:rPr>
              <a:t>		Slabiky </a:t>
            </a:r>
            <a:r>
              <a:rPr lang="cs-CZ" dirty="0" err="1" smtClean="0">
                <a:solidFill>
                  <a:srgbClr val="C00000"/>
                </a:solidFill>
              </a:rPr>
              <a:t>bě</a:t>
            </a:r>
            <a:r>
              <a:rPr lang="cs-CZ" dirty="0" smtClean="0">
                <a:solidFill>
                  <a:srgbClr val="C00000"/>
                </a:solidFill>
              </a:rPr>
              <a:t>, </a:t>
            </a:r>
            <a:r>
              <a:rPr lang="cs-CZ" dirty="0" err="1" smtClean="0">
                <a:solidFill>
                  <a:srgbClr val="C00000"/>
                </a:solidFill>
              </a:rPr>
              <a:t>pě</a:t>
            </a:r>
            <a:r>
              <a:rPr lang="cs-CZ" dirty="0" smtClean="0">
                <a:solidFill>
                  <a:srgbClr val="C00000"/>
                </a:solidFill>
              </a:rPr>
              <a:t>, </a:t>
            </a:r>
            <a:r>
              <a:rPr lang="cs-CZ" dirty="0" err="1" smtClean="0">
                <a:solidFill>
                  <a:srgbClr val="C00000"/>
                </a:solidFill>
              </a:rPr>
              <a:t>vě</a:t>
            </a:r>
            <a:endParaRPr lang="cs-CZ" dirty="0">
              <a:solidFill>
                <a:srgbClr val="C0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Určeno pro výklad v 5. </a:t>
            </a:r>
            <a:r>
              <a:rPr lang="cs-CZ" dirty="0" err="1" smtClean="0"/>
              <a:t>roč</a:t>
            </a:r>
            <a:r>
              <a:rPr lang="cs-CZ" dirty="0" smtClean="0"/>
              <a:t>.</a:t>
            </a:r>
          </a:p>
          <a:p>
            <a:r>
              <a:rPr lang="cs-CZ" dirty="0" smtClean="0"/>
              <a:t>Ucelený přehled všech pravidel</a:t>
            </a:r>
          </a:p>
          <a:p>
            <a:r>
              <a:rPr lang="cs-CZ" smtClean="0"/>
              <a:t>Vhodné na procvičení probíraného učiva</a:t>
            </a:r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dirty="0"/>
          </a:p>
        </p:txBody>
      </p:sp>
      <p:pic>
        <p:nvPicPr>
          <p:cNvPr id="4" name="Picture 2" descr="C:\Users\Alena\AppData\Local\Microsoft\Windows\Temporary Internet Files\Content.IE5\XFZ2XDBR\MC900440428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148064" y="3645024"/>
            <a:ext cx="2452538" cy="2582563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FF0000"/>
                </a:solidFill>
              </a:rPr>
              <a:t>Pamatuj!</a:t>
            </a:r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cs-CZ" dirty="0" smtClean="0"/>
              <a:t>	1. Skupiny </a:t>
            </a:r>
            <a:r>
              <a:rPr lang="cs-CZ" b="1" i="1" dirty="0" smtClean="0">
                <a:solidFill>
                  <a:srgbClr val="FF0000"/>
                </a:solidFill>
              </a:rPr>
              <a:t>–</a:t>
            </a:r>
            <a:r>
              <a:rPr lang="cs-CZ" b="1" i="1" dirty="0" err="1" smtClean="0">
                <a:solidFill>
                  <a:srgbClr val="FF0000"/>
                </a:solidFill>
              </a:rPr>
              <a:t>bje</a:t>
            </a:r>
            <a:r>
              <a:rPr lang="cs-CZ" b="1" i="1" dirty="0" smtClean="0">
                <a:solidFill>
                  <a:srgbClr val="FF0000"/>
                </a:solidFill>
              </a:rPr>
              <a:t>-</a:t>
            </a:r>
            <a:r>
              <a:rPr lang="cs-CZ" dirty="0" smtClean="0"/>
              <a:t>, </a:t>
            </a:r>
            <a:r>
              <a:rPr lang="cs-CZ" b="1" i="1" dirty="0" smtClean="0">
                <a:solidFill>
                  <a:srgbClr val="FF0000"/>
                </a:solidFill>
              </a:rPr>
              <a:t>-</a:t>
            </a:r>
            <a:r>
              <a:rPr lang="cs-CZ" b="1" i="1" dirty="0" err="1" smtClean="0">
                <a:solidFill>
                  <a:srgbClr val="FF0000"/>
                </a:solidFill>
              </a:rPr>
              <a:t>vje</a:t>
            </a:r>
            <a:r>
              <a:rPr lang="cs-CZ" b="1" i="1" dirty="0" smtClean="0">
                <a:solidFill>
                  <a:srgbClr val="FF0000"/>
                </a:solidFill>
              </a:rPr>
              <a:t>-</a:t>
            </a:r>
            <a:r>
              <a:rPr lang="cs-CZ" b="1" i="1" dirty="0" smtClean="0"/>
              <a:t> </a:t>
            </a:r>
            <a:r>
              <a:rPr lang="cs-CZ" dirty="0" smtClean="0"/>
              <a:t>píšeme, je-li po předponách </a:t>
            </a:r>
            <a:r>
              <a:rPr lang="cs-CZ" i="1" dirty="0" smtClean="0">
                <a:solidFill>
                  <a:srgbClr val="0070C0"/>
                </a:solidFill>
              </a:rPr>
              <a:t>ob-</a:t>
            </a:r>
            <a:r>
              <a:rPr lang="cs-CZ" dirty="0" smtClean="0"/>
              <a:t>, </a:t>
            </a:r>
            <a:r>
              <a:rPr lang="cs-CZ" i="1" dirty="0" err="1" smtClean="0">
                <a:solidFill>
                  <a:srgbClr val="0070C0"/>
                </a:solidFill>
              </a:rPr>
              <a:t>vj</a:t>
            </a:r>
            <a:r>
              <a:rPr lang="cs-CZ" i="1" dirty="0" smtClean="0">
                <a:solidFill>
                  <a:srgbClr val="0070C0"/>
                </a:solidFill>
              </a:rPr>
              <a:t>-</a:t>
            </a:r>
            <a:r>
              <a:rPr lang="cs-CZ" dirty="0" smtClean="0"/>
              <a:t> kořen začínající souhláskou </a:t>
            </a:r>
            <a:r>
              <a:rPr lang="cs-CZ" b="1" dirty="0" smtClean="0">
                <a:solidFill>
                  <a:srgbClr val="FF0000"/>
                </a:solidFill>
              </a:rPr>
              <a:t>j</a:t>
            </a:r>
          </a:p>
          <a:p>
            <a:pPr>
              <a:buNone/>
            </a:pPr>
            <a:r>
              <a:rPr lang="cs-CZ" i="1" dirty="0" smtClean="0">
                <a:solidFill>
                  <a:srgbClr val="0070C0"/>
                </a:solidFill>
              </a:rPr>
              <a:t>ob/</a:t>
            </a:r>
            <a:r>
              <a:rPr lang="cs-CZ" i="1" dirty="0" smtClean="0">
                <a:solidFill>
                  <a:srgbClr val="FF0000"/>
                </a:solidFill>
              </a:rPr>
              <a:t>j</a:t>
            </a:r>
            <a:r>
              <a:rPr lang="cs-CZ" i="1" dirty="0" smtClean="0">
                <a:solidFill>
                  <a:srgbClr val="0070C0"/>
                </a:solidFill>
              </a:rPr>
              <a:t>et, v/</a:t>
            </a:r>
            <a:r>
              <a:rPr lang="cs-CZ" i="1" dirty="0" smtClean="0">
                <a:solidFill>
                  <a:srgbClr val="FF0000"/>
                </a:solidFill>
              </a:rPr>
              <a:t>j</a:t>
            </a:r>
            <a:r>
              <a:rPr lang="cs-CZ" i="1" dirty="0" smtClean="0">
                <a:solidFill>
                  <a:srgbClr val="0070C0"/>
                </a:solidFill>
              </a:rPr>
              <a:t>et, ob/</a:t>
            </a:r>
            <a:r>
              <a:rPr lang="cs-CZ" i="1" dirty="0" smtClean="0">
                <a:solidFill>
                  <a:srgbClr val="FF0000"/>
                </a:solidFill>
              </a:rPr>
              <a:t>j</a:t>
            </a:r>
            <a:r>
              <a:rPr lang="cs-CZ" i="1" dirty="0" smtClean="0">
                <a:solidFill>
                  <a:srgbClr val="0070C0"/>
                </a:solidFill>
              </a:rPr>
              <a:t>etí, ob/</a:t>
            </a:r>
            <a:r>
              <a:rPr lang="cs-CZ" i="1" dirty="0" smtClean="0">
                <a:solidFill>
                  <a:srgbClr val="FF0000"/>
                </a:solidFill>
              </a:rPr>
              <a:t>j</a:t>
            </a:r>
            <a:r>
              <a:rPr lang="cs-CZ" i="1" dirty="0" smtClean="0">
                <a:solidFill>
                  <a:srgbClr val="0070C0"/>
                </a:solidFill>
              </a:rPr>
              <a:t>ednat, ob/</a:t>
            </a:r>
            <a:r>
              <a:rPr lang="cs-CZ" i="1" dirty="0" err="1" smtClean="0">
                <a:solidFill>
                  <a:srgbClr val="FF0000"/>
                </a:solidFill>
              </a:rPr>
              <a:t>j</a:t>
            </a:r>
            <a:r>
              <a:rPr lang="cs-CZ" i="1" dirty="0" err="1" smtClean="0">
                <a:solidFill>
                  <a:srgbClr val="0070C0"/>
                </a:solidFill>
              </a:rPr>
              <a:t>em</a:t>
            </a:r>
            <a:r>
              <a:rPr lang="cs-CZ" i="1" dirty="0" smtClean="0">
                <a:solidFill>
                  <a:srgbClr val="0070C0"/>
                </a:solidFill>
              </a:rPr>
              <a:t>, v/</a:t>
            </a:r>
            <a:r>
              <a:rPr lang="cs-CZ" i="1" dirty="0" err="1" smtClean="0">
                <a:solidFill>
                  <a:srgbClr val="FF0000"/>
                </a:solidFill>
              </a:rPr>
              <a:t>j</a:t>
            </a:r>
            <a:r>
              <a:rPr lang="cs-CZ" i="1" dirty="0" err="1" smtClean="0">
                <a:solidFill>
                  <a:srgbClr val="0070C0"/>
                </a:solidFill>
              </a:rPr>
              <a:t>em</a:t>
            </a:r>
            <a:endParaRPr lang="cs-CZ" i="1" dirty="0" smtClean="0">
              <a:solidFill>
                <a:srgbClr val="0070C0"/>
              </a:solidFill>
            </a:endParaRPr>
          </a:p>
          <a:p>
            <a:pPr>
              <a:buNone/>
            </a:pPr>
            <a:r>
              <a:rPr lang="cs-CZ" dirty="0" smtClean="0"/>
              <a:t>	</a:t>
            </a:r>
          </a:p>
          <a:p>
            <a:pPr>
              <a:buNone/>
            </a:pPr>
            <a:r>
              <a:rPr lang="cs-CZ" dirty="0" smtClean="0"/>
              <a:t>	</a:t>
            </a:r>
            <a:endParaRPr lang="cs-CZ" i="1" dirty="0">
              <a:solidFill>
                <a:srgbClr val="0070C0"/>
              </a:solidFill>
            </a:endParaRPr>
          </a:p>
        </p:txBody>
      </p:sp>
      <p:pic>
        <p:nvPicPr>
          <p:cNvPr id="2052" name="Picture 4" descr="C:\Users\Alena\AppData\Local\Microsoft\Windows\Temporary Internet Files\Content.IE5\Y8AXGD7B\MP900406714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012160" y="3429000"/>
            <a:ext cx="2081784" cy="3121152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FF0000"/>
                </a:solidFill>
              </a:rPr>
              <a:t>Pamatuj!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endParaRPr lang="cs-CZ" dirty="0" smtClean="0"/>
          </a:p>
          <a:p>
            <a:pPr>
              <a:buNone/>
            </a:pPr>
            <a:r>
              <a:rPr lang="cs-CZ" dirty="0" smtClean="0"/>
              <a:t>2. Skupiny </a:t>
            </a:r>
            <a:r>
              <a:rPr lang="cs-CZ" b="1" i="1" dirty="0" smtClean="0">
                <a:solidFill>
                  <a:srgbClr val="FF0000"/>
                </a:solidFill>
              </a:rPr>
              <a:t>–</a:t>
            </a:r>
            <a:r>
              <a:rPr lang="cs-CZ" b="1" i="1" dirty="0" err="1" smtClean="0">
                <a:solidFill>
                  <a:srgbClr val="FF0000"/>
                </a:solidFill>
              </a:rPr>
              <a:t>bě</a:t>
            </a:r>
            <a:r>
              <a:rPr lang="cs-CZ" b="1" i="1" dirty="0" smtClean="0">
                <a:solidFill>
                  <a:srgbClr val="FF0000"/>
                </a:solidFill>
              </a:rPr>
              <a:t>-</a:t>
            </a:r>
            <a:r>
              <a:rPr lang="cs-CZ" dirty="0" smtClean="0"/>
              <a:t>, </a:t>
            </a:r>
            <a:r>
              <a:rPr lang="cs-CZ" b="1" i="1" dirty="0" smtClean="0">
                <a:solidFill>
                  <a:srgbClr val="FF0000"/>
                </a:solidFill>
              </a:rPr>
              <a:t>-</a:t>
            </a:r>
            <a:r>
              <a:rPr lang="cs-CZ" b="1" i="1" dirty="0" err="1" smtClean="0">
                <a:solidFill>
                  <a:srgbClr val="FF0000"/>
                </a:solidFill>
              </a:rPr>
              <a:t>vě</a:t>
            </a:r>
            <a:r>
              <a:rPr lang="cs-CZ" b="1" i="1" dirty="0" smtClean="0">
                <a:solidFill>
                  <a:srgbClr val="FF0000"/>
                </a:solidFill>
              </a:rPr>
              <a:t>-</a:t>
            </a:r>
            <a:r>
              <a:rPr lang="cs-CZ" b="1" i="1" dirty="0" smtClean="0">
                <a:solidFill>
                  <a:srgbClr val="00B050"/>
                </a:solidFill>
              </a:rPr>
              <a:t> </a:t>
            </a:r>
            <a:r>
              <a:rPr lang="cs-CZ" dirty="0" smtClean="0"/>
              <a:t>píšeme ve všech ostatních případech</a:t>
            </a:r>
          </a:p>
          <a:p>
            <a:pPr>
              <a:buNone/>
            </a:pPr>
            <a:r>
              <a:rPr lang="cs-CZ" i="1" dirty="0" smtClean="0">
                <a:solidFill>
                  <a:srgbClr val="FF0000"/>
                </a:solidFill>
              </a:rPr>
              <a:t>bě</a:t>
            </a:r>
            <a:r>
              <a:rPr lang="cs-CZ" i="1" dirty="0" smtClean="0">
                <a:solidFill>
                  <a:srgbClr val="0070C0"/>
                </a:solidFill>
              </a:rPr>
              <a:t>žet, </a:t>
            </a:r>
            <a:r>
              <a:rPr lang="cs-CZ" i="1" dirty="0" smtClean="0">
                <a:solidFill>
                  <a:srgbClr val="FF0000"/>
                </a:solidFill>
              </a:rPr>
              <a:t>bě</a:t>
            </a:r>
            <a:r>
              <a:rPr lang="cs-CZ" i="1" dirty="0" smtClean="0">
                <a:solidFill>
                  <a:srgbClr val="0070C0"/>
                </a:solidFill>
              </a:rPr>
              <a:t>lat se, k to</a:t>
            </a:r>
            <a:r>
              <a:rPr lang="cs-CZ" i="1" dirty="0" smtClean="0">
                <a:solidFill>
                  <a:srgbClr val="FF0000"/>
                </a:solidFill>
              </a:rPr>
              <a:t>bě</a:t>
            </a:r>
            <a:r>
              <a:rPr lang="cs-CZ" i="1" dirty="0" smtClean="0">
                <a:solidFill>
                  <a:srgbClr val="0070C0"/>
                </a:solidFill>
              </a:rPr>
              <a:t>, chy</a:t>
            </a:r>
            <a:r>
              <a:rPr lang="cs-CZ" i="1" dirty="0" smtClean="0">
                <a:solidFill>
                  <a:srgbClr val="FF0000"/>
                </a:solidFill>
              </a:rPr>
              <a:t>bě</a:t>
            </a:r>
            <a:r>
              <a:rPr lang="cs-CZ" i="1" dirty="0" smtClean="0">
                <a:solidFill>
                  <a:srgbClr val="0070C0"/>
                </a:solidFill>
              </a:rPr>
              <a:t>t, o ry</a:t>
            </a:r>
            <a:r>
              <a:rPr lang="cs-CZ" i="1" dirty="0" smtClean="0">
                <a:solidFill>
                  <a:srgbClr val="FF0000"/>
                </a:solidFill>
              </a:rPr>
              <a:t>bě</a:t>
            </a:r>
            <a:r>
              <a:rPr lang="cs-CZ" i="1" dirty="0" smtClean="0">
                <a:solidFill>
                  <a:srgbClr val="0070C0"/>
                </a:solidFill>
              </a:rPr>
              <a:t>, </a:t>
            </a:r>
            <a:r>
              <a:rPr lang="cs-CZ" i="1" dirty="0" smtClean="0">
                <a:solidFill>
                  <a:srgbClr val="FF0000"/>
                </a:solidFill>
              </a:rPr>
              <a:t>vě</a:t>
            </a:r>
            <a:r>
              <a:rPr lang="cs-CZ" i="1" dirty="0" smtClean="0">
                <a:solidFill>
                  <a:srgbClr val="0070C0"/>
                </a:solidFill>
              </a:rPr>
              <a:t>c, opravdo</a:t>
            </a:r>
            <a:r>
              <a:rPr lang="cs-CZ" i="1" dirty="0" smtClean="0">
                <a:solidFill>
                  <a:srgbClr val="FF0000"/>
                </a:solidFill>
              </a:rPr>
              <a:t>vě</a:t>
            </a:r>
            <a:r>
              <a:rPr lang="cs-CZ" i="1" dirty="0" smtClean="0">
                <a:solidFill>
                  <a:srgbClr val="0070C0"/>
                </a:solidFill>
              </a:rPr>
              <a:t>, hlado</a:t>
            </a:r>
            <a:r>
              <a:rPr lang="cs-CZ" i="1" dirty="0" smtClean="0">
                <a:solidFill>
                  <a:srgbClr val="FF0000"/>
                </a:solidFill>
              </a:rPr>
              <a:t>vě</a:t>
            </a:r>
            <a:r>
              <a:rPr lang="cs-CZ" i="1" dirty="0" smtClean="0">
                <a:solidFill>
                  <a:srgbClr val="0070C0"/>
                </a:solidFill>
              </a:rPr>
              <a:t>t</a:t>
            </a:r>
          </a:p>
          <a:p>
            <a:endParaRPr lang="cs-CZ" dirty="0"/>
          </a:p>
        </p:txBody>
      </p:sp>
      <p:pic>
        <p:nvPicPr>
          <p:cNvPr id="3074" name="Picture 2" descr="C:\Users\Alena\AppData\Local\Microsoft\Windows\Temporary Internet Files\Content.IE5\Y8AXGD7B\MC900361040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43608" y="4293096"/>
            <a:ext cx="1817827" cy="1794967"/>
          </a:xfrm>
          <a:prstGeom prst="rect">
            <a:avLst/>
          </a:prstGeom>
          <a:noFill/>
        </p:spPr>
      </p:pic>
      <p:pic>
        <p:nvPicPr>
          <p:cNvPr id="3078" name="Picture 6" descr="C:\Users\Alena\AppData\Local\Microsoft\Windows\Temporary Internet Files\Content.IE5\Y8AXGD7B\MP900444868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724128" y="3861048"/>
            <a:ext cx="2140558" cy="2808312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FF0000"/>
                </a:solidFill>
              </a:rPr>
              <a:t>Pamatuj!</a:t>
            </a:r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cs-CZ" dirty="0" smtClean="0"/>
              <a:t>	</a:t>
            </a:r>
          </a:p>
          <a:p>
            <a:pPr>
              <a:buNone/>
            </a:pPr>
            <a:r>
              <a:rPr lang="cs-CZ" dirty="0" smtClean="0"/>
              <a:t>3. Skupinu </a:t>
            </a:r>
            <a:r>
              <a:rPr lang="cs-CZ" b="1" i="1" dirty="0" smtClean="0">
                <a:solidFill>
                  <a:srgbClr val="FF0000"/>
                </a:solidFill>
              </a:rPr>
              <a:t>–</a:t>
            </a:r>
            <a:r>
              <a:rPr lang="cs-CZ" b="1" i="1" dirty="0" err="1" smtClean="0">
                <a:solidFill>
                  <a:srgbClr val="FF0000"/>
                </a:solidFill>
              </a:rPr>
              <a:t>pě</a:t>
            </a:r>
            <a:r>
              <a:rPr lang="cs-CZ" b="1" i="1" dirty="0" smtClean="0">
                <a:solidFill>
                  <a:srgbClr val="FF0000"/>
                </a:solidFill>
              </a:rPr>
              <a:t>- </a:t>
            </a:r>
            <a:r>
              <a:rPr lang="cs-CZ" dirty="0" smtClean="0"/>
              <a:t>píšeme </a:t>
            </a:r>
            <a:r>
              <a:rPr lang="cs-CZ" b="1" dirty="0" smtClean="0">
                <a:solidFill>
                  <a:srgbClr val="00B050"/>
                </a:solidFill>
              </a:rPr>
              <a:t>vždy</a:t>
            </a:r>
            <a:r>
              <a:rPr lang="cs-CZ" dirty="0" smtClean="0"/>
              <a:t> </a:t>
            </a:r>
            <a:r>
              <a:rPr lang="cs-CZ" b="1" dirty="0" smtClean="0"/>
              <a:t>bez</a:t>
            </a:r>
            <a:r>
              <a:rPr lang="cs-CZ" dirty="0" smtClean="0"/>
              <a:t> </a:t>
            </a:r>
            <a:r>
              <a:rPr lang="cs-CZ" dirty="0" smtClean="0">
                <a:solidFill>
                  <a:srgbClr val="FF0000"/>
                </a:solidFill>
              </a:rPr>
              <a:t>j</a:t>
            </a:r>
          </a:p>
          <a:p>
            <a:pPr>
              <a:buNone/>
            </a:pPr>
            <a:r>
              <a:rPr lang="cs-CZ" i="1" dirty="0" smtClean="0">
                <a:solidFill>
                  <a:srgbClr val="FF0000"/>
                </a:solidFill>
              </a:rPr>
              <a:t>pě</a:t>
            </a:r>
            <a:r>
              <a:rPr lang="cs-CZ" i="1" dirty="0" smtClean="0"/>
              <a:t>šina, z</a:t>
            </a:r>
            <a:r>
              <a:rPr lang="cs-CZ" i="1" dirty="0" smtClean="0">
                <a:solidFill>
                  <a:srgbClr val="FF0000"/>
                </a:solidFill>
              </a:rPr>
              <a:t>pě</a:t>
            </a:r>
            <a:r>
              <a:rPr lang="cs-CZ" i="1" dirty="0" smtClean="0"/>
              <a:t>v, s</a:t>
            </a:r>
            <a:r>
              <a:rPr lang="cs-CZ" i="1" dirty="0" smtClean="0">
                <a:solidFill>
                  <a:srgbClr val="FF0000"/>
                </a:solidFill>
              </a:rPr>
              <a:t>pě</a:t>
            </a:r>
            <a:r>
              <a:rPr lang="cs-CZ" i="1" dirty="0" smtClean="0"/>
              <a:t>chat, </a:t>
            </a:r>
            <a:r>
              <a:rPr lang="cs-CZ" i="1" dirty="0" smtClean="0">
                <a:solidFill>
                  <a:srgbClr val="FF0000"/>
                </a:solidFill>
              </a:rPr>
              <a:t>pě</a:t>
            </a:r>
            <a:r>
              <a:rPr lang="cs-CZ" i="1" dirty="0" smtClean="0"/>
              <a:t>na, hlou</a:t>
            </a:r>
            <a:r>
              <a:rPr lang="cs-CZ" i="1" dirty="0" smtClean="0">
                <a:solidFill>
                  <a:srgbClr val="FF0000"/>
                </a:solidFill>
              </a:rPr>
              <a:t>pě</a:t>
            </a:r>
            <a:r>
              <a:rPr lang="cs-CZ" i="1" dirty="0" smtClean="0"/>
              <a:t>, dou</a:t>
            </a:r>
            <a:r>
              <a:rPr lang="cs-CZ" i="1" dirty="0" smtClean="0">
                <a:solidFill>
                  <a:srgbClr val="FF0000"/>
                </a:solidFill>
              </a:rPr>
              <a:t>pě, </a:t>
            </a:r>
            <a:r>
              <a:rPr lang="cs-CZ" i="1" dirty="0" smtClean="0"/>
              <a:t>pou</a:t>
            </a:r>
            <a:r>
              <a:rPr lang="cs-CZ" i="1" dirty="0" smtClean="0">
                <a:solidFill>
                  <a:srgbClr val="FF0000"/>
                </a:solidFill>
              </a:rPr>
              <a:t>pě</a:t>
            </a:r>
          </a:p>
          <a:p>
            <a:pPr>
              <a:buNone/>
            </a:pPr>
            <a:endParaRPr lang="cs-CZ" i="1" dirty="0" smtClean="0">
              <a:solidFill>
                <a:srgbClr val="FF0000"/>
              </a:solidFill>
            </a:endParaRPr>
          </a:p>
          <a:p>
            <a:pPr>
              <a:buNone/>
            </a:pPr>
            <a:r>
              <a:rPr lang="cs-CZ" dirty="0" smtClean="0"/>
              <a:t>	</a:t>
            </a:r>
            <a:endParaRPr lang="cs-CZ" dirty="0"/>
          </a:p>
        </p:txBody>
      </p:sp>
      <p:pic>
        <p:nvPicPr>
          <p:cNvPr id="1026" name="Picture 2" descr="C:\Users\Alena\AppData\Local\Microsoft\Windows\Temporary Internet Files\Content.IE5\PWE99ZHM\MP900382808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156176" y="3429000"/>
            <a:ext cx="1851634" cy="2592288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Procvičuj: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/>
        <p:txBody>
          <a:bodyPr>
            <a:normAutofit lnSpcReduction="10000"/>
          </a:bodyPr>
          <a:lstStyle/>
          <a:p>
            <a:pPr>
              <a:buNone/>
            </a:pPr>
            <a:r>
              <a:rPr lang="cs-CZ" sz="3600" dirty="0" smtClean="0"/>
              <a:t>	ob ____</a:t>
            </a:r>
            <a:r>
              <a:rPr lang="cs-CZ" sz="3600" dirty="0" err="1" smtClean="0"/>
              <a:t>dnat</a:t>
            </a:r>
            <a:endParaRPr lang="cs-CZ" sz="3600" dirty="0" smtClean="0"/>
          </a:p>
          <a:p>
            <a:pPr>
              <a:buNone/>
            </a:pPr>
            <a:r>
              <a:rPr lang="cs-CZ" sz="3600" dirty="0" smtClean="0"/>
              <a:t>	b____</a:t>
            </a:r>
            <a:r>
              <a:rPr lang="cs-CZ" sz="3600" dirty="0" err="1" smtClean="0"/>
              <a:t>hat</a:t>
            </a:r>
            <a:endParaRPr lang="cs-CZ" sz="3600" dirty="0" smtClean="0"/>
          </a:p>
          <a:p>
            <a:pPr>
              <a:buNone/>
            </a:pPr>
            <a:r>
              <a:rPr lang="cs-CZ" sz="3600" dirty="0" smtClean="0"/>
              <a:t>	v___t do garáže</a:t>
            </a:r>
          </a:p>
          <a:p>
            <a:pPr>
              <a:buNone/>
            </a:pPr>
            <a:r>
              <a:rPr lang="cs-CZ" sz="3600" dirty="0" smtClean="0"/>
              <a:t>	v___ta</a:t>
            </a:r>
          </a:p>
          <a:p>
            <a:pPr>
              <a:buNone/>
            </a:pPr>
            <a:r>
              <a:rPr lang="cs-CZ" sz="3600" dirty="0" smtClean="0"/>
              <a:t>	v </a:t>
            </a:r>
            <a:r>
              <a:rPr lang="cs-CZ" sz="3600" dirty="0" err="1" smtClean="0"/>
              <a:t>tráv</a:t>
            </a:r>
            <a:r>
              <a:rPr lang="cs-CZ" sz="3600" dirty="0" smtClean="0"/>
              <a:t>___</a:t>
            </a:r>
          </a:p>
          <a:p>
            <a:pPr>
              <a:buNone/>
            </a:pPr>
            <a:r>
              <a:rPr lang="cs-CZ" sz="3600" dirty="0" smtClean="0"/>
              <a:t>	nap____</a:t>
            </a:r>
            <a:r>
              <a:rPr lang="cs-CZ" sz="3600" dirty="0" err="1" smtClean="0"/>
              <a:t>tí</a:t>
            </a:r>
            <a:endParaRPr lang="cs-CZ" sz="3600" dirty="0" smtClean="0"/>
          </a:p>
          <a:p>
            <a:pPr>
              <a:buNone/>
            </a:pPr>
            <a:r>
              <a:rPr lang="cs-CZ" sz="3600" dirty="0" smtClean="0"/>
              <a:t>	v____m</a:t>
            </a:r>
          </a:p>
          <a:p>
            <a:pPr>
              <a:buNone/>
            </a:pP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/>
        <p:txBody>
          <a:bodyPr>
            <a:normAutofit lnSpcReduction="10000"/>
          </a:bodyPr>
          <a:lstStyle/>
          <a:p>
            <a:pPr>
              <a:buNone/>
            </a:pPr>
            <a:r>
              <a:rPr lang="cs-CZ" sz="3600" dirty="0" smtClean="0"/>
              <a:t>	v____žák</a:t>
            </a:r>
          </a:p>
          <a:p>
            <a:pPr>
              <a:buNone/>
            </a:pPr>
            <a:r>
              <a:rPr lang="cs-CZ" sz="3600" dirty="0" smtClean="0"/>
              <a:t>	p___</a:t>
            </a:r>
            <a:r>
              <a:rPr lang="cs-CZ" sz="3600" dirty="0" err="1" smtClean="0"/>
              <a:t>tka</a:t>
            </a:r>
            <a:endParaRPr lang="cs-CZ" sz="3600" dirty="0" smtClean="0"/>
          </a:p>
          <a:p>
            <a:pPr>
              <a:buNone/>
            </a:pPr>
            <a:r>
              <a:rPr lang="cs-CZ" sz="3600" dirty="0" smtClean="0"/>
              <a:t>	ob____m</a:t>
            </a:r>
          </a:p>
          <a:p>
            <a:pPr>
              <a:buNone/>
            </a:pPr>
            <a:r>
              <a:rPr lang="cs-CZ" sz="3600" dirty="0" smtClean="0"/>
              <a:t>	s____</a:t>
            </a:r>
            <a:r>
              <a:rPr lang="cs-CZ" sz="3600" dirty="0" err="1" smtClean="0"/>
              <a:t>dnat</a:t>
            </a:r>
            <a:endParaRPr lang="cs-CZ" sz="3600" dirty="0" smtClean="0"/>
          </a:p>
          <a:p>
            <a:pPr>
              <a:buNone/>
            </a:pPr>
            <a:r>
              <a:rPr lang="cs-CZ" sz="3600" dirty="0" smtClean="0"/>
              <a:t>	ob_____ť</a:t>
            </a:r>
          </a:p>
          <a:p>
            <a:pPr>
              <a:buNone/>
            </a:pPr>
            <a:r>
              <a:rPr lang="cs-CZ" sz="3600" dirty="0" smtClean="0"/>
              <a:t>	</a:t>
            </a:r>
            <a:r>
              <a:rPr lang="cs-CZ" sz="3600" dirty="0" err="1" smtClean="0"/>
              <a:t>zb</a:t>
            </a:r>
            <a:r>
              <a:rPr lang="cs-CZ" sz="3600" dirty="0" smtClean="0"/>
              <a:t>____h</a:t>
            </a:r>
          </a:p>
          <a:p>
            <a:pPr>
              <a:buNone/>
            </a:pPr>
            <a:r>
              <a:rPr lang="cs-CZ" sz="3600" dirty="0" smtClean="0"/>
              <a:t>	v____</a:t>
            </a:r>
            <a:r>
              <a:rPr lang="cs-CZ" sz="3600" dirty="0" err="1" smtClean="0"/>
              <a:t>zd</a:t>
            </a:r>
            <a:endParaRPr lang="cs-CZ" dirty="0" smtClean="0"/>
          </a:p>
          <a:p>
            <a:pPr>
              <a:buNone/>
            </a:pPr>
            <a:endParaRPr lang="cs-CZ" dirty="0"/>
          </a:p>
        </p:txBody>
      </p:sp>
      <p:sp>
        <p:nvSpPr>
          <p:cNvPr id="5" name="Obdélník 4"/>
          <p:cNvSpPr/>
          <p:nvPr/>
        </p:nvSpPr>
        <p:spPr>
          <a:xfrm>
            <a:off x="1115616" y="5517232"/>
            <a:ext cx="864096" cy="504056"/>
          </a:xfrm>
          <a:prstGeom prst="rect">
            <a:avLst/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dirty="0" smtClean="0"/>
              <a:t>je</a:t>
            </a:r>
            <a:endParaRPr lang="cs-CZ" sz="3600" dirty="0"/>
          </a:p>
        </p:txBody>
      </p:sp>
      <p:sp>
        <p:nvSpPr>
          <p:cNvPr id="7" name="Obdélník 6"/>
          <p:cNvSpPr/>
          <p:nvPr/>
        </p:nvSpPr>
        <p:spPr>
          <a:xfrm>
            <a:off x="5292080" y="5517232"/>
            <a:ext cx="864096" cy="504056"/>
          </a:xfrm>
          <a:prstGeom prst="rect">
            <a:avLst/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dirty="0" smtClean="0"/>
              <a:t>je</a:t>
            </a:r>
            <a:endParaRPr lang="cs-CZ" sz="3600" dirty="0"/>
          </a:p>
        </p:txBody>
      </p:sp>
      <p:sp>
        <p:nvSpPr>
          <p:cNvPr id="8" name="Obdélník 7"/>
          <p:cNvSpPr/>
          <p:nvPr/>
        </p:nvSpPr>
        <p:spPr>
          <a:xfrm>
            <a:off x="5292080" y="3645024"/>
            <a:ext cx="864096" cy="504056"/>
          </a:xfrm>
          <a:prstGeom prst="rect">
            <a:avLst/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dirty="0" smtClean="0"/>
              <a:t>je</a:t>
            </a:r>
            <a:endParaRPr lang="cs-CZ" sz="3600" dirty="0"/>
          </a:p>
        </p:txBody>
      </p:sp>
      <p:sp>
        <p:nvSpPr>
          <p:cNvPr id="9" name="Obdélník 8"/>
          <p:cNvSpPr/>
          <p:nvPr/>
        </p:nvSpPr>
        <p:spPr>
          <a:xfrm>
            <a:off x="5580112" y="3068960"/>
            <a:ext cx="864096" cy="504056"/>
          </a:xfrm>
          <a:prstGeom prst="rect">
            <a:avLst/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dirty="0" smtClean="0"/>
              <a:t>je</a:t>
            </a:r>
            <a:endParaRPr lang="cs-CZ" sz="3600" dirty="0"/>
          </a:p>
        </p:txBody>
      </p:sp>
      <p:sp>
        <p:nvSpPr>
          <p:cNvPr id="10" name="Obdélník 9"/>
          <p:cNvSpPr/>
          <p:nvPr/>
        </p:nvSpPr>
        <p:spPr>
          <a:xfrm>
            <a:off x="1475656" y="1844824"/>
            <a:ext cx="864096" cy="504056"/>
          </a:xfrm>
          <a:prstGeom prst="rect">
            <a:avLst/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dirty="0" smtClean="0"/>
              <a:t>je</a:t>
            </a:r>
            <a:endParaRPr lang="cs-CZ" sz="3600" dirty="0"/>
          </a:p>
        </p:txBody>
      </p:sp>
      <p:sp>
        <p:nvSpPr>
          <p:cNvPr id="11" name="Obdélník 10"/>
          <p:cNvSpPr/>
          <p:nvPr/>
        </p:nvSpPr>
        <p:spPr>
          <a:xfrm>
            <a:off x="1043608" y="3140968"/>
            <a:ext cx="720080" cy="432048"/>
          </a:xfrm>
          <a:prstGeom prst="rect">
            <a:avLst/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dirty="0" smtClean="0"/>
              <a:t>je</a:t>
            </a:r>
            <a:endParaRPr lang="cs-CZ" sz="3600" dirty="0"/>
          </a:p>
        </p:txBody>
      </p:sp>
      <p:sp>
        <p:nvSpPr>
          <p:cNvPr id="12" name="Obdélník 11"/>
          <p:cNvSpPr/>
          <p:nvPr/>
        </p:nvSpPr>
        <p:spPr>
          <a:xfrm>
            <a:off x="1115616" y="2492896"/>
            <a:ext cx="864096" cy="504056"/>
          </a:xfrm>
          <a:prstGeom prst="rect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dirty="0" smtClean="0"/>
              <a:t>ě</a:t>
            </a:r>
            <a:endParaRPr lang="cs-CZ" sz="3600" dirty="0"/>
          </a:p>
        </p:txBody>
      </p:sp>
      <p:sp>
        <p:nvSpPr>
          <p:cNvPr id="13" name="Obdélník 12"/>
          <p:cNvSpPr/>
          <p:nvPr/>
        </p:nvSpPr>
        <p:spPr>
          <a:xfrm>
            <a:off x="1043608" y="3789040"/>
            <a:ext cx="720080" cy="360040"/>
          </a:xfrm>
          <a:prstGeom prst="rect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dirty="0" smtClean="0"/>
              <a:t>ě</a:t>
            </a:r>
            <a:endParaRPr lang="cs-CZ" sz="3600" dirty="0"/>
          </a:p>
        </p:txBody>
      </p:sp>
      <p:sp>
        <p:nvSpPr>
          <p:cNvPr id="14" name="Obdélník 13"/>
          <p:cNvSpPr/>
          <p:nvPr/>
        </p:nvSpPr>
        <p:spPr>
          <a:xfrm>
            <a:off x="1907704" y="4293096"/>
            <a:ext cx="864096" cy="504056"/>
          </a:xfrm>
          <a:prstGeom prst="rect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dirty="0" smtClean="0"/>
              <a:t>ě</a:t>
            </a:r>
            <a:endParaRPr lang="cs-CZ" sz="3600" dirty="0"/>
          </a:p>
        </p:txBody>
      </p:sp>
      <p:sp>
        <p:nvSpPr>
          <p:cNvPr id="15" name="Obdélník 14"/>
          <p:cNvSpPr/>
          <p:nvPr/>
        </p:nvSpPr>
        <p:spPr>
          <a:xfrm>
            <a:off x="1691680" y="5013176"/>
            <a:ext cx="720080" cy="360040"/>
          </a:xfrm>
          <a:prstGeom prst="rect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dirty="0" smtClean="0"/>
              <a:t>ě</a:t>
            </a:r>
            <a:endParaRPr lang="cs-CZ" sz="3600" dirty="0"/>
          </a:p>
        </p:txBody>
      </p:sp>
      <p:sp>
        <p:nvSpPr>
          <p:cNvPr id="16" name="Obdélník 15"/>
          <p:cNvSpPr/>
          <p:nvPr/>
        </p:nvSpPr>
        <p:spPr>
          <a:xfrm>
            <a:off x="5292080" y="1844824"/>
            <a:ext cx="864096" cy="504056"/>
          </a:xfrm>
          <a:prstGeom prst="rect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dirty="0" smtClean="0"/>
              <a:t>ě</a:t>
            </a:r>
            <a:endParaRPr lang="cs-CZ" sz="3600" dirty="0"/>
          </a:p>
        </p:txBody>
      </p:sp>
      <p:sp>
        <p:nvSpPr>
          <p:cNvPr id="17" name="Obdélník 16"/>
          <p:cNvSpPr/>
          <p:nvPr/>
        </p:nvSpPr>
        <p:spPr>
          <a:xfrm>
            <a:off x="5292080" y="2564904"/>
            <a:ext cx="648072" cy="432048"/>
          </a:xfrm>
          <a:prstGeom prst="rect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dirty="0" smtClean="0"/>
              <a:t>ě</a:t>
            </a:r>
            <a:endParaRPr lang="cs-CZ" sz="3600" dirty="0"/>
          </a:p>
        </p:txBody>
      </p:sp>
      <p:sp>
        <p:nvSpPr>
          <p:cNvPr id="18" name="Obdélník 17"/>
          <p:cNvSpPr/>
          <p:nvPr/>
        </p:nvSpPr>
        <p:spPr>
          <a:xfrm>
            <a:off x="5652120" y="4293096"/>
            <a:ext cx="864096" cy="504056"/>
          </a:xfrm>
          <a:prstGeom prst="rect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dirty="0" smtClean="0"/>
              <a:t>ě</a:t>
            </a:r>
            <a:endParaRPr lang="cs-CZ" sz="3600" dirty="0"/>
          </a:p>
        </p:txBody>
      </p:sp>
      <p:sp>
        <p:nvSpPr>
          <p:cNvPr id="19" name="Obdélník 18"/>
          <p:cNvSpPr/>
          <p:nvPr/>
        </p:nvSpPr>
        <p:spPr>
          <a:xfrm>
            <a:off x="5508104" y="4869160"/>
            <a:ext cx="864096" cy="504056"/>
          </a:xfrm>
          <a:prstGeom prst="rect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dirty="0" smtClean="0"/>
              <a:t>ě</a:t>
            </a:r>
            <a:endParaRPr lang="cs-CZ" sz="36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6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8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dpis 4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cs-CZ" sz="1800" smtClean="0"/>
              <a:t>Použité zdroje</a:t>
            </a:r>
            <a:endParaRPr lang="cs-CZ" sz="1800" dirty="0"/>
          </a:p>
        </p:txBody>
      </p:sp>
      <p:sp>
        <p:nvSpPr>
          <p:cNvPr id="6" name="Zástupný symbol pro obsah 5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1800" dirty="0" smtClean="0"/>
              <a:t>ŠPULÁKOVÁ, Ivana a Zita JANÁČKOVÁ. </a:t>
            </a:r>
            <a:r>
              <a:rPr lang="cs-CZ" sz="1800" i="1" dirty="0" smtClean="0"/>
              <a:t>Opakujeme češtinu ve 3.-5. ročníku</a:t>
            </a:r>
            <a:r>
              <a:rPr lang="cs-CZ" sz="1800" dirty="0" smtClean="0"/>
              <a:t>: </a:t>
            </a:r>
            <a:r>
              <a:rPr lang="cs-CZ" sz="1800" i="1" dirty="0" smtClean="0"/>
              <a:t>pravopisná cvičení, diktáty</a:t>
            </a:r>
            <a:r>
              <a:rPr lang="cs-CZ" sz="1800" dirty="0" smtClean="0"/>
              <a:t>. V Brně: Nová škola, 1998. ISBN 80-85607-69-7. </a:t>
            </a:r>
            <a:endParaRPr lang="cs-CZ" sz="1800" dirty="0"/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Tok">
  <a:themeElements>
    <a:clrScheme name="Tok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Tok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ok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240</TotalTime>
  <Words>134</Words>
  <Application>Microsoft Office PowerPoint</Application>
  <PresentationFormat>Předvádění na obrazovce (4:3)</PresentationFormat>
  <Paragraphs>56</Paragraphs>
  <Slides>7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8" baseType="lpstr">
      <vt:lpstr>Tok</vt:lpstr>
      <vt:lpstr>Snímek 1</vt:lpstr>
      <vt:lpstr>Anotace   Slabiky bě, pě, vě</vt:lpstr>
      <vt:lpstr>Pamatuj!</vt:lpstr>
      <vt:lpstr>Pamatuj!</vt:lpstr>
      <vt:lpstr>Pamatuj!</vt:lpstr>
      <vt:lpstr>Procvičuj:</vt:lpstr>
      <vt:lpstr>Použité zdroje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Alena</dc:creator>
  <cp:lastModifiedBy>Alena</cp:lastModifiedBy>
  <cp:revision>34</cp:revision>
  <dcterms:created xsi:type="dcterms:W3CDTF">2011-11-07T20:48:59Z</dcterms:created>
  <dcterms:modified xsi:type="dcterms:W3CDTF">2012-06-03T15:52:14Z</dcterms:modified>
</cp:coreProperties>
</file>