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VY_32_INOVACE_06_ČESKÝ </a:t>
          </a:r>
          <a:r>
            <a:rPr lang="cs-CZ" dirty="0" smtClean="0"/>
            <a:t>JAZYK 5.ROČNÍK_SKUPINY  MĚ/MNĚ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SKUPINY MĚ/MNĚ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E3D774EA-FE29-425A-B0AC-A1DEB6688566}">
      <dgm:prSet/>
      <dgm:spPr/>
      <dgm:t>
        <a:bodyPr/>
        <a:lstStyle/>
        <a:p>
          <a:pPr algn="l" rtl="0"/>
          <a:r>
            <a:rPr lang="cs-CZ" dirty="0" smtClean="0"/>
            <a:t>Vytvořeno: září 2012</a:t>
          </a:r>
          <a:endParaRPr lang="cs-CZ" dirty="0"/>
        </a:p>
      </dgm:t>
    </dgm:pt>
    <dgm:pt modelId="{CF77CFB1-E242-4A4E-B6F2-BEE9E3F8A94B}" type="parTrans" cxnId="{53C287EE-8DE3-4D72-8BFF-2322B485B963}">
      <dgm:prSet/>
      <dgm:spPr/>
      <dgm:t>
        <a:bodyPr/>
        <a:lstStyle/>
        <a:p>
          <a:endParaRPr lang="cs-CZ"/>
        </a:p>
      </dgm:t>
    </dgm:pt>
    <dgm:pt modelId="{728C7916-0853-4B2D-8204-2913684FB6B8}" type="sibTrans" cxnId="{53C287EE-8DE3-4D72-8BFF-2322B485B96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12596D72-85E5-478A-8D82-901853C5FD36}" type="pres">
      <dgm:prSet presAssocID="{E3D774EA-FE29-425A-B0AC-A1DEB6688566}" presName="vertSpace5" presStyleLbl="node1" presStyleIdx="3" presStyleCnt="6"/>
      <dgm:spPr/>
      <dgm:t>
        <a:bodyPr/>
        <a:lstStyle/>
        <a:p>
          <a:endParaRPr lang="cs-CZ"/>
        </a:p>
      </dgm:t>
    </dgm:pt>
    <dgm:pt modelId="{A48CE44A-DE13-4FAB-A996-66332DF10353}" type="pres">
      <dgm:prSet presAssocID="{E3D774EA-FE29-425A-B0AC-A1DEB6688566}" presName="circle5" presStyleLbl="node1" presStyleIdx="4" presStyleCnt="6"/>
      <dgm:spPr/>
      <dgm:t>
        <a:bodyPr/>
        <a:lstStyle/>
        <a:p>
          <a:endParaRPr lang="cs-CZ"/>
        </a:p>
      </dgm:t>
    </dgm:pt>
    <dgm:pt modelId="{221D5CF4-A49D-4B92-83B1-E92E07E073D3}" type="pres">
      <dgm:prSet presAssocID="{E3D774EA-FE29-425A-B0AC-A1DEB6688566}" presName="rect5" presStyleLbl="alignAcc1" presStyleIdx="4" presStyleCnt="6"/>
      <dgm:spPr/>
      <dgm:t>
        <a:bodyPr/>
        <a:lstStyle/>
        <a:p>
          <a:endParaRPr lang="cs-CZ"/>
        </a:p>
      </dgm:t>
    </dgm:pt>
    <dgm:pt modelId="{9C1986C6-0E90-487E-B3BE-D0F004A55552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A196B37B-FEEB-4B18-A937-790B5101B6DC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A7EBA30C-8AFF-45E0-886A-C918735A3E64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EFF46A-6281-4A23-936E-44CA68AE7EA9}" type="pres">
      <dgm:prSet presAssocID="{E3D774EA-FE29-425A-B0AC-A1DEB668856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EB2B22-3571-4C19-8D6D-473897901F4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9C0D79A-247C-498E-8D29-D0E3589145D0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53C287EE-8DE3-4D72-8BFF-2322B485B963}" srcId="{757F3AB3-0718-4624-B441-E567A8F0AB56}" destId="{E3D774EA-FE29-425A-B0AC-A1DEB6688566}" srcOrd="4" destOrd="0" parTransId="{CF77CFB1-E242-4A4E-B6F2-BEE9E3F8A94B}" sibTransId="{728C7916-0853-4B2D-8204-2913684FB6B8}"/>
    <dgm:cxn modelId="{71002FED-ADD4-4069-BC8A-A3BE73DF16FB}" type="presOf" srcId="{E3D774EA-FE29-425A-B0AC-A1DEB6688566}" destId="{94EFF46A-6281-4A23-936E-44CA68AE7EA9}" srcOrd="1" destOrd="0" presId="urn:microsoft.com/office/officeart/2005/8/layout/target3"/>
    <dgm:cxn modelId="{BDB15FC1-8D9A-4F90-84E7-0D30D2E3A046}" type="presOf" srcId="{E3D774EA-FE29-425A-B0AC-A1DEB6688566}" destId="{221D5CF4-A49D-4B92-83B1-E92E07E073D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F52BC0D-4D82-43E0-B0C1-F2B3C30F0655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1CFD406-DDE9-46DE-BB86-7AD2E1949B08}" type="presOf" srcId="{D1D4F407-5343-4D3F-B5B9-D407B03CAEB4}" destId="{AED2198E-93D5-4001-81B4-73124B309672}" srcOrd="1" destOrd="0" presId="urn:microsoft.com/office/officeart/2005/8/layout/target3"/>
    <dgm:cxn modelId="{B5113352-B3C0-460C-AD9E-6FA097D08991}" type="presOf" srcId="{757F3AB3-0718-4624-B441-E567A8F0AB56}" destId="{333A1088-737F-45CB-B68E-254E46348037}" srcOrd="0" destOrd="0" presId="urn:microsoft.com/office/officeart/2005/8/layout/target3"/>
    <dgm:cxn modelId="{406E997A-D7D4-4430-8990-C935636638E1}" type="presOf" srcId="{4C35D32F-0EAB-4CD7-82EE-45574DC2A586}" destId="{26EB2B22-3571-4C19-8D6D-473897901F49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D49D93A-A82C-4FEB-8B9E-57D614E0F314}" type="presOf" srcId="{4C35D32F-0EAB-4CD7-82EE-45574DC2A586}" destId="{A7EBA30C-8AFF-45E0-886A-C918735A3E64}" srcOrd="0" destOrd="0" presId="urn:microsoft.com/office/officeart/2005/8/layout/target3"/>
    <dgm:cxn modelId="{351BE588-37A3-4FC7-AFBA-9D0D86ED7ECD}" type="presOf" srcId="{B651F6E3-6281-48DB-9319-2AEAFDAE7572}" destId="{6BB5E863-4638-4E1D-BFDE-399D028AC4ED}" srcOrd="1" destOrd="0" presId="urn:microsoft.com/office/officeart/2005/8/layout/target3"/>
    <dgm:cxn modelId="{27316565-7935-446E-9D55-14D6AF5D7C5E}" type="presOf" srcId="{D8197B8C-B260-4A16-BDF4-0947B075E274}" destId="{5A5FFA88-C948-4069-8E93-59FA12366E83}" srcOrd="1" destOrd="0" presId="urn:microsoft.com/office/officeart/2005/8/layout/target3"/>
    <dgm:cxn modelId="{BEE2642E-7F6A-4545-9530-556FE4E9C020}" type="presOf" srcId="{B651F6E3-6281-48DB-9319-2AEAFDAE7572}" destId="{619D679B-A015-4ECF-8348-D1034C574F40}" srcOrd="0" destOrd="0" presId="urn:microsoft.com/office/officeart/2005/8/layout/target3"/>
    <dgm:cxn modelId="{2FBAB172-B473-47AD-BB5D-73F16F5DA604}" type="presOf" srcId="{D1D4F407-5343-4D3F-B5B9-D407B03CAEB4}" destId="{D005CE8C-CC26-4C3E-AC11-E15060ECD759}" srcOrd="0" destOrd="0" presId="urn:microsoft.com/office/officeart/2005/8/layout/target3"/>
    <dgm:cxn modelId="{740177FF-EA90-4D91-A5C2-C3DCE9EF98F9}" type="presOf" srcId="{D1B46980-6531-4606-95E6-44980827E919}" destId="{6140AFEC-043D-4C43-A2F9-D0F5331DF3A3}" srcOrd="0" destOrd="0" presId="urn:microsoft.com/office/officeart/2005/8/layout/target3"/>
    <dgm:cxn modelId="{36D1C919-527A-436A-BCDB-D682C9BB333F}" type="presParOf" srcId="{333A1088-737F-45CB-B68E-254E46348037}" destId="{F5ABB229-8D3B-4694-996A-96F23CF14429}" srcOrd="0" destOrd="0" presId="urn:microsoft.com/office/officeart/2005/8/layout/target3"/>
    <dgm:cxn modelId="{4461BC13-DF4D-4929-88AF-0C38FF6FDC79}" type="presParOf" srcId="{333A1088-737F-45CB-B68E-254E46348037}" destId="{F41139FD-01EE-4571-8B17-4FB00FC51163}" srcOrd="1" destOrd="0" presId="urn:microsoft.com/office/officeart/2005/8/layout/target3"/>
    <dgm:cxn modelId="{AB83EA7F-BE52-46EC-9194-575875232912}" type="presParOf" srcId="{333A1088-737F-45CB-B68E-254E46348037}" destId="{D005CE8C-CC26-4C3E-AC11-E15060ECD759}" srcOrd="2" destOrd="0" presId="urn:microsoft.com/office/officeart/2005/8/layout/target3"/>
    <dgm:cxn modelId="{0350C73C-054C-4211-8F1F-7A3A4682E3DE}" type="presParOf" srcId="{333A1088-737F-45CB-B68E-254E46348037}" destId="{2C702D82-9B77-49B7-9568-BB8EB47C3372}" srcOrd="3" destOrd="0" presId="urn:microsoft.com/office/officeart/2005/8/layout/target3"/>
    <dgm:cxn modelId="{A1CE2F04-93E0-4713-AEB3-8E345C78C1D4}" type="presParOf" srcId="{333A1088-737F-45CB-B68E-254E46348037}" destId="{A52A0455-90FF-4808-ABD0-F02540D31D5A}" srcOrd="4" destOrd="0" presId="urn:microsoft.com/office/officeart/2005/8/layout/target3"/>
    <dgm:cxn modelId="{5272A438-07BB-421B-8EAB-3122DD0A9F94}" type="presParOf" srcId="{333A1088-737F-45CB-B68E-254E46348037}" destId="{6140AFEC-043D-4C43-A2F9-D0F5331DF3A3}" srcOrd="5" destOrd="0" presId="urn:microsoft.com/office/officeart/2005/8/layout/target3"/>
    <dgm:cxn modelId="{CA2B13E0-BB56-4A77-A173-019684F9FE80}" type="presParOf" srcId="{333A1088-737F-45CB-B68E-254E46348037}" destId="{9358AC05-5D7D-4327-9F80-1AD486AEA664}" srcOrd="6" destOrd="0" presId="urn:microsoft.com/office/officeart/2005/8/layout/target3"/>
    <dgm:cxn modelId="{FDD5CBED-C1C1-4AED-9ACE-48FE13443399}" type="presParOf" srcId="{333A1088-737F-45CB-B68E-254E46348037}" destId="{313FC574-E1CD-4FB4-B054-0B805CE0447D}" srcOrd="7" destOrd="0" presId="urn:microsoft.com/office/officeart/2005/8/layout/target3"/>
    <dgm:cxn modelId="{EA24D778-8CC5-40F7-8EC1-2CD12118E7CD}" type="presParOf" srcId="{333A1088-737F-45CB-B68E-254E46348037}" destId="{619D679B-A015-4ECF-8348-D1034C574F40}" srcOrd="8" destOrd="0" presId="urn:microsoft.com/office/officeart/2005/8/layout/target3"/>
    <dgm:cxn modelId="{49B242DB-E22F-46D6-A56B-CD213E5F02DB}" type="presParOf" srcId="{333A1088-737F-45CB-B68E-254E46348037}" destId="{322283A8-4A27-4CDA-BAE3-F381106A9174}" srcOrd="9" destOrd="0" presId="urn:microsoft.com/office/officeart/2005/8/layout/target3"/>
    <dgm:cxn modelId="{C8CF6898-4068-4A5C-9481-134203E5ACB5}" type="presParOf" srcId="{333A1088-737F-45CB-B68E-254E46348037}" destId="{FFC9F71D-1B4F-4AD9-A4A6-86ADEFC8AF5C}" srcOrd="10" destOrd="0" presId="urn:microsoft.com/office/officeart/2005/8/layout/target3"/>
    <dgm:cxn modelId="{D4BE98D1-452A-46BF-AAA1-99420345E37B}" type="presParOf" srcId="{333A1088-737F-45CB-B68E-254E46348037}" destId="{25B08C86-7E15-44DC-BE7F-FFB55DD49D12}" srcOrd="11" destOrd="0" presId="urn:microsoft.com/office/officeart/2005/8/layout/target3"/>
    <dgm:cxn modelId="{184A132A-BB7D-4163-A0CF-288252304C43}" type="presParOf" srcId="{333A1088-737F-45CB-B68E-254E46348037}" destId="{12596D72-85E5-478A-8D82-901853C5FD36}" srcOrd="12" destOrd="0" presId="urn:microsoft.com/office/officeart/2005/8/layout/target3"/>
    <dgm:cxn modelId="{25480947-0D54-491E-A3A5-5F52FBC79C5E}" type="presParOf" srcId="{333A1088-737F-45CB-B68E-254E46348037}" destId="{A48CE44A-DE13-4FAB-A996-66332DF10353}" srcOrd="13" destOrd="0" presId="urn:microsoft.com/office/officeart/2005/8/layout/target3"/>
    <dgm:cxn modelId="{CB3732C9-7B5B-4A86-B62C-D4A24829C201}" type="presParOf" srcId="{333A1088-737F-45CB-B68E-254E46348037}" destId="{221D5CF4-A49D-4B92-83B1-E92E07E073D3}" srcOrd="14" destOrd="0" presId="urn:microsoft.com/office/officeart/2005/8/layout/target3"/>
    <dgm:cxn modelId="{8E2594B2-4830-4FD7-9104-5EC3DE41C5E5}" type="presParOf" srcId="{333A1088-737F-45CB-B68E-254E46348037}" destId="{9C1986C6-0E90-487E-B3BE-D0F004A55552}" srcOrd="15" destOrd="0" presId="urn:microsoft.com/office/officeart/2005/8/layout/target3"/>
    <dgm:cxn modelId="{147D0DC9-7C88-4D8D-97CC-06E0003B7478}" type="presParOf" srcId="{333A1088-737F-45CB-B68E-254E46348037}" destId="{A196B37B-FEEB-4B18-A937-790B5101B6DC}" srcOrd="16" destOrd="0" presId="urn:microsoft.com/office/officeart/2005/8/layout/target3"/>
    <dgm:cxn modelId="{E05934F1-2D79-444D-B41F-158CCBBC071C}" type="presParOf" srcId="{333A1088-737F-45CB-B68E-254E46348037}" destId="{A7EBA30C-8AFF-45E0-886A-C918735A3E64}" srcOrd="17" destOrd="0" presId="urn:microsoft.com/office/officeart/2005/8/layout/target3"/>
    <dgm:cxn modelId="{DA862B4F-7CCD-48E6-9B29-674EAFC07B8F}" type="presParOf" srcId="{333A1088-737F-45CB-B68E-254E46348037}" destId="{AED2198E-93D5-4001-81B4-73124B309672}" srcOrd="18" destOrd="0" presId="urn:microsoft.com/office/officeart/2005/8/layout/target3"/>
    <dgm:cxn modelId="{6DFC2C61-79FC-4758-B814-7A2F9D531EFB}" type="presParOf" srcId="{333A1088-737F-45CB-B68E-254E46348037}" destId="{2BE915AB-18AA-4053-B92C-3BFC9ED204BB}" srcOrd="19" destOrd="0" presId="urn:microsoft.com/office/officeart/2005/8/layout/target3"/>
    <dgm:cxn modelId="{095A8B3D-7798-448E-85CA-E61E61A861AC}" type="presParOf" srcId="{333A1088-737F-45CB-B68E-254E46348037}" destId="{6BB5E863-4638-4E1D-BFDE-399D028AC4ED}" srcOrd="20" destOrd="0" presId="urn:microsoft.com/office/officeart/2005/8/layout/target3"/>
    <dgm:cxn modelId="{7F6D3818-AC4F-4749-A2CE-194A9A726FDB}" type="presParOf" srcId="{333A1088-737F-45CB-B68E-254E46348037}" destId="{5A5FFA88-C948-4069-8E93-59FA12366E83}" srcOrd="21" destOrd="0" presId="urn:microsoft.com/office/officeart/2005/8/layout/target3"/>
    <dgm:cxn modelId="{99BA96CC-953E-487F-BE51-4C0E65D9DBFF}" type="presParOf" srcId="{333A1088-737F-45CB-B68E-254E46348037}" destId="{94EFF46A-6281-4A23-936E-44CA68AE7EA9}" srcOrd="22" destOrd="0" presId="urn:microsoft.com/office/officeart/2005/8/layout/target3"/>
    <dgm:cxn modelId="{BE123553-99B0-4DC2-9C6C-6C5EDA927251}" type="presParOf" srcId="{333A1088-737F-45CB-B68E-254E46348037}" destId="{26EB2B22-3571-4C19-8D6D-473897901F4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Alena Darebná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VY_32_INOVACE_06_ČESKÝ </a:t>
          </a:r>
          <a:r>
            <a:rPr lang="cs-CZ" sz="1300" kern="1200" dirty="0" smtClean="0"/>
            <a:t>JAZYK 5.ROČNÍK_SKUPINY  MĚ/MNĚ</a:t>
          </a: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SKUPINY MĚ/MNĚ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A48CE44A-DE13-4FAB-A996-66332DF10353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21D5CF4-A49D-4B92-83B1-E92E07E073D3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září 2012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A196B37B-FEEB-4B18-A937-790B5101B6DC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EBA30C-8AFF-45E0-886A-C918735A3E64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C3BAD-5921-404D-BA19-5F9488D8469F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E0187-A722-4DC9-A5AF-5757BDDD88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3724770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Anotace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		Slabiky mě/mně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výklad v 5. </a:t>
            </a:r>
            <a:r>
              <a:rPr lang="cs-CZ" dirty="0" err="1" smtClean="0"/>
              <a:t>roč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Ucelený přehled všech pravidel</a:t>
            </a:r>
          </a:p>
          <a:p>
            <a:r>
              <a:rPr lang="cs-CZ" smtClean="0"/>
              <a:t>Vhodné na procvičení probíraného učiva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Alena\AppData\Local\Microsoft\Windows\Temporary Internet Files\Content.IE5\XFZ2XDBR\MC900440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429000"/>
            <a:ext cx="2452538" cy="258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Pamatuj!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cs-CZ" dirty="0" smtClean="0"/>
              <a:t>	1. Skupinu </a:t>
            </a:r>
            <a:r>
              <a:rPr lang="cs-CZ" b="1" i="1" dirty="0" smtClean="0">
                <a:solidFill>
                  <a:srgbClr val="FF0000"/>
                </a:solidFill>
              </a:rPr>
              <a:t>–mě-</a:t>
            </a:r>
            <a:r>
              <a:rPr lang="cs-CZ" b="1" dirty="0" smtClean="0"/>
              <a:t> </a:t>
            </a:r>
            <a:r>
              <a:rPr lang="cs-CZ" dirty="0" smtClean="0"/>
              <a:t>píšeme vždy: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V základu slova:</a:t>
            </a:r>
          </a:p>
          <a:p>
            <a:pPr marL="514350" indent="-514350">
              <a:buNone/>
            </a:pPr>
            <a:r>
              <a:rPr lang="cs-CZ" i="1" u="sng" dirty="0" smtClean="0">
                <a:solidFill>
                  <a:srgbClr val="FF0000"/>
                </a:solidFill>
              </a:rPr>
              <a:t>mě</a:t>
            </a:r>
            <a:r>
              <a:rPr lang="cs-CZ" i="1" u="sng" dirty="0" smtClean="0"/>
              <a:t>st</a:t>
            </a:r>
            <a:r>
              <a:rPr lang="cs-CZ" i="1" dirty="0" smtClean="0"/>
              <a:t>o, </a:t>
            </a:r>
            <a:r>
              <a:rPr lang="cs-CZ" i="1" u="sng" dirty="0" smtClean="0">
                <a:solidFill>
                  <a:srgbClr val="FF0000"/>
                </a:solidFill>
              </a:rPr>
              <a:t>mě</a:t>
            </a:r>
            <a:r>
              <a:rPr lang="cs-CZ" i="1" u="sng" dirty="0" smtClean="0"/>
              <a:t>s</a:t>
            </a:r>
            <a:r>
              <a:rPr lang="cs-CZ" i="1" dirty="0" smtClean="0"/>
              <a:t>íc, </a:t>
            </a:r>
            <a:r>
              <a:rPr lang="cs-CZ" i="1" u="sng" dirty="0" smtClean="0">
                <a:solidFill>
                  <a:srgbClr val="FF0000"/>
                </a:solidFill>
              </a:rPr>
              <a:t>mě</a:t>
            </a:r>
            <a:r>
              <a:rPr lang="cs-CZ" i="1" u="sng" dirty="0" smtClean="0"/>
              <a:t>k</a:t>
            </a:r>
            <a:r>
              <a:rPr lang="cs-CZ" i="1" dirty="0" smtClean="0"/>
              <a:t>ký, </a:t>
            </a:r>
            <a:r>
              <a:rPr lang="cs-CZ" i="1" u="sng" dirty="0" smtClean="0">
                <a:solidFill>
                  <a:srgbClr val="FF0000"/>
                </a:solidFill>
              </a:rPr>
              <a:t>mě</a:t>
            </a:r>
            <a:r>
              <a:rPr lang="cs-CZ" i="1" u="sng" dirty="0" smtClean="0"/>
              <a:t>ď</a:t>
            </a:r>
            <a:r>
              <a:rPr lang="cs-CZ" i="1" dirty="0" smtClean="0"/>
              <a:t>, </a:t>
            </a:r>
            <a:r>
              <a:rPr lang="cs-CZ" i="1" u="sng" dirty="0" smtClean="0">
                <a:solidFill>
                  <a:srgbClr val="FF0000"/>
                </a:solidFill>
              </a:rPr>
              <a:t>mě</a:t>
            </a:r>
            <a:r>
              <a:rPr lang="cs-CZ" i="1" u="sng" dirty="0" smtClean="0"/>
              <a:t>n</a:t>
            </a:r>
            <a:r>
              <a:rPr lang="cs-CZ" i="1" dirty="0" smtClean="0"/>
              <a:t>it</a:t>
            </a:r>
          </a:p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dirty="0" smtClean="0"/>
              <a:t>b) Tam, kde v příbuzném slově nebo v jiném tvaru téhož slova píšeme </a:t>
            </a:r>
            <a:r>
              <a:rPr lang="cs-CZ" b="1" i="1" dirty="0" smtClean="0">
                <a:solidFill>
                  <a:srgbClr val="FF0000"/>
                </a:solidFill>
              </a:rPr>
              <a:t>–m-</a:t>
            </a:r>
          </a:p>
          <a:p>
            <a:pPr marL="514350" indent="-514350">
              <a:buNone/>
            </a:pPr>
            <a:r>
              <a:rPr lang="cs-CZ" i="1" dirty="0" smtClean="0"/>
              <a:t>Soukro</a:t>
            </a:r>
            <a:r>
              <a:rPr lang="cs-CZ" i="1" dirty="0" smtClean="0">
                <a:solidFill>
                  <a:srgbClr val="FF0000"/>
                </a:solidFill>
              </a:rPr>
              <a:t>mě</a:t>
            </a:r>
            <a:r>
              <a:rPr lang="cs-CZ" i="1" dirty="0" smtClean="0"/>
              <a:t> (soukro</a:t>
            </a:r>
            <a:r>
              <a:rPr lang="cs-CZ" i="1" dirty="0" smtClean="0">
                <a:solidFill>
                  <a:srgbClr val="FF0000"/>
                </a:solidFill>
              </a:rPr>
              <a:t>m</a:t>
            </a:r>
            <a:r>
              <a:rPr lang="cs-CZ" i="1" dirty="0" smtClean="0"/>
              <a:t>ý)		rozu</a:t>
            </a:r>
            <a:r>
              <a:rPr lang="cs-CZ" i="1" dirty="0" smtClean="0">
                <a:solidFill>
                  <a:srgbClr val="FF0000"/>
                </a:solidFill>
              </a:rPr>
              <a:t>mě</a:t>
            </a:r>
            <a:r>
              <a:rPr lang="cs-CZ" i="1" dirty="0" smtClean="0"/>
              <a:t>l (rozu</a:t>
            </a:r>
            <a:r>
              <a:rPr lang="cs-CZ" i="1" dirty="0" smtClean="0">
                <a:solidFill>
                  <a:srgbClr val="FF0000"/>
                </a:solidFill>
              </a:rPr>
              <a:t>m</a:t>
            </a:r>
            <a:r>
              <a:rPr lang="cs-CZ" i="1" dirty="0" smtClean="0"/>
              <a:t>í)</a:t>
            </a:r>
          </a:p>
          <a:p>
            <a:pPr marL="514350" indent="-514350">
              <a:buNone/>
            </a:pPr>
            <a:r>
              <a:rPr lang="cs-CZ" i="1" dirty="0" smtClean="0"/>
              <a:t>Zřej</a:t>
            </a:r>
            <a:r>
              <a:rPr lang="cs-CZ" i="1" dirty="0" smtClean="0">
                <a:solidFill>
                  <a:srgbClr val="FF0000"/>
                </a:solidFill>
              </a:rPr>
              <a:t>mě</a:t>
            </a:r>
            <a:r>
              <a:rPr lang="cs-CZ" i="1" dirty="0" smtClean="0"/>
              <a:t> (zřej</a:t>
            </a:r>
            <a:r>
              <a:rPr lang="cs-CZ" i="1" dirty="0" smtClean="0">
                <a:solidFill>
                  <a:srgbClr val="FF0000"/>
                </a:solidFill>
              </a:rPr>
              <a:t>m</a:t>
            </a:r>
            <a:r>
              <a:rPr lang="cs-CZ" i="1" dirty="0" smtClean="0"/>
              <a:t>ý)			ta</a:t>
            </a:r>
            <a:r>
              <a:rPr lang="cs-CZ" i="1" dirty="0" smtClean="0">
                <a:solidFill>
                  <a:srgbClr val="FF0000"/>
                </a:solidFill>
              </a:rPr>
              <a:t>mě</a:t>
            </a:r>
            <a:r>
              <a:rPr lang="cs-CZ" i="1" dirty="0" smtClean="0"/>
              <a:t>jší (ta</a:t>
            </a:r>
            <a:r>
              <a:rPr lang="cs-CZ" i="1" dirty="0" smtClean="0">
                <a:solidFill>
                  <a:srgbClr val="FF0000"/>
                </a:solidFill>
              </a:rPr>
              <a:t>m</a:t>
            </a:r>
            <a:r>
              <a:rPr lang="cs-CZ" i="1" dirty="0" smtClean="0"/>
              <a:t>)</a:t>
            </a:r>
          </a:p>
          <a:p>
            <a:pPr marL="514350" indent="-514350">
              <a:buNone/>
            </a:pPr>
            <a:endParaRPr lang="cs-CZ" dirty="0"/>
          </a:p>
        </p:txBody>
      </p:sp>
      <p:pic>
        <p:nvPicPr>
          <p:cNvPr id="1026" name="Picture 2" descr="C:\Users\Alena\AppData\Local\Microsoft\Windows\Temporary Internet Files\Content.IE5\ZQ9BQQ8Z\MC90041088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700808"/>
            <a:ext cx="2001065" cy="19274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11560" y="4941168"/>
            <a:ext cx="3168352" cy="648072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Pamatuj!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85740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2. Skupinu </a:t>
            </a:r>
            <a:r>
              <a:rPr lang="cs-CZ" b="1" i="1" dirty="0" smtClean="0">
                <a:solidFill>
                  <a:srgbClr val="FF0000"/>
                </a:solidFill>
              </a:rPr>
              <a:t>–mně- </a:t>
            </a:r>
            <a:r>
              <a:rPr lang="cs-CZ" dirty="0" smtClean="0"/>
              <a:t>píšeme vždy:</a:t>
            </a:r>
          </a:p>
          <a:p>
            <a:pPr marL="514350" indent="-514350">
              <a:buNone/>
            </a:pPr>
            <a:r>
              <a:rPr lang="cs-CZ" dirty="0" smtClean="0"/>
              <a:t>	tam, kde v příbuzném slově nebo v jiném tvaru téhož slova píšeme </a:t>
            </a:r>
            <a:r>
              <a:rPr lang="cs-CZ" i="1" dirty="0" smtClean="0">
                <a:solidFill>
                  <a:srgbClr val="FF0000"/>
                </a:solidFill>
              </a:rPr>
              <a:t>–</a:t>
            </a:r>
            <a:r>
              <a:rPr lang="cs-CZ" i="1" dirty="0" err="1" smtClean="0">
                <a:solidFill>
                  <a:srgbClr val="FF0000"/>
                </a:solidFill>
              </a:rPr>
              <a:t>mn</a:t>
            </a:r>
            <a:r>
              <a:rPr lang="cs-CZ" i="1" dirty="0" smtClean="0">
                <a:solidFill>
                  <a:srgbClr val="FF0000"/>
                </a:solidFill>
              </a:rPr>
              <a:t>-</a:t>
            </a:r>
          </a:p>
          <a:p>
            <a:pPr marL="514350" indent="-514350">
              <a:buNone/>
            </a:pPr>
            <a:r>
              <a:rPr lang="cs-CZ" i="1" dirty="0" smtClean="0"/>
              <a:t>Skro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 (skro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ý)		rozu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(rozu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ý)</a:t>
            </a:r>
          </a:p>
          <a:p>
            <a:pPr marL="514350" indent="-514350">
              <a:buNone/>
            </a:pPr>
            <a:r>
              <a:rPr lang="cs-CZ" i="1" dirty="0" smtClean="0"/>
              <a:t>Je</a:t>
            </a:r>
            <a:r>
              <a:rPr lang="cs-CZ" i="1" dirty="0" smtClean="0">
                <a:solidFill>
                  <a:srgbClr val="FF0000"/>
                </a:solidFill>
              </a:rPr>
              <a:t>mně </a:t>
            </a:r>
            <a:r>
              <a:rPr lang="cs-CZ" i="1" dirty="0" smtClean="0"/>
              <a:t>(je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ý)			doje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 (doje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ý)</a:t>
            </a:r>
          </a:p>
          <a:p>
            <a:pPr marL="514350" indent="-514350">
              <a:buNone/>
            </a:pPr>
            <a:r>
              <a:rPr lang="cs-CZ" i="1" dirty="0" smtClean="0"/>
              <a:t>Do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nka (do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ívat)	uze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ní (uze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it)</a:t>
            </a:r>
          </a:p>
          <a:p>
            <a:pPr marL="514350" indent="-514350">
              <a:buNone/>
            </a:pPr>
            <a:r>
              <a:rPr lang="cs-CZ" i="1" dirty="0" smtClean="0">
                <a:solidFill>
                  <a:srgbClr val="0070C0"/>
                </a:solidFill>
              </a:rPr>
              <a:t>	</a:t>
            </a:r>
          </a:p>
          <a:p>
            <a:pPr marL="514350" indent="-514350">
              <a:buNone/>
            </a:pPr>
            <a:r>
              <a:rPr lang="cs-CZ" i="1" dirty="0">
                <a:solidFill>
                  <a:srgbClr val="0070C0"/>
                </a:solidFill>
              </a:rPr>
              <a:t>	</a:t>
            </a:r>
            <a:r>
              <a:rPr lang="cs-CZ" i="1" dirty="0" smtClean="0">
                <a:solidFill>
                  <a:srgbClr val="002060"/>
                </a:solidFill>
              </a:rPr>
              <a:t>Pozor!!! Pamatuj!</a:t>
            </a:r>
          </a:p>
          <a:p>
            <a:pPr marL="514350" indent="-514350">
              <a:buNone/>
            </a:pPr>
            <a:r>
              <a:rPr lang="cs-CZ" i="1" dirty="0" smtClean="0"/>
              <a:t>Vzpo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t, zapo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t, připo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t, po</a:t>
            </a:r>
            <a:r>
              <a:rPr lang="cs-CZ" i="1" dirty="0" smtClean="0">
                <a:solidFill>
                  <a:srgbClr val="FF0000"/>
                </a:solidFill>
              </a:rPr>
              <a:t>mně</a:t>
            </a:r>
            <a:r>
              <a:rPr lang="cs-CZ" i="1" dirty="0" smtClean="0"/>
              <a:t>nka (po</a:t>
            </a:r>
            <a:r>
              <a:rPr lang="cs-CZ" i="1" dirty="0" smtClean="0">
                <a:solidFill>
                  <a:srgbClr val="FF0000"/>
                </a:solidFill>
              </a:rPr>
              <a:t>mn</a:t>
            </a:r>
            <a:r>
              <a:rPr lang="cs-CZ" i="1" dirty="0" smtClean="0"/>
              <a:t>ít)</a:t>
            </a:r>
            <a:endParaRPr lang="cs-CZ" i="1" dirty="0"/>
          </a:p>
        </p:txBody>
      </p:sp>
      <p:pic>
        <p:nvPicPr>
          <p:cNvPr id="2050" name="Picture 2" descr="C:\Users\Alena\AppData\Local\Microsoft\Windows\Temporary Internet Files\Content.IE5\XFZ2XDBR\MC90012420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149080"/>
            <a:ext cx="1203711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Procvičuj – doplň </a:t>
            </a:r>
            <a:r>
              <a:rPr lang="cs-CZ" dirty="0" smtClean="0">
                <a:solidFill>
                  <a:srgbClr val="FF0000"/>
                </a:solidFill>
              </a:rPr>
              <a:t>mě/mně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1">
              <a:buNone/>
            </a:pPr>
            <a:r>
              <a:rPr lang="cs-CZ" sz="3600" dirty="0" err="1" smtClean="0"/>
              <a:t>rozu</a:t>
            </a:r>
            <a:r>
              <a:rPr lang="cs-CZ" sz="3600" dirty="0" smtClean="0"/>
              <a:t>____l</a:t>
            </a:r>
          </a:p>
          <a:p>
            <a:pPr lvl="1">
              <a:buNone/>
            </a:pPr>
            <a:r>
              <a:rPr lang="cs-CZ" sz="3600" dirty="0" smtClean="0"/>
              <a:t>doje_____</a:t>
            </a:r>
          </a:p>
          <a:p>
            <a:pPr lvl="1">
              <a:buNone/>
            </a:pPr>
            <a:r>
              <a:rPr lang="cs-CZ" sz="3600" dirty="0"/>
              <a:t>p</a:t>
            </a:r>
            <a:r>
              <a:rPr lang="cs-CZ" sz="3600" dirty="0" smtClean="0"/>
              <a:t>o_____</a:t>
            </a:r>
            <a:r>
              <a:rPr lang="cs-CZ" sz="3600" dirty="0" err="1" smtClean="0"/>
              <a:t>nka</a:t>
            </a:r>
            <a:endParaRPr lang="cs-CZ" sz="3600" dirty="0" smtClean="0"/>
          </a:p>
          <a:p>
            <a:pPr lvl="1">
              <a:buNone/>
            </a:pPr>
            <a:r>
              <a:rPr lang="cs-CZ" sz="3600" dirty="0" err="1"/>
              <a:t>u</a:t>
            </a:r>
            <a:r>
              <a:rPr lang="cs-CZ" sz="3600" dirty="0" err="1" smtClean="0"/>
              <a:t>ze</a:t>
            </a:r>
            <a:r>
              <a:rPr lang="cs-CZ" sz="3600" dirty="0" smtClean="0"/>
              <a:t>_____ní</a:t>
            </a:r>
          </a:p>
          <a:p>
            <a:pPr lvl="1">
              <a:buNone/>
            </a:pPr>
            <a:r>
              <a:rPr lang="cs-CZ" sz="3600" dirty="0" err="1"/>
              <a:t>p</a:t>
            </a:r>
            <a:r>
              <a:rPr lang="cs-CZ" sz="3600" dirty="0" err="1" smtClean="0"/>
              <a:t>říje</a:t>
            </a:r>
            <a:r>
              <a:rPr lang="cs-CZ" sz="3600" dirty="0" smtClean="0"/>
              <a:t>_____</a:t>
            </a:r>
          </a:p>
          <a:p>
            <a:pPr lvl="1">
              <a:buNone/>
            </a:pPr>
            <a:r>
              <a:rPr lang="cs-CZ" sz="3600" dirty="0"/>
              <a:t>z</a:t>
            </a:r>
            <a:r>
              <a:rPr lang="cs-CZ" sz="3600" dirty="0" smtClean="0"/>
              <a:t>a_____</a:t>
            </a:r>
            <a:r>
              <a:rPr lang="cs-CZ" sz="3600" dirty="0" err="1" smtClean="0"/>
              <a:t>stnanec</a:t>
            </a:r>
            <a:endParaRPr lang="cs-CZ" sz="3600" dirty="0" smtClean="0"/>
          </a:p>
          <a:p>
            <a:pPr lvl="1">
              <a:buNone/>
            </a:pPr>
            <a:r>
              <a:rPr lang="cs-CZ" sz="3600" dirty="0"/>
              <a:t>p</a:t>
            </a:r>
            <a:r>
              <a:rPr lang="cs-CZ" sz="3600" dirty="0" smtClean="0"/>
              <a:t>ro______na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dirty="0" smtClean="0"/>
              <a:t>	u_____</a:t>
            </a:r>
            <a:r>
              <a:rPr lang="cs-CZ" sz="3600" dirty="0" err="1" smtClean="0"/>
              <a:t>lec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upří</a:t>
            </a:r>
            <a:r>
              <a:rPr lang="cs-CZ" sz="3600" dirty="0" smtClean="0"/>
              <a:t>_____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zřej</a:t>
            </a:r>
            <a:r>
              <a:rPr lang="cs-CZ" sz="3600" dirty="0" smtClean="0"/>
              <a:t>_____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oně</a:t>
            </a:r>
            <a:r>
              <a:rPr lang="cs-CZ" sz="3600" dirty="0" smtClean="0"/>
              <a:t>_____l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zapo</a:t>
            </a:r>
            <a:r>
              <a:rPr lang="cs-CZ" sz="3600" dirty="0" smtClean="0"/>
              <a:t>_____tlivá</a:t>
            </a:r>
          </a:p>
          <a:p>
            <a:pPr>
              <a:buNone/>
            </a:pPr>
            <a:r>
              <a:rPr lang="cs-CZ" sz="3600" dirty="0" smtClean="0"/>
              <a:t>	______sto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skro</a:t>
            </a:r>
            <a:r>
              <a:rPr lang="cs-CZ" sz="3600" dirty="0" smtClean="0"/>
              <a:t>_____ji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5868144" y="2780928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5436096" y="1628800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8" name="Obdélník 7"/>
          <p:cNvSpPr/>
          <p:nvPr/>
        </p:nvSpPr>
        <p:spPr>
          <a:xfrm>
            <a:off x="1835696" y="5229200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1547664" y="4653136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>
            <a:off x="1835696" y="1628800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5868144" y="3429000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5292080" y="4581128"/>
            <a:ext cx="914400" cy="4320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mě</a:t>
            </a:r>
            <a:endParaRPr lang="cs-CZ" sz="3600" dirty="0"/>
          </a:p>
        </p:txBody>
      </p:sp>
      <p:sp>
        <p:nvSpPr>
          <p:cNvPr id="18" name="Obdélník 17"/>
          <p:cNvSpPr/>
          <p:nvPr/>
        </p:nvSpPr>
        <p:spPr>
          <a:xfrm>
            <a:off x="6012160" y="4077072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mně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940152" y="5301208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mně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835696" y="2204864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mně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547664" y="2780928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smtClean="0">
                <a:solidFill>
                  <a:schemeClr val="tx1"/>
                </a:solidFill>
              </a:rPr>
              <a:t>mně</a:t>
            </a:r>
            <a:endParaRPr lang="cs-CZ" sz="360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691680" y="3429000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mně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07704" y="4005064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mně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868144" y="2204864"/>
            <a:ext cx="1080120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mně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smtClean="0"/>
              <a:t>Použité zdroje</a:t>
            </a:r>
            <a:endParaRPr lang="cs-CZ" sz="1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ŠPULÁKOVÁ, Ivana a Zita JANÁČKOVÁ. </a:t>
            </a:r>
            <a:r>
              <a:rPr lang="cs-CZ" sz="1800" i="1" dirty="0" smtClean="0"/>
              <a:t>Opakujeme češtinu ve 3.-5. ročníku</a:t>
            </a:r>
            <a:r>
              <a:rPr lang="cs-CZ" sz="1800" dirty="0" smtClean="0"/>
              <a:t>: </a:t>
            </a:r>
            <a:r>
              <a:rPr lang="cs-CZ" sz="1800" i="1" dirty="0" smtClean="0"/>
              <a:t>pravopisná cvičení, diktáty</a:t>
            </a:r>
            <a:r>
              <a:rPr lang="cs-CZ" sz="1800" dirty="0" smtClean="0"/>
              <a:t>. V Brně: Nová škola, 1998. ISBN 80-85607-69-7.</a:t>
            </a:r>
          </a:p>
          <a:p>
            <a:r>
              <a:rPr lang="cs-CZ" sz="1800" dirty="0" smtClean="0"/>
              <a:t>http://microsoft.com</a:t>
            </a:r>
          </a:p>
          <a:p>
            <a:pPr>
              <a:buNone/>
            </a:pPr>
            <a:r>
              <a:rPr lang="cs-CZ" sz="1800" dirty="0" smtClean="0"/>
              <a:t> </a:t>
            </a:r>
            <a:endParaRPr lang="cs-CZ" sz="1800" dirty="0"/>
          </a:p>
        </p:txBody>
      </p:sp>
      <p:pic>
        <p:nvPicPr>
          <p:cNvPr id="4" name="Picture 2" descr="C:\Users\Alena\AppData\Local\Microsoft\Windows\Temporary Internet Files\Content.IE5\ZQ9BQQ8Z\MC90041088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996952"/>
            <a:ext cx="3024336" cy="2913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126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Anotace   Slabiky mě/mně</vt:lpstr>
      <vt:lpstr>Pamatuj!</vt:lpstr>
      <vt:lpstr>Pamatuj!</vt:lpstr>
      <vt:lpstr>Procvičuj – doplň mě/mně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17</cp:revision>
  <dcterms:created xsi:type="dcterms:W3CDTF">2012-04-20T09:36:34Z</dcterms:created>
  <dcterms:modified xsi:type="dcterms:W3CDTF">2012-06-03T15:53:06Z</dcterms:modified>
</cp:coreProperties>
</file>